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5/4/2015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9306" y="3075796"/>
            <a:ext cx="8689976" cy="2509213"/>
          </a:xfrm>
        </p:spPr>
        <p:txBody>
          <a:bodyPr>
            <a:normAutofit fontScale="90000"/>
          </a:bodyPr>
          <a:lstStyle/>
          <a:p>
            <a:r>
              <a:rPr lang="en-US" dirty="0" smtClean="0"/>
              <a:t>The sign language assessment instrument</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skills to be assessed</a:t>
            </a:r>
            <a:endParaRPr lang="en-US" dirty="0"/>
          </a:p>
        </p:txBody>
      </p:sp>
    </p:spTree>
    <p:extLst>
      <p:ext uri="{BB962C8B-B14F-4D97-AF65-F5344CB8AC3E}">
        <p14:creationId xmlns:p14="http://schemas.microsoft.com/office/powerpoint/2010/main" val="1873529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751" y="120976"/>
            <a:ext cx="10364451" cy="578271"/>
          </a:xfrm>
        </p:spPr>
        <p:txBody>
          <a:bodyPr>
            <a:normAutofit fontScale="90000"/>
          </a:bodyPr>
          <a:lstStyle/>
          <a:p>
            <a:r>
              <a:rPr lang="en-US" dirty="0" smtClean="0"/>
              <a:t>1. Fluidity </a:t>
            </a:r>
            <a:r>
              <a:rPr lang="en-US" dirty="0"/>
              <a:t>of sign communication</a:t>
            </a:r>
          </a:p>
        </p:txBody>
      </p:sp>
      <p:sp>
        <p:nvSpPr>
          <p:cNvPr id="3" name="Content Placeholder 2"/>
          <p:cNvSpPr>
            <a:spLocks noGrp="1"/>
          </p:cNvSpPr>
          <p:nvPr>
            <p:ph sz="quarter" idx="13"/>
          </p:nvPr>
        </p:nvSpPr>
        <p:spPr>
          <a:xfrm>
            <a:off x="147918" y="833718"/>
            <a:ext cx="12044082" cy="6158753"/>
          </a:xfrm>
        </p:spPr>
        <p:txBody>
          <a:bodyPr>
            <a:noAutofit/>
          </a:bodyPr>
          <a:lstStyle/>
          <a:p>
            <a:pPr marL="457200" indent="-457200">
              <a:buFont typeface="+mj-lt"/>
              <a:buAutoNum type="arabicPeriod"/>
            </a:pPr>
            <a:r>
              <a:rPr lang="en-US" sz="2400" dirty="0" smtClean="0"/>
              <a:t>Signer </a:t>
            </a:r>
            <a:r>
              <a:rPr lang="en-US" sz="2400" dirty="0"/>
              <a:t>is able to communicate in sign language but lack the fluidity of natural approach to do so. Is able to fingerspell words and numbers, but uses slow, jerky, and </a:t>
            </a:r>
            <a:r>
              <a:rPr lang="en-US" sz="2400" dirty="0" err="1"/>
              <a:t>coarsive</a:t>
            </a:r>
            <a:r>
              <a:rPr lang="en-US" sz="2400" dirty="0"/>
              <a:t> method. He/she ruminates before making a sign expression. Generally pauses after each sign then </a:t>
            </a:r>
            <a:r>
              <a:rPr lang="en-US" sz="2400" dirty="0" smtClean="0"/>
              <a:t>think </a:t>
            </a:r>
            <a:r>
              <a:rPr lang="en-US" sz="2400" dirty="0"/>
              <a:t>about what next to say. Lacks self-confidence and is tensed and scared. Signs are boring.</a:t>
            </a:r>
          </a:p>
          <a:p>
            <a:pPr marL="457200" indent="-457200">
              <a:buFont typeface="+mj-lt"/>
              <a:buAutoNum type="arabicPeriod"/>
            </a:pPr>
            <a:r>
              <a:rPr lang="en-US" sz="2400" dirty="0" smtClean="0"/>
              <a:t>Has </a:t>
            </a:r>
            <a:r>
              <a:rPr lang="en-US" sz="2400" dirty="0"/>
              <a:t>an improved fingerspelling and numerical ability, but does ruminate around words before making the next sign. Has an intermediate fluidity because he/she sometimes pauses before signing the next word. Knows the basic structure in sign language semantic.</a:t>
            </a:r>
          </a:p>
          <a:p>
            <a:pPr marL="457200" indent="-457200">
              <a:buFont typeface="+mj-lt"/>
              <a:buAutoNum type="arabicPeriod"/>
            </a:pPr>
            <a:r>
              <a:rPr lang="en-US" sz="2400" dirty="0" smtClean="0"/>
              <a:t>Demonstrate </a:t>
            </a:r>
            <a:r>
              <a:rPr lang="en-US" sz="2400" dirty="0"/>
              <a:t>accurate handshape, location, movement and orientation. Is enthusiastic and signs smoothly. Pauses under appropriate circumstances </a:t>
            </a:r>
          </a:p>
          <a:p>
            <a:pPr marL="457200" indent="-457200">
              <a:buFont typeface="+mj-lt"/>
              <a:buAutoNum type="arabicPeriod"/>
            </a:pPr>
            <a:r>
              <a:rPr lang="en-US" sz="2400" dirty="0" smtClean="0"/>
              <a:t>Signs </a:t>
            </a:r>
            <a:r>
              <a:rPr lang="en-US" sz="2400" dirty="0"/>
              <a:t>naturally and with the right flow. Fingerspelling is neither fast, nor slow. Exhibits proper </a:t>
            </a:r>
            <a:r>
              <a:rPr lang="en-US" sz="2400" dirty="0" smtClean="0"/>
              <a:t>modulation.</a:t>
            </a:r>
            <a:endParaRPr lang="en-US" sz="2400" dirty="0"/>
          </a:p>
        </p:txBody>
      </p:sp>
    </p:spTree>
    <p:extLst>
      <p:ext uri="{BB962C8B-B14F-4D97-AF65-F5344CB8AC3E}">
        <p14:creationId xmlns:p14="http://schemas.microsoft.com/office/powerpoint/2010/main" val="2563533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174764"/>
            <a:ext cx="10364451" cy="726189"/>
          </a:xfrm>
        </p:spPr>
        <p:txBody>
          <a:bodyPr>
            <a:normAutofit fontScale="90000"/>
          </a:bodyPr>
          <a:lstStyle/>
          <a:p>
            <a:r>
              <a:rPr lang="en-US" dirty="0"/>
              <a:t>2. Ability to express thoughts in clear, coherent manner</a:t>
            </a:r>
          </a:p>
        </p:txBody>
      </p:sp>
      <p:sp>
        <p:nvSpPr>
          <p:cNvPr id="3" name="Content Placeholder 2"/>
          <p:cNvSpPr>
            <a:spLocks noGrp="1"/>
          </p:cNvSpPr>
          <p:nvPr>
            <p:ph sz="quarter" idx="13"/>
          </p:nvPr>
        </p:nvSpPr>
        <p:spPr>
          <a:xfrm>
            <a:off x="174811" y="1102660"/>
            <a:ext cx="11779623" cy="5580528"/>
          </a:xfrm>
        </p:spPr>
        <p:txBody>
          <a:bodyPr/>
          <a:lstStyle/>
          <a:p>
            <a:pPr marL="457200" indent="-457200">
              <a:buFont typeface="+mj-lt"/>
              <a:buAutoNum type="arabicPeriod"/>
            </a:pPr>
            <a:r>
              <a:rPr lang="en-US" dirty="0" smtClean="0"/>
              <a:t>Having </a:t>
            </a:r>
            <a:r>
              <a:rPr lang="en-US" dirty="0"/>
              <a:t>difficulty expressing thoughts and ideas in sign language. Expressions not clearly understood. Repetitions due to loss of idea. Letter substitution while fingerspelling. Signs made are not coherent due to insufficient vocabulary. </a:t>
            </a:r>
          </a:p>
          <a:p>
            <a:pPr marL="457200" indent="-457200">
              <a:buFont typeface="+mj-lt"/>
              <a:buAutoNum type="arabicPeriod"/>
            </a:pPr>
            <a:r>
              <a:rPr lang="en-US" dirty="0" smtClean="0"/>
              <a:t>Is </a:t>
            </a:r>
            <a:r>
              <a:rPr lang="en-US" dirty="0"/>
              <a:t>slow in signing and fingerspelling. Most signs made follow spoken language sentence pattern. Uses more fingerspelling for words that have signs. Sign expressions uses some form of sign language linguistics.</a:t>
            </a:r>
          </a:p>
          <a:p>
            <a:pPr marL="457200" indent="-457200">
              <a:buFont typeface="+mj-lt"/>
              <a:buAutoNum type="arabicPeriod"/>
            </a:pPr>
            <a:r>
              <a:rPr lang="en-US" dirty="0" smtClean="0"/>
              <a:t>Signer </a:t>
            </a:r>
            <a:r>
              <a:rPr lang="en-US" dirty="0"/>
              <a:t>knows what he/she wants to say and can express self. Knows how to use sign language semantics to convey meaning. Good with lexical words and lotus. Does not mimic signs, but keep thing natural and to situation.</a:t>
            </a:r>
          </a:p>
          <a:p>
            <a:pPr marL="457200" indent="-457200">
              <a:buFont typeface="+mj-lt"/>
              <a:buAutoNum type="arabicPeriod"/>
            </a:pPr>
            <a:r>
              <a:rPr lang="en-US" dirty="0" smtClean="0"/>
              <a:t>Signer </a:t>
            </a:r>
            <a:r>
              <a:rPr lang="en-US" dirty="0"/>
              <a:t>expresses self effortlessly and accurately. Applies the rules of sign language to convey meaning.</a:t>
            </a:r>
          </a:p>
        </p:txBody>
      </p:sp>
    </p:spTree>
    <p:extLst>
      <p:ext uri="{BB962C8B-B14F-4D97-AF65-F5344CB8AC3E}">
        <p14:creationId xmlns:p14="http://schemas.microsoft.com/office/powerpoint/2010/main" val="164948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120976"/>
            <a:ext cx="10364451" cy="860659"/>
          </a:xfrm>
        </p:spPr>
        <p:txBody>
          <a:bodyPr/>
          <a:lstStyle/>
          <a:p>
            <a:r>
              <a:rPr lang="en-US" dirty="0"/>
              <a:t>3. Correct use of role shifts</a:t>
            </a:r>
          </a:p>
        </p:txBody>
      </p:sp>
      <p:sp>
        <p:nvSpPr>
          <p:cNvPr id="3" name="Content Placeholder 2"/>
          <p:cNvSpPr>
            <a:spLocks noGrp="1"/>
          </p:cNvSpPr>
          <p:nvPr>
            <p:ph sz="quarter" idx="13"/>
          </p:nvPr>
        </p:nvSpPr>
        <p:spPr>
          <a:xfrm>
            <a:off x="147917" y="981635"/>
            <a:ext cx="11900647" cy="5728447"/>
          </a:xfrm>
        </p:spPr>
        <p:txBody>
          <a:bodyPr>
            <a:normAutofit/>
          </a:bodyPr>
          <a:lstStyle/>
          <a:p>
            <a:pPr marL="514350" indent="-514350">
              <a:buFont typeface="+mj-lt"/>
              <a:buAutoNum type="arabicPeriod"/>
            </a:pPr>
            <a:r>
              <a:rPr lang="en-US" sz="2800" dirty="0" smtClean="0"/>
              <a:t>Has </a:t>
            </a:r>
            <a:r>
              <a:rPr lang="en-US" sz="2800" dirty="0"/>
              <a:t>problem assuming the role of a character in a narrative. Provides his/her narration in a single and straight way. </a:t>
            </a:r>
          </a:p>
          <a:p>
            <a:pPr marL="514350" indent="-514350">
              <a:buFont typeface="+mj-lt"/>
              <a:buAutoNum type="arabicPeriod"/>
            </a:pPr>
            <a:r>
              <a:rPr lang="en-US" sz="2800" dirty="0" smtClean="0"/>
              <a:t>Uses </a:t>
            </a:r>
            <a:r>
              <a:rPr lang="en-US" sz="2800" dirty="0"/>
              <a:t>minimal amount of role shifts to represent characters. Sometimes uses role shift, but more often does not. </a:t>
            </a:r>
          </a:p>
          <a:p>
            <a:pPr marL="514350" indent="-514350">
              <a:buFont typeface="+mj-lt"/>
              <a:buAutoNum type="arabicPeriod"/>
            </a:pPr>
            <a:r>
              <a:rPr lang="en-US" sz="2800" dirty="0" smtClean="0"/>
              <a:t>Observable </a:t>
            </a:r>
            <a:r>
              <a:rPr lang="en-US" sz="2800" dirty="0"/>
              <a:t>use of role shifts. Uses role shifts appropriately to represent characters. </a:t>
            </a:r>
          </a:p>
          <a:p>
            <a:pPr marL="514350" indent="-514350">
              <a:buFont typeface="+mj-lt"/>
              <a:buAutoNum type="arabicPeriod"/>
            </a:pPr>
            <a:r>
              <a:rPr lang="en-US" sz="2800" dirty="0" smtClean="0"/>
              <a:t>Demonstrate </a:t>
            </a:r>
            <a:r>
              <a:rPr lang="en-US" sz="2800" dirty="0"/>
              <a:t>excellent understanding about the use of role shift in narratives and descriptions. Applies them appropriately in the right situations.</a:t>
            </a:r>
          </a:p>
        </p:txBody>
      </p:sp>
    </p:spTree>
    <p:extLst>
      <p:ext uri="{BB962C8B-B14F-4D97-AF65-F5344CB8AC3E}">
        <p14:creationId xmlns:p14="http://schemas.microsoft.com/office/powerpoint/2010/main" val="669638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161317"/>
            <a:ext cx="10364451" cy="632059"/>
          </a:xfrm>
        </p:spPr>
        <p:txBody>
          <a:bodyPr/>
          <a:lstStyle/>
          <a:p>
            <a:r>
              <a:rPr lang="en-US" dirty="0" smtClean="0"/>
              <a:t>4</a:t>
            </a:r>
            <a:r>
              <a:rPr lang="en-US" dirty="0"/>
              <a:t>. Appropriate use of classifiers</a:t>
            </a:r>
          </a:p>
        </p:txBody>
      </p:sp>
      <p:sp>
        <p:nvSpPr>
          <p:cNvPr id="3" name="Content Placeholder 2"/>
          <p:cNvSpPr>
            <a:spLocks noGrp="1"/>
          </p:cNvSpPr>
          <p:nvPr>
            <p:ph sz="quarter" idx="13"/>
          </p:nvPr>
        </p:nvSpPr>
        <p:spPr>
          <a:xfrm>
            <a:off x="124880" y="1223683"/>
            <a:ext cx="11940988" cy="5809128"/>
          </a:xfrm>
        </p:spPr>
        <p:txBody>
          <a:bodyPr>
            <a:normAutofit/>
          </a:bodyPr>
          <a:lstStyle/>
          <a:p>
            <a:pPr marL="0" indent="0">
              <a:buNone/>
            </a:pPr>
            <a:r>
              <a:rPr lang="en-US" sz="2400" dirty="0" smtClean="0"/>
              <a:t>1. No </a:t>
            </a:r>
            <a:r>
              <a:rPr lang="en-US" sz="2400" dirty="0"/>
              <a:t>observable use of classifiers. Classifiers were somewhat used, but wrongly applied. Substituted classifiers with other forms of verb.</a:t>
            </a:r>
          </a:p>
          <a:p>
            <a:pPr marL="0" indent="0">
              <a:buNone/>
            </a:pPr>
            <a:r>
              <a:rPr lang="en-US" sz="2400" dirty="0" smtClean="0"/>
              <a:t>2. Some </a:t>
            </a:r>
            <a:r>
              <a:rPr lang="en-US" sz="2400" dirty="0"/>
              <a:t>classifiers were used but not in all situations that would have been suitable. </a:t>
            </a:r>
          </a:p>
          <a:p>
            <a:pPr marL="0" indent="0">
              <a:buNone/>
            </a:pPr>
            <a:r>
              <a:rPr lang="en-US" sz="2400" dirty="0" smtClean="0"/>
              <a:t>3. Signer </a:t>
            </a:r>
            <a:r>
              <a:rPr lang="en-US" sz="2400" dirty="0"/>
              <a:t>demonstrate good understanding about the functions of classifiers in sign language linguistics. Applies classifiers appropriately in his/her conversations. </a:t>
            </a:r>
          </a:p>
          <a:p>
            <a:pPr marL="0" indent="0">
              <a:buNone/>
            </a:pPr>
            <a:r>
              <a:rPr lang="en-US" sz="2400" dirty="0" smtClean="0"/>
              <a:t>4. Signer </a:t>
            </a:r>
            <a:r>
              <a:rPr lang="en-US" sz="2400" dirty="0"/>
              <a:t>has an excellent command of classifier variances in descriptive and expressive conversation and communication. Uses them appropriately and according to situations.</a:t>
            </a:r>
          </a:p>
        </p:txBody>
      </p:sp>
    </p:spTree>
    <p:extLst>
      <p:ext uri="{BB962C8B-B14F-4D97-AF65-F5344CB8AC3E}">
        <p14:creationId xmlns:p14="http://schemas.microsoft.com/office/powerpoint/2010/main" val="1921680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305" y="178835"/>
            <a:ext cx="10364451" cy="587647"/>
          </a:xfrm>
        </p:spPr>
        <p:txBody>
          <a:bodyPr/>
          <a:lstStyle/>
          <a:p>
            <a:r>
              <a:rPr lang="en-US" dirty="0" smtClean="0"/>
              <a:t>5. Use of non-manual signs (NMS)</a:t>
            </a:r>
            <a:endParaRPr lang="en-US" dirty="0"/>
          </a:p>
        </p:txBody>
      </p:sp>
      <p:sp>
        <p:nvSpPr>
          <p:cNvPr id="3" name="Content Placeholder 2"/>
          <p:cNvSpPr>
            <a:spLocks noGrp="1"/>
          </p:cNvSpPr>
          <p:nvPr>
            <p:ph sz="quarter" idx="13"/>
          </p:nvPr>
        </p:nvSpPr>
        <p:spPr>
          <a:xfrm>
            <a:off x="0" y="995082"/>
            <a:ext cx="12192000" cy="5862918"/>
          </a:xfrm>
        </p:spPr>
        <p:txBody>
          <a:bodyPr>
            <a:normAutofit/>
          </a:bodyPr>
          <a:lstStyle/>
          <a:p>
            <a:pPr marL="0" indent="0">
              <a:buNone/>
            </a:pPr>
            <a:r>
              <a:rPr lang="en-US" sz="2800" dirty="0" smtClean="0"/>
              <a:t>1. NMS </a:t>
            </a:r>
            <a:r>
              <a:rPr lang="en-US" sz="2800" dirty="0"/>
              <a:t>are rarely used. Signer glosses his/her signs with spoken equivalence of the signed phrases. Maintains a straight face in almost all situations.</a:t>
            </a:r>
          </a:p>
          <a:p>
            <a:pPr marL="0" indent="0">
              <a:buNone/>
            </a:pPr>
            <a:r>
              <a:rPr lang="en-US" sz="2800" dirty="0" smtClean="0"/>
              <a:t>2. Minimal </a:t>
            </a:r>
            <a:r>
              <a:rPr lang="en-US" sz="2800" dirty="0"/>
              <a:t>use of NMS. Some facial expressions and body movements are artificially induced. Exhibits some awkward moments using NMS.</a:t>
            </a:r>
          </a:p>
          <a:p>
            <a:pPr marL="0" indent="0">
              <a:buNone/>
            </a:pPr>
            <a:r>
              <a:rPr lang="en-US" sz="2800" dirty="0" smtClean="0"/>
              <a:t>3. Signer </a:t>
            </a:r>
            <a:r>
              <a:rPr lang="en-US" sz="2800" dirty="0"/>
              <a:t>uses NMS moderately and in accordance with natural situations. Uses it to reinforce his/her points. Does not overly exaggerate its use to distort its application.</a:t>
            </a:r>
          </a:p>
          <a:p>
            <a:pPr marL="0" indent="0">
              <a:buNone/>
            </a:pPr>
            <a:r>
              <a:rPr lang="en-US" sz="2800" dirty="0" smtClean="0"/>
              <a:t>4. Good </a:t>
            </a:r>
            <a:r>
              <a:rPr lang="en-US" sz="2800" dirty="0"/>
              <a:t>use of NMS that synchronize with intended expressions. Suitable and appropriate to situations expressed</a:t>
            </a:r>
          </a:p>
        </p:txBody>
      </p:sp>
    </p:spTree>
    <p:extLst>
      <p:ext uri="{BB962C8B-B14F-4D97-AF65-F5344CB8AC3E}">
        <p14:creationId xmlns:p14="http://schemas.microsoft.com/office/powerpoint/2010/main" val="49275021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33</TotalTime>
  <Words>599</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Tw Cen MT</vt:lpstr>
      <vt:lpstr>Droplet</vt:lpstr>
      <vt:lpstr>The sign language assessment instrument    skills to be assessed</vt:lpstr>
      <vt:lpstr>1. Fluidity of sign communication</vt:lpstr>
      <vt:lpstr>2. Ability to express thoughts in clear, coherent manner</vt:lpstr>
      <vt:lpstr>3. Correct use of role shifts</vt:lpstr>
      <vt:lpstr>4. Appropriate use of classifiers</vt:lpstr>
      <vt:lpstr>5. Use of non-manual signs (NMS)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sign language assessment instrument    skills to be assessed</dc:title>
  <dc:creator>gordi</dc:creator>
  <cp:lastModifiedBy>gordi</cp:lastModifiedBy>
  <cp:revision>4</cp:revision>
  <dcterms:created xsi:type="dcterms:W3CDTF">2015-05-04T18:50:59Z</dcterms:created>
  <dcterms:modified xsi:type="dcterms:W3CDTF">2015-05-04T19:24:51Z</dcterms:modified>
</cp:coreProperties>
</file>