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23129" y="1332255"/>
            <a:ext cx="3118784" cy="1249581"/>
          </a:xfrm>
        </p:spPr>
        <p:txBody>
          <a:bodyPr/>
          <a:lstStyle/>
          <a:p>
            <a:r>
              <a:rPr lang="en-US" dirty="0" smtClean="0"/>
              <a:t>Lecture 4: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165" y="3094814"/>
            <a:ext cx="9587753" cy="140546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Introduction to bilingual education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3857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Lesson 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By the end of the lesson, students will be able to: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Define bilingual education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Mention the two types of bilingual education and their components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Explain the importance of bilingualism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Make correct ASL signs of given pronoun words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2494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bilingual education?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Bi means two</a:t>
            </a:r>
          </a:p>
          <a:p>
            <a:r>
              <a:rPr lang="en-US" sz="2400" dirty="0" smtClean="0"/>
              <a:t>Lingual means language</a:t>
            </a:r>
          </a:p>
          <a:p>
            <a:r>
              <a:rPr lang="en-US" sz="2400" dirty="0" smtClean="0"/>
              <a:t>Education, in its simplest form, means the process by which we learn to read and write</a:t>
            </a:r>
          </a:p>
          <a:p>
            <a:r>
              <a:rPr lang="en-US" sz="2400" dirty="0" smtClean="0"/>
              <a:t>Bilingual education therefore means: having the </a:t>
            </a:r>
            <a:r>
              <a:rPr lang="en-US" sz="2400" u="sng" dirty="0" smtClean="0"/>
              <a:t>functional</a:t>
            </a:r>
            <a:r>
              <a:rPr lang="en-US" sz="2400" dirty="0" smtClean="0"/>
              <a:t> use of two languages, but not native user proficiency (Leigh &amp; Weiner, 2004:22)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*** what does the word “functional” mean in the above context?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633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bilingual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1926914"/>
            <a:ext cx="10131425" cy="36491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/>
              <a:t>1. Additive bilingual education (It is also known as maintenance bilingual education. It is a positive type of bilingual education because it adds to a student’s existing language). Examples are:</a:t>
            </a:r>
          </a:p>
          <a:p>
            <a:r>
              <a:rPr lang="en-US" sz="2800" dirty="0" smtClean="0"/>
              <a:t>Simultaneous bilingual education: functioning in two languages concurrently (example, from birth)</a:t>
            </a:r>
          </a:p>
          <a:p>
            <a:r>
              <a:rPr lang="en-US" sz="2800" dirty="0" smtClean="0"/>
              <a:t>Sequential bilingual education: acquiring two languages one at a time at different stages in life (</a:t>
            </a:r>
            <a:r>
              <a:rPr lang="en-US" sz="2800" dirty="0" err="1" smtClean="0"/>
              <a:t>eg</a:t>
            </a:r>
            <a:r>
              <a:rPr lang="en-US" sz="2800" dirty="0" smtClean="0"/>
              <a:t>: ASL and English)</a:t>
            </a:r>
          </a:p>
          <a:p>
            <a:r>
              <a:rPr lang="en-US" sz="2800" dirty="0" smtClean="0"/>
              <a:t>Immersion: using both languages (minority and majority) to help minorities learn the major language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703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Subtractive bilingual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It is a negative type of bilingual education. The aim is to make students monolinguals by abandoning one language for another. Examples:</a:t>
            </a:r>
            <a:endParaRPr lang="en-US" sz="2800" dirty="0"/>
          </a:p>
          <a:p>
            <a:r>
              <a:rPr lang="en-US" sz="2800" dirty="0" smtClean="0"/>
              <a:t>Transition bilingual education: a child soon or later abandons his first language as he learn a second language (early exit and late exit)</a:t>
            </a:r>
          </a:p>
          <a:p>
            <a:r>
              <a:rPr lang="en-US" sz="2800" dirty="0" smtClean="0"/>
              <a:t>Submersion: mainstreamed language programme without support (sink and swim)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8766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Discussion question: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bilingual education approaches are used in Masaryk University?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597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   Break time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471" y="2554941"/>
            <a:ext cx="4959069" cy="3684493"/>
          </a:xfrm>
        </p:spPr>
      </p:pic>
      <p:sp>
        <p:nvSpPr>
          <p:cNvPr id="5" name="TextBox 4"/>
          <p:cNvSpPr txBox="1"/>
          <p:nvPr/>
        </p:nvSpPr>
        <p:spPr>
          <a:xfrm>
            <a:off x="900954" y="3496235"/>
            <a:ext cx="20842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 minutes break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2309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Sign practice: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                               me                          you/you (</a:t>
            </a:r>
            <a:r>
              <a:rPr lang="en-US" sz="2800" dirty="0" err="1" smtClean="0"/>
              <a:t>pl</a:t>
            </a:r>
            <a:r>
              <a:rPr lang="en-US" sz="2800" dirty="0" smtClean="0"/>
              <a:t>)              </a:t>
            </a:r>
            <a:r>
              <a:rPr lang="en-US" sz="2800" dirty="0" smtClean="0"/>
              <a:t>your</a:t>
            </a:r>
            <a:endParaRPr lang="en-US" sz="2800" dirty="0" smtClean="0"/>
          </a:p>
          <a:p>
            <a:r>
              <a:rPr lang="en-US" sz="2800" dirty="0" smtClean="0"/>
              <a:t>He                           she                          his                          her/hers</a:t>
            </a:r>
          </a:p>
          <a:p>
            <a:r>
              <a:rPr lang="en-US" sz="2800" dirty="0" smtClean="0"/>
              <a:t>Us                            our                         </a:t>
            </a:r>
            <a:r>
              <a:rPr lang="en-US" sz="2800" dirty="0" smtClean="0"/>
              <a:t>we</a:t>
            </a:r>
            <a:r>
              <a:rPr lang="en-US" sz="2800" dirty="0" smtClean="0"/>
              <a:t>                           </a:t>
            </a:r>
            <a:r>
              <a:rPr lang="en-US" sz="2800" dirty="0" smtClean="0"/>
              <a:t>it    </a:t>
            </a:r>
            <a:endParaRPr lang="en-US" sz="2800" dirty="0" smtClean="0"/>
          </a:p>
          <a:p>
            <a:r>
              <a:rPr lang="en-US" sz="2800" dirty="0" smtClean="0"/>
              <a:t>Both                        all                           each                       every</a:t>
            </a:r>
          </a:p>
          <a:p>
            <a:r>
              <a:rPr lang="en-US" sz="2800" dirty="0" smtClean="0"/>
              <a:t>Someone                something             somewhere          they</a:t>
            </a:r>
          </a:p>
          <a:p>
            <a:r>
              <a:rPr lang="en-US" sz="2800" dirty="0" smtClean="0"/>
              <a:t>Some                       everyone               everything            </a:t>
            </a:r>
            <a:r>
              <a:rPr lang="en-US" sz="2800" dirty="0" err="1" smtClean="0"/>
              <a:t>eachother</a:t>
            </a:r>
            <a:endParaRPr lang="en-US" sz="2800" dirty="0" smtClean="0"/>
          </a:p>
          <a:p>
            <a:r>
              <a:rPr lang="en-US" sz="2800" dirty="0" smtClean="0"/>
              <a:t>Themselves            yourself                 ourselves               myself</a:t>
            </a:r>
          </a:p>
          <a:p>
            <a:r>
              <a:rPr lang="en-US" sz="2800" dirty="0" smtClean="0"/>
              <a:t>There                       here             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2699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163</TotalTime>
  <Words>337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Lecture 4:</vt:lpstr>
      <vt:lpstr>                          Lesson objectives:</vt:lpstr>
      <vt:lpstr>What is bilingual education?</vt:lpstr>
      <vt:lpstr>Types of bilingual education</vt:lpstr>
      <vt:lpstr>        Subtractive bilingual education</vt:lpstr>
      <vt:lpstr>               Discussion question:</vt:lpstr>
      <vt:lpstr>                                     Break time</vt:lpstr>
      <vt:lpstr>              Sign practice: pronouns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4:</dc:title>
  <dc:creator>gordi</dc:creator>
  <cp:lastModifiedBy>gordi</cp:lastModifiedBy>
  <cp:revision>20</cp:revision>
  <dcterms:created xsi:type="dcterms:W3CDTF">2015-03-07T22:05:31Z</dcterms:created>
  <dcterms:modified xsi:type="dcterms:W3CDTF">2015-03-09T17:37:15Z</dcterms:modified>
</cp:coreProperties>
</file>