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4" r:id="rId2"/>
    <p:sldId id="335" r:id="rId3"/>
    <p:sldId id="319" r:id="rId4"/>
    <p:sldId id="345" r:id="rId5"/>
    <p:sldId id="320" r:id="rId6"/>
    <p:sldId id="336" r:id="rId7"/>
    <p:sldId id="337" r:id="rId8"/>
    <p:sldId id="341" r:id="rId9"/>
    <p:sldId id="338" r:id="rId10"/>
    <p:sldId id="339" r:id="rId11"/>
    <p:sldId id="340" r:id="rId12"/>
    <p:sldId id="331" r:id="rId13"/>
    <p:sldId id="333" r:id="rId14"/>
    <p:sldId id="348" r:id="rId15"/>
    <p:sldId id="349" r:id="rId16"/>
    <p:sldId id="350" r:id="rId17"/>
    <p:sldId id="342" r:id="rId18"/>
    <p:sldId id="343" r:id="rId19"/>
    <p:sldId id="344" r:id="rId20"/>
    <p:sldId id="347" r:id="rId21"/>
    <p:sldId id="346" r:id="rId22"/>
    <p:sldId id="330" r:id="rId2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Sňatky</c:v>
                </c:pt>
              </c:strCache>
            </c:strRef>
          </c:tx>
          <c:spPr>
            <a:ln w="50800"/>
          </c:spPr>
          <c:marker>
            <c:symbol val="none"/>
          </c:marker>
          <c:val>
            <c:numRef>
              <c:f>List1!$B$2:$B$37</c:f>
              <c:numCache>
                <c:formatCode>General</c:formatCode>
                <c:ptCount val="36"/>
                <c:pt idx="2" formatCode="#,##0_ ;\-#,##0\ ">
                  <c:v>78343</c:v>
                </c:pt>
                <c:pt idx="3" formatCode="#,##0_ ;\-#,##0\ ">
                  <c:v>77453</c:v>
                </c:pt>
                <c:pt idx="4" formatCode="#,##0_ ;\-#,##0\ ">
                  <c:v>76978</c:v>
                </c:pt>
                <c:pt idx="5" formatCode="#,##0_ ;\-#,##0\ ">
                  <c:v>80417</c:v>
                </c:pt>
                <c:pt idx="6" formatCode="#,##0_ ;\-#,##0\ ">
                  <c:v>81714</c:v>
                </c:pt>
                <c:pt idx="7" formatCode="#,##0_ ;\-#,##0\ ">
                  <c:v>80653</c:v>
                </c:pt>
                <c:pt idx="8" formatCode="#,##0_ ;\-#,##0\ ">
                  <c:v>81638</c:v>
                </c:pt>
                <c:pt idx="9" formatCode="#,##0_ ;\-#,##0\ ">
                  <c:v>83773</c:v>
                </c:pt>
                <c:pt idx="10" formatCode="#,##0_ ;\-#,##0\ ">
                  <c:v>81458</c:v>
                </c:pt>
                <c:pt idx="11" formatCode="#,##0_ ;\-#,##0\ ">
                  <c:v>81262</c:v>
                </c:pt>
                <c:pt idx="12" formatCode="#,##0_ ;\-#,##0\ ">
                  <c:v>90953</c:v>
                </c:pt>
                <c:pt idx="13" formatCode="#,##0_ ;\-#,##0\ ">
                  <c:v>71973</c:v>
                </c:pt>
                <c:pt idx="14" formatCode="#,##0_ ;\-#,##0\ ">
                  <c:v>74060</c:v>
                </c:pt>
                <c:pt idx="15" formatCode="#,##0_ ;\-#,##0\ ">
                  <c:v>66033</c:v>
                </c:pt>
                <c:pt idx="16" formatCode="#,##0_ ;\-#,##0\ ">
                  <c:v>58440</c:v>
                </c:pt>
                <c:pt idx="17" formatCode="#,##0_ ;\-#,##0\ ">
                  <c:v>54956</c:v>
                </c:pt>
                <c:pt idx="18" formatCode="#,##0_ ;\-#,##0\ ">
                  <c:v>53896</c:v>
                </c:pt>
                <c:pt idx="19" formatCode="#,##0_ ;\-#,##0\ ">
                  <c:v>57804</c:v>
                </c:pt>
                <c:pt idx="20" formatCode="#,##0_ ;\-#,##0\ ">
                  <c:v>55027</c:v>
                </c:pt>
                <c:pt idx="21" formatCode="#,##0_ ;\-#,##0\ ">
                  <c:v>53523</c:v>
                </c:pt>
                <c:pt idx="22" formatCode="#,##0_ ;\-#,##0\ ">
                  <c:v>55321</c:v>
                </c:pt>
                <c:pt idx="23" formatCode="#,##0_ ;\-#,##0\ ">
                  <c:v>52374</c:v>
                </c:pt>
                <c:pt idx="24" formatCode="#,##0_ ;\-#,##0\ ">
                  <c:v>52732</c:v>
                </c:pt>
                <c:pt idx="25" formatCode="#,##0_ ;\-#,##0\ ">
                  <c:v>48943</c:v>
                </c:pt>
                <c:pt idx="26" formatCode="#,##0_ ;\-#,##0\ ">
                  <c:v>51447</c:v>
                </c:pt>
                <c:pt idx="27" formatCode="#,##0_ ;\-#,##0\ ">
                  <c:v>51829</c:v>
                </c:pt>
                <c:pt idx="28" formatCode="#,##0_ ;\-#,##0\ ">
                  <c:v>52860</c:v>
                </c:pt>
                <c:pt idx="29" formatCode="#,##0_ ;\-#,##0\ ">
                  <c:v>57157</c:v>
                </c:pt>
                <c:pt idx="30" formatCode="#,##0_ ;\-#,##0\ ">
                  <c:v>52457</c:v>
                </c:pt>
                <c:pt idx="31" formatCode="#,##0_ ;\-#,##0\ ">
                  <c:v>47862</c:v>
                </c:pt>
                <c:pt idx="32" formatCode="#,##0_ ;\-#,##0\ ">
                  <c:v>46746</c:v>
                </c:pt>
                <c:pt idx="33" formatCode="#,##0_ ;\-#,##0\ ">
                  <c:v>45137</c:v>
                </c:pt>
                <c:pt idx="34" formatCode="#,##0_ ;\-#,##0\ ">
                  <c:v>45206</c:v>
                </c:pt>
                <c:pt idx="35" formatCode="#,##0_ ;\-#,##0\ ">
                  <c:v>43499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Rozvody</c:v>
                </c:pt>
              </c:strCache>
            </c:strRef>
          </c:tx>
          <c:spPr>
            <a:ln w="50800"/>
          </c:spPr>
          <c:marker>
            <c:symbol val="none"/>
          </c:marker>
          <c:val>
            <c:numRef>
              <c:f>List1!$C$2:$C$37</c:f>
              <c:numCache>
                <c:formatCode>General</c:formatCode>
                <c:ptCount val="36"/>
                <c:pt idx="2" formatCode="#,##0_ ;\-#,##0\ ">
                  <c:v>27218</c:v>
                </c:pt>
                <c:pt idx="3" formatCode="#,##0_ ;\-#,##0\ ">
                  <c:v>27608</c:v>
                </c:pt>
                <c:pt idx="4" formatCode="#,##0_ ;\-#,##0\ ">
                  <c:v>27821</c:v>
                </c:pt>
                <c:pt idx="5" formatCode="#,##0_ ;\-#,##0\ ">
                  <c:v>29319</c:v>
                </c:pt>
                <c:pt idx="6" formatCode="#,##0_ ;\-#,##0\ ">
                  <c:v>30514</c:v>
                </c:pt>
                <c:pt idx="7" formatCode="#,##0_ ;\-#,##0\ ">
                  <c:v>30489</c:v>
                </c:pt>
                <c:pt idx="8" formatCode="#,##0_ ;\-#,##0\ ">
                  <c:v>29560</c:v>
                </c:pt>
                <c:pt idx="9" formatCode="#,##0_ ;\-#,##0\ ">
                  <c:v>31036</c:v>
                </c:pt>
                <c:pt idx="10" formatCode="#,##0_ ;\-#,##0\ ">
                  <c:v>30652</c:v>
                </c:pt>
                <c:pt idx="11" formatCode="#,##0_ ;\-#,##0\ ">
                  <c:v>31376</c:v>
                </c:pt>
                <c:pt idx="12" formatCode="#,##0_ ;\-#,##0\ ">
                  <c:v>32055</c:v>
                </c:pt>
                <c:pt idx="13" formatCode="#,##0_ ;\-#,##0\ ">
                  <c:v>29366</c:v>
                </c:pt>
                <c:pt idx="14" formatCode="#,##0_ ;\-#,##0\ ">
                  <c:v>28572</c:v>
                </c:pt>
                <c:pt idx="15" formatCode="#,##0_ ;\-#,##0\ ">
                  <c:v>30227</c:v>
                </c:pt>
                <c:pt idx="16" formatCode="#,##0_ ;\-#,##0\ ">
                  <c:v>30939</c:v>
                </c:pt>
                <c:pt idx="17" formatCode="#,##0_ ;\-#,##0\ ">
                  <c:v>31135</c:v>
                </c:pt>
                <c:pt idx="18" formatCode="#,##0_ ;\-#,##0\ ">
                  <c:v>33113</c:v>
                </c:pt>
                <c:pt idx="19" formatCode="#,##0_ ;\-#,##0\ ">
                  <c:v>32465</c:v>
                </c:pt>
                <c:pt idx="20" formatCode="#,##0_ ;\-#,##0\ ">
                  <c:v>32363</c:v>
                </c:pt>
                <c:pt idx="21" formatCode="#,##0_ ;\-#,##0\ ">
                  <c:v>23657</c:v>
                </c:pt>
                <c:pt idx="22" formatCode="#,##0_ ;\-#,##0\ ">
                  <c:v>29704</c:v>
                </c:pt>
                <c:pt idx="23" formatCode="#,##0_ ;\-#,##0\ ">
                  <c:v>31586</c:v>
                </c:pt>
                <c:pt idx="24" formatCode="#,##0_ ;\-#,##0\ ">
                  <c:v>31758</c:v>
                </c:pt>
                <c:pt idx="25" formatCode="#,##0_ ;\-#,##0\ ">
                  <c:v>32824</c:v>
                </c:pt>
                <c:pt idx="26" formatCode="#,##0_ ;\-#,##0\ ">
                  <c:v>33060</c:v>
                </c:pt>
                <c:pt idx="27" formatCode="#,##0_ ;\-#,##0\ ">
                  <c:v>31288</c:v>
                </c:pt>
                <c:pt idx="28" formatCode="#,##0_ ;\-#,##0\ ">
                  <c:v>31415</c:v>
                </c:pt>
                <c:pt idx="29" formatCode="#,##0_ ;\-#,##0\ ">
                  <c:v>31129</c:v>
                </c:pt>
                <c:pt idx="30" formatCode="#,##0_ ;\-#,##0\ ">
                  <c:v>31300</c:v>
                </c:pt>
                <c:pt idx="31" formatCode="#,##0_ ;\-#,##0\ ">
                  <c:v>29133</c:v>
                </c:pt>
                <c:pt idx="32" formatCode="#,##0_ ;\-#,##0\ ">
                  <c:v>30783</c:v>
                </c:pt>
                <c:pt idx="33" formatCode="#,##0_ ;\-#,##0\ ">
                  <c:v>28113</c:v>
                </c:pt>
                <c:pt idx="34" formatCode="#,##0_ ;\-#,##0\ ">
                  <c:v>26402</c:v>
                </c:pt>
                <c:pt idx="35" formatCode="#,##0_ ;\-#,##0\ ">
                  <c:v>27895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614720"/>
        <c:axId val="81616256"/>
      </c:lineChart>
      <c:catAx>
        <c:axId val="81614720"/>
        <c:scaling>
          <c:orientation val="minMax"/>
        </c:scaling>
        <c:delete val="1"/>
        <c:axPos val="b"/>
        <c:majorTickMark val="out"/>
        <c:minorTickMark val="none"/>
        <c:tickLblPos val="nextTo"/>
        <c:crossAx val="81616256"/>
        <c:crosses val="autoZero"/>
        <c:auto val="1"/>
        <c:lblAlgn val="ctr"/>
        <c:lblOffset val="100"/>
        <c:noMultiLvlLbl val="0"/>
      </c:catAx>
      <c:valAx>
        <c:axId val="8161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cs-CZ"/>
          </a:p>
        </c:txPr>
        <c:crossAx val="816147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aseline="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2B7FF-2C66-4895-908B-A693DF8532DE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BEBFF-CD1A-404C-9552-62C6FFF494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659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5BF1-2AA4-4F08-AB4A-12DB8259F4F7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9A70F-2C3C-4D48-BDE8-8382C5D7E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86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5603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498E7D4-A93F-45B9-BC44-6A2B7EDA8DAB}" type="slidenum">
              <a:rPr lang="cs-CZ" sz="1200">
                <a:latin typeface="+mn-lt"/>
              </a:rPr>
              <a:pPr algn="r">
                <a:defRPr/>
              </a:pPr>
              <a:t>7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Zdroj Whitehead and Popenoe 2004</a:t>
            </a: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940FE9-B09B-4DEE-9A75-ACD4C612B427}" type="slidenum">
              <a:rPr lang="cs-CZ" altLang="cs-CZ" smtClean="0"/>
              <a:pPr eaLnBrk="1" hangingPunct="1"/>
              <a:t>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158304-01F3-4E3C-A50E-D89E562D8384}" type="slidenum">
              <a:rPr lang="cs-CZ" altLang="cs-CZ"/>
              <a:pPr eaLnBrk="1" hangingPunct="1"/>
              <a:t>17</a:t>
            </a:fld>
            <a:endParaRPr lang="cs-CZ" altLang="cs-CZ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Dvojí zatížení žen ve sféře placené práce i v oblasti neplacené práce v domácnosti se prolíná s postavením žen na trhu práce – jejich odměňováním, postavením v zaměstnání apod. Tyto sféry byly od sebe v průběhu industrializace odděleny a ženy začaly více participovat na trhu placené práce, aniž by opustily sféru práce neplacené. V tomto procesu postupného oddělování zároveň vznikly role „žen v domácnosti“, které participují pouze na neplacených domácích pracích a na péči o děti. Téměř ale nevznikl protiklad v podobě žen, které by pouze pracovaly za mzdu a nemusely by vůbec vykonávat práce v domácnosti.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F7556E-B2A6-40CD-BAE8-5B3943899CD6}" type="slidenum">
              <a:rPr lang="cs-CZ" altLang="cs-CZ"/>
              <a:pPr eaLnBrk="1" hangingPunct="1"/>
              <a:t>19</a:t>
            </a:fld>
            <a:endParaRPr lang="cs-CZ" altLang="cs-CZ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ženy, které mají nezaměstnané partnery, nevykonávají menší podíl domácích prací, aby tím ještě více neoslabovaly identitu mužů - živitelů, která může být ztrátou zaměstnání podkopána (Hochshild 2003).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tema.novinky.cz/vezenska-sluzb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24107" r="15735" b="15141"/>
          <a:stretch>
            <a:fillRect/>
          </a:stretch>
        </p:blipFill>
        <p:spPr>
          <a:xfrm>
            <a:off x="755650" y="404813"/>
            <a:ext cx="7777163" cy="6048375"/>
          </a:xfrm>
        </p:spPr>
      </p:pic>
    </p:spTree>
    <p:extLst>
      <p:ext uri="{BB962C8B-B14F-4D97-AF65-F5344CB8AC3E}">
        <p14:creationId xmlns:p14="http://schemas.microsoft.com/office/powerpoint/2010/main" val="22468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altLang="cs-CZ" smtClean="0">
                <a:latin typeface="Verdana" pitchFamily="34" charset="0"/>
              </a:rPr>
              <a:t>Proč přibývá rozvodů</a:t>
            </a:r>
          </a:p>
        </p:txBody>
      </p:sp>
      <p:sp>
        <p:nvSpPr>
          <p:cNvPr id="13314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>
                <a:latin typeface="Verdana" pitchFamily="34" charset="0"/>
              </a:rPr>
              <a:t>„Sobectví“ – nárok na štěstí a lásku</a:t>
            </a:r>
          </a:p>
          <a:p>
            <a:pPr eaLnBrk="1" hangingPunct="1"/>
            <a:r>
              <a:rPr lang="cs-CZ" altLang="cs-CZ" sz="2800" smtClean="0">
                <a:latin typeface="Verdana" pitchFamily="34" charset="0"/>
              </a:rPr>
              <a:t>Jsou snadné</a:t>
            </a:r>
          </a:p>
          <a:p>
            <a:pPr eaLnBrk="1" hangingPunct="1"/>
            <a:r>
              <a:rPr lang="cs-CZ" altLang="cs-CZ" sz="2800" smtClean="0">
                <a:latin typeface="Verdana" pitchFamily="34" charset="0"/>
              </a:rPr>
              <a:t>Všeobecná tolerance rozvodů a nevěry</a:t>
            </a:r>
          </a:p>
          <a:p>
            <a:pPr eaLnBrk="1" hangingPunct="1"/>
            <a:r>
              <a:rPr lang="cs-CZ" altLang="cs-CZ" sz="2800" smtClean="0">
                <a:latin typeface="Verdana" pitchFamily="34" charset="0"/>
              </a:rPr>
              <a:t>Média, technologie usnadňující navazování jiných vztahů</a:t>
            </a:r>
          </a:p>
          <a:p>
            <a:pPr eaLnBrk="1" hangingPunct="1"/>
            <a:r>
              <a:rPr lang="cs-CZ" altLang="cs-CZ" sz="2800" smtClean="0">
                <a:latin typeface="Verdana" pitchFamily="34" charset="0"/>
              </a:rPr>
              <a:t>„Single habitus“</a:t>
            </a:r>
          </a:p>
          <a:p>
            <a:pPr eaLnBrk="1" hangingPunct="1"/>
            <a:r>
              <a:rPr lang="cs-CZ" altLang="cs-CZ" sz="2800" smtClean="0">
                <a:latin typeface="Verdana" pitchFamily="34" charset="0"/>
              </a:rPr>
              <a:t>Neshoda ohledně dětí, problémy s dětmi (s početím)</a:t>
            </a:r>
          </a:p>
        </p:txBody>
      </p:sp>
    </p:spTree>
    <p:extLst>
      <p:ext uri="{BB962C8B-B14F-4D97-AF65-F5344CB8AC3E}">
        <p14:creationId xmlns:p14="http://schemas.microsoft.com/office/powerpoint/2010/main" val="20784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altLang="cs-CZ" sz="3400" smtClean="0">
                <a:latin typeface="Verdana" pitchFamily="34" charset="0"/>
              </a:rPr>
              <a:t>Výzkum manželských párů (de Singly)</a:t>
            </a:r>
          </a:p>
        </p:txBody>
      </p:sp>
      <p:graphicFrame>
        <p:nvGraphicFramePr>
          <p:cNvPr id="27686" name="Group 38"/>
          <p:cNvGraphicFramePr>
            <a:graphicFrameLocks noGrp="1"/>
          </p:cNvGraphicFramePr>
          <p:nvPr>
            <p:ph idx="4294967295"/>
          </p:nvPr>
        </p:nvGraphicFramePr>
        <p:xfrm>
          <a:off x="787400" y="1916113"/>
          <a:ext cx="6929438" cy="2997200"/>
        </p:xfrm>
        <a:graphic>
          <a:graphicData uri="http://schemas.openxmlformats.org/drawingml/2006/table">
            <a:tbl>
              <a:tblPr/>
              <a:tblGrid>
                <a:gridCol w="3709988"/>
                <a:gridCol w="321945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Výroky v prvním roce manželství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Rozvedlo se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Muži - děti chci hned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13%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Muži - děti mohou počkat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26%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Muž - peníze pro domácnost má získávat muž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18%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79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Muž - oba manželé mají přispívat stejně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27%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79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Společný život před svatbou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25%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Bez společného života před svatbou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Žena - vdávám se na celý život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18%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Žena - možná se jednou rozvedu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56%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17444" name="TextovéPole 6"/>
          <p:cNvSpPr txBox="1">
            <a:spLocks noChangeArrowheads="1"/>
          </p:cNvSpPr>
          <p:nvPr/>
        </p:nvSpPr>
        <p:spPr bwMode="auto">
          <a:xfrm>
            <a:off x="755650" y="4797425"/>
            <a:ext cx="71294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cs-CZ" altLang="cs-CZ">
              <a:latin typeface="Arial" charset="0"/>
            </a:endParaRPr>
          </a:p>
          <a:p>
            <a:r>
              <a:rPr lang="cs-CZ" altLang="cs-CZ">
                <a:latin typeface="Calibri" pitchFamily="34" charset="0"/>
              </a:rPr>
              <a:t>Čím více manželé akceptují systém hodnot, ve kterém mají vzájemné vztahy mezi nimi především trvale podporovat jedince v hledání jeho vlastního já, tím je manželský pár křehčí (de Singly, 2001)</a:t>
            </a:r>
          </a:p>
        </p:txBody>
      </p:sp>
    </p:spTree>
    <p:extLst>
      <p:ext uri="{BB962C8B-B14F-4D97-AF65-F5344CB8AC3E}">
        <p14:creationId xmlns:p14="http://schemas.microsoft.com/office/powerpoint/2010/main" val="14897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5" b="5443"/>
          <a:stretch/>
        </p:blipFill>
        <p:spPr bwMode="auto">
          <a:xfrm>
            <a:off x="42976" y="404664"/>
            <a:ext cx="885203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9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400" smtClean="0"/>
              <a:t>Jak vzniká neúplná rodinná domácnost?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3200" smtClean="0"/>
              <a:t>Ovdověním</a:t>
            </a:r>
          </a:p>
          <a:p>
            <a:r>
              <a:rPr lang="cs-CZ" altLang="cs-CZ" sz="3200" smtClean="0"/>
              <a:t>Rozvodem</a:t>
            </a:r>
          </a:p>
          <a:p>
            <a:r>
              <a:rPr lang="cs-CZ" altLang="cs-CZ" sz="3200" smtClean="0"/>
              <a:t>Mateřstvím bez partnera</a:t>
            </a:r>
          </a:p>
        </p:txBody>
      </p:sp>
    </p:spTree>
    <p:extLst>
      <p:ext uri="{BB962C8B-B14F-4D97-AF65-F5344CB8AC3E}">
        <p14:creationId xmlns:p14="http://schemas.microsoft.com/office/powerpoint/2010/main" val="6293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cs-CZ" dirty="0" smtClean="0"/>
              <a:t>Výživné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Jak se stanovuje výživné?</a:t>
            </a:r>
          </a:p>
          <a:p>
            <a:r>
              <a:rPr lang="cs-CZ" dirty="0" smtClean="0"/>
              <a:t>V roce 2013 </a:t>
            </a:r>
            <a:r>
              <a:rPr lang="cs-CZ" dirty="0"/>
              <a:t>dosáhly dluhy na výživném 13 miliard </a:t>
            </a:r>
            <a:r>
              <a:rPr lang="cs-CZ" dirty="0" smtClean="0"/>
              <a:t>korun, 39 – 50 % rodičů neplatí výživné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roce 2013 české soudy podle ČSÚ vydaly 156 tisíc exekucí na základě neplacení </a:t>
            </a:r>
            <a:r>
              <a:rPr lang="cs-CZ" dirty="0" smtClean="0"/>
              <a:t>alimentů</a:t>
            </a:r>
          </a:p>
          <a:p>
            <a:r>
              <a:rPr lang="cs-CZ" dirty="0"/>
              <a:t>Jen v roce 2013 rozhodovaly soudy v ČR o celkem 13 479 osobách, jež byly obviněny z trestného činu zanedbání povinné výživy</a:t>
            </a:r>
            <a:r>
              <a:rPr lang="cs-CZ" dirty="0" smtClean="0"/>
              <a:t>. 459 osob dostalo trest odnětí svobody nepodmíněně. </a:t>
            </a:r>
          </a:p>
          <a:p>
            <a:r>
              <a:rPr lang="cs-CZ" dirty="0" smtClean="0"/>
              <a:t>K </a:t>
            </a:r>
            <a:r>
              <a:rPr lang="cs-CZ" dirty="0"/>
              <a:t>prosinci 2013 si odpykávalo trest ve věznicích kvůli zanedbání povinné výživy podle </a:t>
            </a:r>
            <a:r>
              <a:rPr lang="cs-CZ" sz="3100" dirty="0">
                <a:hlinkClick r:id="rId2" tooltip="http://tema.novinky.cz/vezenska-sluzba"/>
              </a:rPr>
              <a:t>Vězeňské služby</a:t>
            </a:r>
            <a:r>
              <a:rPr lang="cs-CZ" sz="3100" dirty="0"/>
              <a:t> více </a:t>
            </a:r>
            <a:r>
              <a:rPr lang="cs-CZ" dirty="0"/>
              <a:t>než 700 osob. Rok předtím to bylo 1659 odsouzenců z celkového počtu více než dvaceti tisíc osob ve výkonu trestu odnětí svobody.</a:t>
            </a:r>
          </a:p>
          <a:p>
            <a:r>
              <a:rPr lang="cs-CZ" dirty="0" smtClean="0"/>
              <a:t>Je v ČR stanoveno minimální výživné?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Orientační tabulka pro určování výše výživného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33692" r="12294" b="16066"/>
          <a:stretch/>
        </p:blipFill>
        <p:spPr bwMode="auto">
          <a:xfrm>
            <a:off x="611560" y="2204864"/>
            <a:ext cx="8393018" cy="2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1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Rozhodování soudů o výživném 2011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t="73952" r="10943" b="-1"/>
          <a:stretch/>
        </p:blipFill>
        <p:spPr bwMode="auto">
          <a:xfrm>
            <a:off x="0" y="2852936"/>
            <a:ext cx="9144000" cy="33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Práce v domácnosti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Nejde jen o výkon, ale o definování a uznání</a:t>
            </a:r>
          </a:p>
          <a:p>
            <a:pPr eaLnBrk="1" hangingPunct="1"/>
            <a:r>
              <a:rPr lang="cs-CZ" altLang="cs-CZ" smtClean="0"/>
              <a:t>Správa domácnosti + domácí práce</a:t>
            </a:r>
          </a:p>
          <a:p>
            <a:pPr eaLnBrk="1" hangingPunct="1"/>
            <a:r>
              <a:rPr lang="cs-CZ" altLang="cs-CZ" smtClean="0"/>
              <a:t>Ženy je stále vykonávají mnohem více bez ohledu na jejich participaci ve veřejné sféře – „druhá směna“ žen</a:t>
            </a:r>
          </a:p>
        </p:txBody>
      </p:sp>
    </p:spTree>
    <p:extLst>
      <p:ext uri="{BB962C8B-B14F-4D97-AF65-F5344CB8AC3E}">
        <p14:creationId xmlns:p14="http://schemas.microsoft.com/office/powerpoint/2010/main" val="409078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600" smtClean="0"/>
              <a:t>Denní objem práce v českých rodinách s dětmi do 18 let (Bierzová, 2006)</a:t>
            </a:r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f" r:id="rId3" imgW="7381875" imgH="3638550" progId="Excel.Chart.8">
                  <p:embed/>
                </p:oleObj>
              </mc:Choice>
              <mc:Fallback>
                <p:oleObj name="Graf" r:id="rId3" imgW="7381875" imgH="36385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91440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7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Vysvětlení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800" smtClean="0"/>
              <a:t>Teorie racionálního chování - každý se zaměřuje na tu aktivitu, ve které dosahuje nejvyšší efektivity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800" smtClean="0"/>
              <a:t>Teorie relativních zdrojů - každý z partnerů se snaží minimalizovat svůj podíl na méněcenné práci v domácnosti, lépe se to daří tomu, kdo má lepší vzdělání, prestiž, výdělky (platí jednostranně)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800" smtClean="0"/>
              <a:t>Genderová teorie - ženy i muži jsou socializováni do různých rolí, žena jako hospodyně, muž jako živitel (ještě posíleno rodičovstvím, kdy žena zůstává v domácnosti)</a:t>
            </a:r>
          </a:p>
        </p:txBody>
      </p:sp>
    </p:spTree>
    <p:extLst>
      <p:ext uri="{BB962C8B-B14F-4D97-AF65-F5344CB8AC3E}">
        <p14:creationId xmlns:p14="http://schemas.microsoft.com/office/powerpoint/2010/main" val="40622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Vývoj </a:t>
            </a:r>
            <a:r>
              <a:rPr lang="cs-CZ" dirty="0" smtClean="0"/>
              <a:t>sňatečnosti a rozvodovosti </a:t>
            </a:r>
            <a:r>
              <a:rPr lang="cs-CZ" dirty="0" smtClean="0"/>
              <a:t>v ČR (1980 – 2013)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0627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1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</a:t>
            </a:r>
            <a:r>
              <a:rPr lang="en-US" sz="3600" dirty="0" err="1"/>
              <a:t>Nonemployed</a:t>
            </a:r>
            <a:r>
              <a:rPr lang="en-US" sz="3600" dirty="0"/>
              <a:t> Americans Spend Their Weekdays: Men vs. Women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http://www.nytimes.com/interactive/2015/01/06/upshot/how-nonemployed-americans-spend-their-weekdays-men-vs-women.html?rref=upshot&amp;abt=0002&amp;abg=1&amp;_r=1</a:t>
            </a:r>
          </a:p>
        </p:txBody>
      </p:sp>
    </p:spTree>
    <p:extLst>
      <p:ext uri="{BB962C8B-B14F-4D97-AF65-F5344CB8AC3E}">
        <p14:creationId xmlns:p14="http://schemas.microsoft.com/office/powerpoint/2010/main" val="20390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Happy </a:t>
            </a:r>
            <a:r>
              <a:rPr lang="cs-CZ" dirty="0" err="1" smtClean="0"/>
              <a:t>couples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http://lifehacker.com/this-infographic-reveals-the-secrets-of-the-happiest-co-1518305669?utm_campaign=socialflow_jezebel_facebook&amp;utm_source=jezebel_facebook&amp;utm_medium=socialflow</a:t>
            </a:r>
          </a:p>
        </p:txBody>
      </p:sp>
    </p:spTree>
    <p:extLst>
      <p:ext uri="{BB962C8B-B14F-4D97-AF65-F5344CB8AC3E}">
        <p14:creationId xmlns:p14="http://schemas.microsoft.com/office/powerpoint/2010/main" val="22552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Závěr a diskuse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800" dirty="0" smtClean="0"/>
              <a:t>lenka.slepickova@gmail.com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286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Rozvodovost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45 – 50 % manželství končí ročně rozvodem</a:t>
            </a:r>
          </a:p>
          <a:p>
            <a:r>
              <a:rPr lang="cs-CZ" dirty="0"/>
              <a:t>V roce 2013 soudy </a:t>
            </a:r>
            <a:r>
              <a:rPr lang="cs-CZ" dirty="0" smtClean="0"/>
              <a:t>v ČR </a:t>
            </a:r>
            <a:r>
              <a:rPr lang="cs-CZ" dirty="0"/>
              <a:t>rozvedly 27 895 </a:t>
            </a:r>
            <a:r>
              <a:rPr lang="cs-CZ" dirty="0" smtClean="0"/>
              <a:t>manželství, 57,1 </a:t>
            </a:r>
            <a:r>
              <a:rPr lang="cs-CZ" dirty="0"/>
              <a:t>% s nezletilými </a:t>
            </a:r>
            <a:r>
              <a:rPr lang="cs-CZ" dirty="0" smtClean="0"/>
              <a:t>dětmi</a:t>
            </a:r>
          </a:p>
          <a:p>
            <a:r>
              <a:rPr lang="cs-CZ" dirty="0" smtClean="0"/>
              <a:t>64 procent návrhů na rozvod podala žena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0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12755" r="16358" b="20663"/>
          <a:stretch/>
        </p:blipFill>
        <p:spPr bwMode="auto">
          <a:xfrm>
            <a:off x="179513" y="1196752"/>
            <a:ext cx="8712968" cy="438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0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1738" r="37670" b="16065"/>
          <a:stretch/>
        </p:blipFill>
        <p:spPr bwMode="auto">
          <a:xfrm>
            <a:off x="611560" y="1844824"/>
            <a:ext cx="7837476" cy="488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Délka trvání manželství před rozvodem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0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Souvislosti </a:t>
            </a:r>
            <a:r>
              <a:rPr lang="cs-CZ" altLang="cs-CZ" dirty="0" smtClean="0"/>
              <a:t>rozvodovosti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mtClean="0"/>
              <a:t>Právní možnost rozvodu</a:t>
            </a:r>
          </a:p>
          <a:p>
            <a:pPr>
              <a:lnSpc>
                <a:spcPct val="90000"/>
              </a:lnSpc>
            </a:pPr>
            <a:r>
              <a:rPr lang="cs-CZ" altLang="cs-CZ" smtClean="0"/>
              <a:t>Délka života</a:t>
            </a:r>
          </a:p>
          <a:p>
            <a:pPr>
              <a:lnSpc>
                <a:spcPct val="90000"/>
              </a:lnSpc>
            </a:pPr>
            <a:r>
              <a:rPr lang="cs-CZ" altLang="cs-CZ" smtClean="0"/>
              <a:t>Sňatečnost</a:t>
            </a:r>
          </a:p>
          <a:p>
            <a:pPr>
              <a:lnSpc>
                <a:spcPct val="90000"/>
              </a:lnSpc>
            </a:pPr>
            <a:r>
              <a:rPr lang="cs-CZ" altLang="cs-CZ" smtClean="0"/>
              <a:t>Zaměstnanost žen a jejich ekonomická nezávislost</a:t>
            </a:r>
          </a:p>
          <a:p>
            <a:pPr>
              <a:lnSpc>
                <a:spcPct val="90000"/>
              </a:lnSpc>
            </a:pPr>
            <a:r>
              <a:rPr lang="cs-CZ" altLang="cs-CZ" smtClean="0"/>
              <a:t>Od 60. let až do začátku 90. let: nízký sňatkový věk a vysoká intenzita sňatečnosti, časté těhotenství nevěsty a nedostatek bytů</a:t>
            </a:r>
          </a:p>
        </p:txBody>
      </p:sp>
    </p:spTree>
    <p:extLst>
      <p:ext uri="{BB962C8B-B14F-4D97-AF65-F5344CB8AC3E}">
        <p14:creationId xmlns:p14="http://schemas.microsoft.com/office/powerpoint/2010/main" val="12610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altLang="cs-CZ" smtClean="0">
                <a:latin typeface="Verdana" pitchFamily="34" charset="0"/>
              </a:rPr>
              <a:t>Prediktory rozvodu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smtClean="0">
                <a:latin typeface="Verdana" pitchFamily="34" charset="0"/>
              </a:rPr>
              <a:t>Socioekonomický status (lépe situovaná manželství se méně rozvádějí, !příjem ženy)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>
                <a:latin typeface="Verdana" pitchFamily="34" charset="0"/>
              </a:rPr>
              <a:t>Věk vstupu do manželství (cca 19 let – souvislost s těhotenstvím, cca 35 let)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>
                <a:latin typeface="Verdana" pitchFamily="34" charset="0"/>
              </a:rPr>
              <a:t>Děti?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>
                <a:latin typeface="Verdana" pitchFamily="34" charset="0"/>
              </a:rPr>
              <a:t>Délka trvání manželství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>
                <a:latin typeface="Verdana" pitchFamily="34" charset="0"/>
              </a:rPr>
              <a:t>Vzdělání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>
                <a:latin typeface="Verdana" pitchFamily="34" charset="0"/>
              </a:rPr>
              <a:t>Místo bydliště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>
                <a:latin typeface="Verdana" pitchFamily="34" charset="0"/>
              </a:rPr>
              <a:t>Náboženství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>
                <a:latin typeface="Verdana" pitchFamily="34" charset="0"/>
              </a:rPr>
              <a:t>Heterogamní vztahy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>
                <a:latin typeface="Verdana" pitchFamily="34" charset="0"/>
              </a:rPr>
              <a:t>Dědičnost rozvodovosti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>
                <a:latin typeface="Verdana" pitchFamily="34" charset="0"/>
              </a:rPr>
              <a:t>Opakování manželství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>
                <a:latin typeface="Verdana" pitchFamily="34" charset="0"/>
              </a:rPr>
              <a:t>Soužití před svatbou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1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Co snižuje riziko rozvodu v prvních 10 letech manželství?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Vysokoškolské vzdělání (x maturita) 	– 13 %</a:t>
            </a:r>
          </a:p>
          <a:p>
            <a:pPr>
              <a:defRPr/>
            </a:pPr>
            <a:r>
              <a:rPr lang="cs-CZ" sz="2800" dirty="0" smtClean="0"/>
              <a:t>Stejné náboženství partnerů (x ateisté)– 14 %</a:t>
            </a:r>
          </a:p>
          <a:p>
            <a:pPr>
              <a:defRPr/>
            </a:pPr>
            <a:r>
              <a:rPr lang="cs-CZ" sz="2800" dirty="0" smtClean="0"/>
              <a:t>Nerozvedení rodiče  				- 14 %</a:t>
            </a:r>
          </a:p>
          <a:p>
            <a:pPr>
              <a:defRPr/>
            </a:pPr>
            <a:r>
              <a:rPr lang="cs-CZ" sz="2800" dirty="0" smtClean="0"/>
              <a:t>Věk 25 let a více při svatbě (x méně než 18) </a:t>
            </a:r>
          </a:p>
          <a:p>
            <a:pPr marL="0" indent="0">
              <a:buFontTx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					– 24 %</a:t>
            </a:r>
          </a:p>
          <a:p>
            <a:pPr>
              <a:defRPr/>
            </a:pPr>
            <a:r>
              <a:rPr lang="cs-CZ" sz="2800" dirty="0" smtClean="0"/>
              <a:t>Narození dítěte později než 7 měsíců po svatbě  							- 24 %</a:t>
            </a:r>
          </a:p>
          <a:p>
            <a:pPr>
              <a:defRPr/>
            </a:pPr>
            <a:r>
              <a:rPr lang="cs-CZ" sz="2800" dirty="0" smtClean="0"/>
              <a:t>Průměrný roční příjem nad 25 tis. dolarů – 30 %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735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/>
          <p:cNvSpPr>
            <a:spLocks noGrp="1"/>
          </p:cNvSpPr>
          <p:nvPr>
            <p:ph idx="4294967295"/>
          </p:nvPr>
        </p:nvSpPr>
        <p:spPr>
          <a:xfrm>
            <a:off x="566738" y="836613"/>
            <a:ext cx="8001000" cy="56880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latin typeface="Verdana" pitchFamily="34" charset="0"/>
              </a:rPr>
              <a:t>Muži se základním vzděláním mají mezi muži nejvyšší rozvodovost (riziko rozvodu muže s jeho vzděláním klesá). Riziko rozvodu muže se základním vzděláním stoupá s rostoucím vzděláním jeho partnerky a nad extremní hodnotu se dostává v případě sňatku se ženou středoškolsky nebo vysokoškolsky vzdělanou</a:t>
            </a:r>
            <a:r>
              <a:rPr lang="cs-CZ" altLang="cs-CZ" sz="1800" smtClean="0">
                <a:latin typeface="Verdana" pitchFamily="34" charset="0"/>
                <a:hlinkClick r:id="rId2" action="ppaction://hlinksldjump"/>
              </a:rPr>
              <a:t>[1]</a:t>
            </a:r>
            <a:r>
              <a:rPr lang="cs-CZ" altLang="cs-CZ" sz="1800" smtClean="0">
                <a:latin typeface="Verdana" pitchFamily="34" charset="0"/>
              </a:rPr>
              <a:t>. Je to vzestup velmi strmý: pár muž základní – žena vysokoškolské vzdělání se rozvádí 2,5x častěji než manželství partnerů se základním vzděláním a dokonce téměř 5x častěji než svazek muže s úplným středním vzděláním a ženy se základním vzděláním. </a:t>
            </a:r>
            <a:br>
              <a:rPr lang="cs-CZ" altLang="cs-CZ" sz="1800" smtClean="0">
                <a:latin typeface="Verdana" pitchFamily="34" charset="0"/>
              </a:rPr>
            </a:br>
            <a:r>
              <a:rPr lang="cs-CZ" altLang="cs-CZ" sz="1800" smtClean="0">
                <a:latin typeface="Verdana" pitchFamily="34" charset="0"/>
                <a:hlinkClick r:id="rId2" action="ppaction://hlinksldjump"/>
              </a:rPr>
              <a:t>[1]</a:t>
            </a:r>
            <a:r>
              <a:rPr lang="cs-CZ" altLang="cs-CZ" sz="1800" smtClean="0">
                <a:latin typeface="Verdana" pitchFamily="34" charset="0"/>
              </a:rPr>
              <a:t> Otázka s tím související, vliv rozdílu ve vzdělání manželů, je diskutována později. Muži-vysokoškoláci mají opět nejnižší rozvodovost v případě sňatku se ženou se základním vzděláním. Následně jejich rozvodovost stoupá a nejvyšší je u homogamních sňatků (pár muž-vysokoškolák a žena-vysokoškolačka). Muži s vysokoškolským vzděláním zažívají rozvod nejčastěji v homogamních manželství. Naopak nejstabilnější vztah je pro ně s partnerkou na opačném pólu vzdělanostní škály. Nejméně se tedy rozvádějí ženy se základním vzděláním a není náhodou, že jsou to zároveň ty, které jsou na trhu práce častěji znevýhodněny. Manželství, ve kterých má muž vyšší vzdělání než jeho žena, patří mezi nejstabilnější a rostoucí rozdíl ve vzdělání partnerů již nemá vliv na míru rozvodovosti. 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580</Words>
  <Application>Microsoft Office PowerPoint</Application>
  <PresentationFormat>Předvádění na obrazovce (4:3)</PresentationFormat>
  <Paragraphs>98</Paragraphs>
  <Slides>22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Motiv sady Office</vt:lpstr>
      <vt:lpstr>Graf aplikace Microsoft Office Excel</vt:lpstr>
      <vt:lpstr>Prezentace aplikace PowerPoint</vt:lpstr>
      <vt:lpstr>Vývoj sňatečnosti a rozvodovosti v ČR (1980 – 2013)</vt:lpstr>
      <vt:lpstr>Rozvodovost</vt:lpstr>
      <vt:lpstr>Prezentace aplikace PowerPoint</vt:lpstr>
      <vt:lpstr>Délka trvání manželství před rozvodem</vt:lpstr>
      <vt:lpstr>Souvislosti rozvodovosti</vt:lpstr>
      <vt:lpstr>Prediktory rozvodu</vt:lpstr>
      <vt:lpstr>Co snižuje riziko rozvodu v prvních 10 letech manželství?</vt:lpstr>
      <vt:lpstr>Prezentace aplikace PowerPoint</vt:lpstr>
      <vt:lpstr>Proč přibývá rozvodů</vt:lpstr>
      <vt:lpstr>Výzkum manželských párů (de Singly)</vt:lpstr>
      <vt:lpstr>Prezentace aplikace PowerPoint</vt:lpstr>
      <vt:lpstr>Jak vzniká neúplná rodinná domácnost?</vt:lpstr>
      <vt:lpstr>Výživné</vt:lpstr>
      <vt:lpstr>Orientační tabulka pro určování výše výživného</vt:lpstr>
      <vt:lpstr>Rozhodování soudů o výživném 2011</vt:lpstr>
      <vt:lpstr>Práce v domácnosti</vt:lpstr>
      <vt:lpstr>Denní objem práce v českých rodinách s dětmi do 18 let (Bierzová, 2006)</vt:lpstr>
      <vt:lpstr>Vysvětlení</vt:lpstr>
      <vt:lpstr>How Nonemployed Americans Spend Their Weekdays: Men vs. Women </vt:lpstr>
      <vt:lpstr>Happy couples</vt:lpstr>
      <vt:lpstr>Závěr a diskuse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Současná česká rodina – aktuální trendy v uspořádání partnerských   a rodinných vztahů</dc:title>
  <dc:creator>Lenka Slepičková</dc:creator>
  <cp:lastModifiedBy>user</cp:lastModifiedBy>
  <cp:revision>18</cp:revision>
  <cp:lastPrinted>2015-03-20T10:15:11Z</cp:lastPrinted>
  <dcterms:created xsi:type="dcterms:W3CDTF">2015-03-20T08:02:17Z</dcterms:created>
  <dcterms:modified xsi:type="dcterms:W3CDTF">2015-03-25T22:07:43Z</dcterms:modified>
</cp:coreProperties>
</file>