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8" r:id="rId2"/>
    <p:sldId id="270" r:id="rId3"/>
    <p:sldId id="271" r:id="rId4"/>
    <p:sldId id="272" r:id="rId5"/>
    <p:sldId id="273" r:id="rId6"/>
    <p:sldId id="261" r:id="rId7"/>
    <p:sldId id="265" r:id="rId8"/>
    <p:sldId id="257" r:id="rId9"/>
    <p:sldId id="262" r:id="rId10"/>
    <p:sldId id="263" r:id="rId11"/>
    <p:sldId id="264" r:id="rId12"/>
    <p:sldId id="259" r:id="rId13"/>
    <p:sldId id="258" r:id="rId14"/>
    <p:sldId id="266" r:id="rId15"/>
    <p:sldId id="260" r:id="rId16"/>
    <p:sldId id="269" r:id="rId17"/>
    <p:sldId id="27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Sňatky</c:v>
                </c:pt>
              </c:strCache>
            </c:strRef>
          </c:tx>
          <c:spPr>
            <a:ln w="50800"/>
          </c:spPr>
          <c:marker>
            <c:symbol val="none"/>
          </c:marker>
          <c:val>
            <c:numRef>
              <c:f>List1!$B$2:$B$37</c:f>
              <c:numCache>
                <c:formatCode>General</c:formatCode>
                <c:ptCount val="36"/>
                <c:pt idx="2" formatCode="#,##0_ ;\-#,##0\ ">
                  <c:v>78343</c:v>
                </c:pt>
                <c:pt idx="3" formatCode="#,##0_ ;\-#,##0\ ">
                  <c:v>77453</c:v>
                </c:pt>
                <c:pt idx="4" formatCode="#,##0_ ;\-#,##0\ ">
                  <c:v>76978</c:v>
                </c:pt>
                <c:pt idx="5" formatCode="#,##0_ ;\-#,##0\ ">
                  <c:v>80417</c:v>
                </c:pt>
                <c:pt idx="6" formatCode="#,##0_ ;\-#,##0\ ">
                  <c:v>81714</c:v>
                </c:pt>
                <c:pt idx="7" formatCode="#,##0_ ;\-#,##0\ ">
                  <c:v>80653</c:v>
                </c:pt>
                <c:pt idx="8" formatCode="#,##0_ ;\-#,##0\ ">
                  <c:v>81638</c:v>
                </c:pt>
                <c:pt idx="9" formatCode="#,##0_ ;\-#,##0\ ">
                  <c:v>83773</c:v>
                </c:pt>
                <c:pt idx="10" formatCode="#,##0_ ;\-#,##0\ ">
                  <c:v>81458</c:v>
                </c:pt>
                <c:pt idx="11" formatCode="#,##0_ ;\-#,##0\ ">
                  <c:v>81262</c:v>
                </c:pt>
                <c:pt idx="12" formatCode="#,##0_ ;\-#,##0\ ">
                  <c:v>90953</c:v>
                </c:pt>
                <c:pt idx="13" formatCode="#,##0_ ;\-#,##0\ ">
                  <c:v>71973</c:v>
                </c:pt>
                <c:pt idx="14" formatCode="#,##0_ ;\-#,##0\ ">
                  <c:v>74060</c:v>
                </c:pt>
                <c:pt idx="15" formatCode="#,##0_ ;\-#,##0\ ">
                  <c:v>66033</c:v>
                </c:pt>
                <c:pt idx="16" formatCode="#,##0_ ;\-#,##0\ ">
                  <c:v>58440</c:v>
                </c:pt>
                <c:pt idx="17" formatCode="#,##0_ ;\-#,##0\ ">
                  <c:v>54956</c:v>
                </c:pt>
                <c:pt idx="18" formatCode="#,##0_ ;\-#,##0\ ">
                  <c:v>53896</c:v>
                </c:pt>
                <c:pt idx="19" formatCode="#,##0_ ;\-#,##0\ ">
                  <c:v>57804</c:v>
                </c:pt>
                <c:pt idx="20" formatCode="#,##0_ ;\-#,##0\ ">
                  <c:v>55027</c:v>
                </c:pt>
                <c:pt idx="21" formatCode="#,##0_ ;\-#,##0\ ">
                  <c:v>53523</c:v>
                </c:pt>
                <c:pt idx="22" formatCode="#,##0_ ;\-#,##0\ ">
                  <c:v>55321</c:v>
                </c:pt>
                <c:pt idx="23" formatCode="#,##0_ ;\-#,##0\ ">
                  <c:v>52374</c:v>
                </c:pt>
                <c:pt idx="24" formatCode="#,##0_ ;\-#,##0\ ">
                  <c:v>52732</c:v>
                </c:pt>
                <c:pt idx="25" formatCode="#,##0_ ;\-#,##0\ ">
                  <c:v>48943</c:v>
                </c:pt>
                <c:pt idx="26" formatCode="#,##0_ ;\-#,##0\ ">
                  <c:v>51447</c:v>
                </c:pt>
                <c:pt idx="27" formatCode="#,##0_ ;\-#,##0\ ">
                  <c:v>51829</c:v>
                </c:pt>
                <c:pt idx="28" formatCode="#,##0_ ;\-#,##0\ ">
                  <c:v>52860</c:v>
                </c:pt>
                <c:pt idx="29" formatCode="#,##0_ ;\-#,##0\ ">
                  <c:v>57157</c:v>
                </c:pt>
                <c:pt idx="30" formatCode="#,##0_ ;\-#,##0\ ">
                  <c:v>52457</c:v>
                </c:pt>
                <c:pt idx="31" formatCode="#,##0_ ;\-#,##0\ ">
                  <c:v>47862</c:v>
                </c:pt>
                <c:pt idx="32" formatCode="#,##0_ ;\-#,##0\ ">
                  <c:v>46746</c:v>
                </c:pt>
                <c:pt idx="33" formatCode="#,##0_ ;\-#,##0\ ">
                  <c:v>45137</c:v>
                </c:pt>
                <c:pt idx="34" formatCode="#,##0_ ;\-#,##0\ ">
                  <c:v>45206</c:v>
                </c:pt>
                <c:pt idx="35" formatCode="#,##0_ ;\-#,##0\ ">
                  <c:v>43499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Rozvody</c:v>
                </c:pt>
              </c:strCache>
            </c:strRef>
          </c:tx>
          <c:spPr>
            <a:ln w="50800"/>
          </c:spPr>
          <c:marker>
            <c:symbol val="none"/>
          </c:marker>
          <c:val>
            <c:numRef>
              <c:f>List1!$C$2:$C$37</c:f>
              <c:numCache>
                <c:formatCode>General</c:formatCode>
                <c:ptCount val="36"/>
                <c:pt idx="2" formatCode="#,##0_ ;\-#,##0\ ">
                  <c:v>27218</c:v>
                </c:pt>
                <c:pt idx="3" formatCode="#,##0_ ;\-#,##0\ ">
                  <c:v>27608</c:v>
                </c:pt>
                <c:pt idx="4" formatCode="#,##0_ ;\-#,##0\ ">
                  <c:v>27821</c:v>
                </c:pt>
                <c:pt idx="5" formatCode="#,##0_ ;\-#,##0\ ">
                  <c:v>29319</c:v>
                </c:pt>
                <c:pt idx="6" formatCode="#,##0_ ;\-#,##0\ ">
                  <c:v>30514</c:v>
                </c:pt>
                <c:pt idx="7" formatCode="#,##0_ ;\-#,##0\ ">
                  <c:v>30489</c:v>
                </c:pt>
                <c:pt idx="8" formatCode="#,##0_ ;\-#,##0\ ">
                  <c:v>29560</c:v>
                </c:pt>
                <c:pt idx="9" formatCode="#,##0_ ;\-#,##0\ ">
                  <c:v>31036</c:v>
                </c:pt>
                <c:pt idx="10" formatCode="#,##0_ ;\-#,##0\ ">
                  <c:v>30652</c:v>
                </c:pt>
                <c:pt idx="11" formatCode="#,##0_ ;\-#,##0\ ">
                  <c:v>31376</c:v>
                </c:pt>
                <c:pt idx="12" formatCode="#,##0_ ;\-#,##0\ ">
                  <c:v>32055</c:v>
                </c:pt>
                <c:pt idx="13" formatCode="#,##0_ ;\-#,##0\ ">
                  <c:v>29366</c:v>
                </c:pt>
                <c:pt idx="14" formatCode="#,##0_ ;\-#,##0\ ">
                  <c:v>28572</c:v>
                </c:pt>
                <c:pt idx="15" formatCode="#,##0_ ;\-#,##0\ ">
                  <c:v>30227</c:v>
                </c:pt>
                <c:pt idx="16" formatCode="#,##0_ ;\-#,##0\ ">
                  <c:v>30939</c:v>
                </c:pt>
                <c:pt idx="17" formatCode="#,##0_ ;\-#,##0\ ">
                  <c:v>31135</c:v>
                </c:pt>
                <c:pt idx="18" formatCode="#,##0_ ;\-#,##0\ ">
                  <c:v>33113</c:v>
                </c:pt>
                <c:pt idx="19" formatCode="#,##0_ ;\-#,##0\ ">
                  <c:v>32465</c:v>
                </c:pt>
                <c:pt idx="20" formatCode="#,##0_ ;\-#,##0\ ">
                  <c:v>32363</c:v>
                </c:pt>
                <c:pt idx="21" formatCode="#,##0_ ;\-#,##0\ ">
                  <c:v>23657</c:v>
                </c:pt>
                <c:pt idx="22" formatCode="#,##0_ ;\-#,##0\ ">
                  <c:v>29704</c:v>
                </c:pt>
                <c:pt idx="23" formatCode="#,##0_ ;\-#,##0\ ">
                  <c:v>31586</c:v>
                </c:pt>
                <c:pt idx="24" formatCode="#,##0_ ;\-#,##0\ ">
                  <c:v>31758</c:v>
                </c:pt>
                <c:pt idx="25" formatCode="#,##0_ ;\-#,##0\ ">
                  <c:v>32824</c:v>
                </c:pt>
                <c:pt idx="26" formatCode="#,##0_ ;\-#,##0\ ">
                  <c:v>33060</c:v>
                </c:pt>
                <c:pt idx="27" formatCode="#,##0_ ;\-#,##0\ ">
                  <c:v>31288</c:v>
                </c:pt>
                <c:pt idx="28" formatCode="#,##0_ ;\-#,##0\ ">
                  <c:v>31415</c:v>
                </c:pt>
                <c:pt idx="29" formatCode="#,##0_ ;\-#,##0\ ">
                  <c:v>31129</c:v>
                </c:pt>
                <c:pt idx="30" formatCode="#,##0_ ;\-#,##0\ ">
                  <c:v>31300</c:v>
                </c:pt>
                <c:pt idx="31" formatCode="#,##0_ ;\-#,##0\ ">
                  <c:v>29133</c:v>
                </c:pt>
                <c:pt idx="32" formatCode="#,##0_ ;\-#,##0\ ">
                  <c:v>30783</c:v>
                </c:pt>
                <c:pt idx="33" formatCode="#,##0_ ;\-#,##0\ ">
                  <c:v>28113</c:v>
                </c:pt>
                <c:pt idx="34" formatCode="#,##0_ ;\-#,##0\ ">
                  <c:v>26402</c:v>
                </c:pt>
                <c:pt idx="35" formatCode="#,##0_ ;\-#,##0\ ">
                  <c:v>27895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954688"/>
        <c:axId val="143957376"/>
      </c:lineChart>
      <c:catAx>
        <c:axId val="143954688"/>
        <c:scaling>
          <c:orientation val="minMax"/>
        </c:scaling>
        <c:delete val="1"/>
        <c:axPos val="b"/>
        <c:majorTickMark val="out"/>
        <c:minorTickMark val="none"/>
        <c:tickLblPos val="nextTo"/>
        <c:crossAx val="143957376"/>
        <c:crosses val="autoZero"/>
        <c:auto val="1"/>
        <c:lblAlgn val="ctr"/>
        <c:lblOffset val="100"/>
        <c:noMultiLvlLbl val="0"/>
      </c:catAx>
      <c:valAx>
        <c:axId val="143957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cs-CZ"/>
          </a:p>
        </c:txPr>
        <c:crossAx val="143954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List1!$E$16</c:f>
              <c:strCache>
                <c:ptCount val="1"/>
                <c:pt idx="0">
                  <c:v>2005</c:v>
                </c:pt>
              </c:strCache>
            </c:strRef>
          </c:tx>
          <c:marker>
            <c:symbol val="none"/>
          </c:marker>
          <c:cat>
            <c:strRef>
              <c:f>List1!$F$15:$L$15</c:f>
              <c:strCache>
                <c:ptCount val="7"/>
                <c:pt idx="0">
                  <c:v>15–19</c:v>
                </c:pt>
                <c:pt idx="1">
                  <c:v>20–24</c:v>
                </c:pt>
                <c:pt idx="2">
                  <c:v>25–29</c:v>
                </c:pt>
                <c:pt idx="3">
                  <c:v>30–34</c:v>
                </c:pt>
                <c:pt idx="4">
                  <c:v>35–39</c:v>
                </c:pt>
                <c:pt idx="5">
                  <c:v>40–44</c:v>
                </c:pt>
                <c:pt idx="6">
                  <c:v>45–49</c:v>
                </c:pt>
              </c:strCache>
            </c:strRef>
          </c:cat>
          <c:val>
            <c:numRef>
              <c:f>List1!$F$16:$L$16</c:f>
              <c:numCache>
                <c:formatCode>#,##0.0_ ;\-#,##0.0\ </c:formatCode>
                <c:ptCount val="7"/>
                <c:pt idx="0">
                  <c:v>10.941971929561447</c:v>
                </c:pt>
                <c:pt idx="1">
                  <c:v>48.677076113987525</c:v>
                </c:pt>
                <c:pt idx="2">
                  <c:v>100.88519463112236</c:v>
                </c:pt>
                <c:pt idx="3">
                  <c:v>72.050325329089418</c:v>
                </c:pt>
                <c:pt idx="4">
                  <c:v>22.790735019046799</c:v>
                </c:pt>
                <c:pt idx="5">
                  <c:v>3.6750182553838422</c:v>
                </c:pt>
                <c:pt idx="6">
                  <c:v>0.13968797199256164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List1!$E$17</c:f>
              <c:strCache>
                <c:ptCount val="1"/>
                <c:pt idx="0">
                  <c:v>2009</c:v>
                </c:pt>
              </c:strCache>
            </c:strRef>
          </c:tx>
          <c:marker>
            <c:symbol val="none"/>
          </c:marker>
          <c:cat>
            <c:strRef>
              <c:f>List1!$F$15:$L$15</c:f>
              <c:strCache>
                <c:ptCount val="7"/>
                <c:pt idx="0">
                  <c:v>15–19</c:v>
                </c:pt>
                <c:pt idx="1">
                  <c:v>20–24</c:v>
                </c:pt>
                <c:pt idx="2">
                  <c:v>25–29</c:v>
                </c:pt>
                <c:pt idx="3">
                  <c:v>30–34</c:v>
                </c:pt>
                <c:pt idx="4">
                  <c:v>35–39</c:v>
                </c:pt>
                <c:pt idx="5">
                  <c:v>40–44</c:v>
                </c:pt>
                <c:pt idx="6">
                  <c:v>45–49</c:v>
                </c:pt>
              </c:strCache>
            </c:strRef>
          </c:cat>
          <c:val>
            <c:numRef>
              <c:f>List1!$F$17:$L$17</c:f>
              <c:numCache>
                <c:formatCode>#,##0.0_ ;\-#,##0.0\ </c:formatCode>
                <c:ptCount val="7"/>
                <c:pt idx="0">
                  <c:v>11.833467035575712</c:v>
                </c:pt>
                <c:pt idx="1">
                  <c:v>46.816017659111061</c:v>
                </c:pt>
                <c:pt idx="2">
                  <c:v>102.77755392591399</c:v>
                </c:pt>
                <c:pt idx="3">
                  <c:v>97.051729407289656</c:v>
                </c:pt>
                <c:pt idx="4">
                  <c:v>36.191371586869849</c:v>
                </c:pt>
                <c:pt idx="5">
                  <c:v>5.5664577908539812</c:v>
                </c:pt>
                <c:pt idx="6">
                  <c:v>0.23789699060306888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List1!$E$18</c:f>
              <c:strCache>
                <c:ptCount val="1"/>
                <c:pt idx="0">
                  <c:v>2010</c:v>
                </c:pt>
              </c:strCache>
            </c:strRef>
          </c:tx>
          <c:marker>
            <c:symbol val="none"/>
          </c:marker>
          <c:cat>
            <c:strRef>
              <c:f>List1!$F$15:$L$15</c:f>
              <c:strCache>
                <c:ptCount val="7"/>
                <c:pt idx="0">
                  <c:v>15–19</c:v>
                </c:pt>
                <c:pt idx="1">
                  <c:v>20–24</c:v>
                </c:pt>
                <c:pt idx="2">
                  <c:v>25–29</c:v>
                </c:pt>
                <c:pt idx="3">
                  <c:v>30–34</c:v>
                </c:pt>
                <c:pt idx="4">
                  <c:v>35–39</c:v>
                </c:pt>
                <c:pt idx="5">
                  <c:v>40–44</c:v>
                </c:pt>
                <c:pt idx="6">
                  <c:v>45–49</c:v>
                </c:pt>
              </c:strCache>
            </c:strRef>
          </c:cat>
          <c:val>
            <c:numRef>
              <c:f>List1!$F$18:$L$18</c:f>
              <c:numCache>
                <c:formatCode>#,##0.0_ ;\-#,##0.0\ </c:formatCode>
                <c:ptCount val="7"/>
                <c:pt idx="0">
                  <c:v>11.496930497697873</c:v>
                </c:pt>
                <c:pt idx="1">
                  <c:v>45.711513372954713</c:v>
                </c:pt>
                <c:pt idx="2">
                  <c:v>99.737619614587459</c:v>
                </c:pt>
                <c:pt idx="3">
                  <c:v>99.015623588909961</c:v>
                </c:pt>
                <c:pt idx="4">
                  <c:v>38.449307005885707</c:v>
                </c:pt>
                <c:pt idx="5">
                  <c:v>5.8809946246773777</c:v>
                </c:pt>
                <c:pt idx="6">
                  <c:v>0.26028264328855288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List1!$E$19</c:f>
              <c:strCache>
                <c:ptCount val="1"/>
                <c:pt idx="0">
                  <c:v>2011</c:v>
                </c:pt>
              </c:strCache>
            </c:strRef>
          </c:tx>
          <c:marker>
            <c:symbol val="none"/>
          </c:marker>
          <c:cat>
            <c:strRef>
              <c:f>List1!$F$15:$L$15</c:f>
              <c:strCache>
                <c:ptCount val="7"/>
                <c:pt idx="0">
                  <c:v>15–19</c:v>
                </c:pt>
                <c:pt idx="1">
                  <c:v>20–24</c:v>
                </c:pt>
                <c:pt idx="2">
                  <c:v>25–29</c:v>
                </c:pt>
                <c:pt idx="3">
                  <c:v>30–34</c:v>
                </c:pt>
                <c:pt idx="4">
                  <c:v>35–39</c:v>
                </c:pt>
                <c:pt idx="5">
                  <c:v>40–44</c:v>
                </c:pt>
                <c:pt idx="6">
                  <c:v>45–49</c:v>
                </c:pt>
              </c:strCache>
            </c:strRef>
          </c:cat>
          <c:val>
            <c:numRef>
              <c:f>List1!$F$19:$L$19</c:f>
              <c:numCache>
                <c:formatCode>#,##0.0_ ;\-#,##0.0\ </c:formatCode>
                <c:ptCount val="7"/>
                <c:pt idx="0">
                  <c:v>11.266397319235367</c:v>
                </c:pt>
                <c:pt idx="1">
                  <c:v>42.356692734036905</c:v>
                </c:pt>
                <c:pt idx="2">
                  <c:v>93.571942640461742</c:v>
                </c:pt>
                <c:pt idx="3">
                  <c:v>95.744351851631578</c:v>
                </c:pt>
                <c:pt idx="4">
                  <c:v>37.204416483027146</c:v>
                </c:pt>
                <c:pt idx="5">
                  <c:v>6.1353774949378082</c:v>
                </c:pt>
                <c:pt idx="6">
                  <c:v>0.28818611583335274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List1!$E$20</c:f>
              <c:strCache>
                <c:ptCount val="1"/>
                <c:pt idx="0">
                  <c:v>2012</c:v>
                </c:pt>
              </c:strCache>
            </c:strRef>
          </c:tx>
          <c:marker>
            <c:symbol val="none"/>
          </c:marker>
          <c:cat>
            <c:strRef>
              <c:f>List1!$F$15:$L$15</c:f>
              <c:strCache>
                <c:ptCount val="7"/>
                <c:pt idx="0">
                  <c:v>15–19</c:v>
                </c:pt>
                <c:pt idx="1">
                  <c:v>20–24</c:v>
                </c:pt>
                <c:pt idx="2">
                  <c:v>25–29</c:v>
                </c:pt>
                <c:pt idx="3">
                  <c:v>30–34</c:v>
                </c:pt>
                <c:pt idx="4">
                  <c:v>35–39</c:v>
                </c:pt>
                <c:pt idx="5">
                  <c:v>40–44</c:v>
                </c:pt>
                <c:pt idx="6">
                  <c:v>45–49</c:v>
                </c:pt>
              </c:strCache>
            </c:strRef>
          </c:cat>
          <c:val>
            <c:numRef>
              <c:f>List1!$F$20:$L$20</c:f>
              <c:numCache>
                <c:formatCode>#,##0.0_ ;\-#,##0.0\ </c:formatCode>
                <c:ptCount val="7"/>
                <c:pt idx="0">
                  <c:v>11.95984490857337</c:v>
                </c:pt>
                <c:pt idx="1">
                  <c:v>42.451815852691986</c:v>
                </c:pt>
                <c:pt idx="2">
                  <c:v>93.412366889968141</c:v>
                </c:pt>
                <c:pt idx="3">
                  <c:v>98.050756328398762</c:v>
                </c:pt>
                <c:pt idx="4">
                  <c:v>38.438579712010224</c:v>
                </c:pt>
                <c:pt idx="5">
                  <c:v>6.554051966075126</c:v>
                </c:pt>
                <c:pt idx="6">
                  <c:v>0.31460881712857397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List1!$E$21</c:f>
              <c:strCache>
                <c:ptCount val="1"/>
                <c:pt idx="0">
                  <c:v>2013</c:v>
                </c:pt>
              </c:strCache>
            </c:strRef>
          </c:tx>
          <c:marker>
            <c:symbol val="none"/>
          </c:marker>
          <c:cat>
            <c:strRef>
              <c:f>List1!$F$15:$L$15</c:f>
              <c:strCache>
                <c:ptCount val="7"/>
                <c:pt idx="0">
                  <c:v>15–19</c:v>
                </c:pt>
                <c:pt idx="1">
                  <c:v>20–24</c:v>
                </c:pt>
                <c:pt idx="2">
                  <c:v>25–29</c:v>
                </c:pt>
                <c:pt idx="3">
                  <c:v>30–34</c:v>
                </c:pt>
                <c:pt idx="4">
                  <c:v>35–39</c:v>
                </c:pt>
                <c:pt idx="5">
                  <c:v>40–44</c:v>
                </c:pt>
                <c:pt idx="6">
                  <c:v>45–49</c:v>
                </c:pt>
              </c:strCache>
            </c:strRef>
          </c:cat>
          <c:val>
            <c:numRef>
              <c:f>List1!$F$21:$L$21</c:f>
              <c:numCache>
                <c:formatCode>#,##0.0_ ;\-#,##0.0\ </c:formatCode>
                <c:ptCount val="7"/>
                <c:pt idx="0">
                  <c:v>11.710232878188707</c:v>
                </c:pt>
                <c:pt idx="1">
                  <c:v>41.898924953548338</c:v>
                </c:pt>
                <c:pt idx="2">
                  <c:v>92.371580122836406</c:v>
                </c:pt>
                <c:pt idx="3">
                  <c:v>98.162612550681857</c:v>
                </c:pt>
                <c:pt idx="4">
                  <c:v>39.953058452774954</c:v>
                </c:pt>
                <c:pt idx="5">
                  <c:v>7.1273886546785565</c:v>
                </c:pt>
                <c:pt idx="6">
                  <c:v>0.32808113185087118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4099328"/>
        <c:axId val="264100864"/>
      </c:lineChart>
      <c:catAx>
        <c:axId val="264099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cs-CZ"/>
          </a:p>
        </c:txPr>
        <c:crossAx val="264100864"/>
        <c:crosses val="autoZero"/>
        <c:auto val="1"/>
        <c:lblAlgn val="ctr"/>
        <c:lblOffset val="100"/>
        <c:noMultiLvlLbl val="0"/>
      </c:catAx>
      <c:valAx>
        <c:axId val="264100864"/>
        <c:scaling>
          <c:orientation val="minMax"/>
        </c:scaling>
        <c:delete val="0"/>
        <c:axPos val="l"/>
        <c:majorGridlines/>
        <c:numFmt formatCode="#,##0.0_ ;\-#,##0.0\ 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cs-CZ"/>
          </a:p>
        </c:txPr>
        <c:crossAx val="2640993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BFD29-4DAD-40DE-B071-A9E3D97CEE3F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B3E3A-5E5F-424F-B660-A2048A575C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3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/>
              <a:t>(nezaměstnanost, vězení)</a:t>
            </a:r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E48F03-05BA-4FB5-B917-E6A804B0D29E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212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20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34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90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13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84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80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09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73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02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5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9573E-E944-44C3-BDE3-EF4E01D7B944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7A3EF-AE41-478E-9992-C6481AAC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93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Krize rodiny – ale jaké?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Párová monogamická </a:t>
            </a:r>
            <a:r>
              <a:rPr lang="cs-CZ" altLang="cs-CZ" dirty="0" smtClean="0"/>
              <a:t>manželská rodina </a:t>
            </a:r>
            <a:r>
              <a:rPr lang="cs-CZ" altLang="cs-CZ" dirty="0" smtClean="0"/>
              <a:t>– kulturní ideál západní civilizace (x praxe?) Polygamie – polygynie, polyandrie</a:t>
            </a:r>
          </a:p>
          <a:p>
            <a:endParaRPr lang="cs-CZ" altLang="cs-CZ" dirty="0" smtClean="0"/>
          </a:p>
          <a:p>
            <a:pPr>
              <a:buFontTx/>
              <a:buNone/>
            </a:pPr>
            <a:endParaRPr lang="cs-CZ" altLang="cs-CZ" dirty="0" smtClean="0"/>
          </a:p>
        </p:txBody>
      </p:sp>
      <p:pic>
        <p:nvPicPr>
          <p:cNvPr id="9220" name="Obrázek 3" descr="rodina II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429000"/>
            <a:ext cx="4824413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760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Průměrný věk vstupu do manželství v ČR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01933"/>
              </p:ext>
            </p:extLst>
          </p:nvPr>
        </p:nvGraphicFramePr>
        <p:xfrm>
          <a:off x="1259631" y="2204864"/>
          <a:ext cx="4968552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/>
                <a:gridCol w="1656184"/>
                <a:gridCol w="1656184"/>
              </a:tblGrid>
              <a:tr h="737642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 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Muži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Ženy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025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1992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24, 8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22, 6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02518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2002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29, 7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27, 3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37642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2012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32, 3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29, 6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789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5" t="38679" r="34175" b="12043"/>
          <a:stretch/>
        </p:blipFill>
        <p:spPr bwMode="auto">
          <a:xfrm>
            <a:off x="107505" y="1132301"/>
            <a:ext cx="8928992" cy="516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4098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Sňatky ve </a:t>
            </a:r>
            <a:r>
              <a:rPr lang="pl-PL" sz="3200" dirty="0" smtClean="0"/>
              <a:t>farnosti </a:t>
            </a:r>
            <a:r>
              <a:rPr lang="pl-PL" sz="3200" dirty="0"/>
              <a:t>Panny Marie pod řetězem v Praze na Malé </a:t>
            </a:r>
            <a:r>
              <a:rPr lang="pl-PL" sz="3200" dirty="0" smtClean="0"/>
              <a:t>Straně (Kačerová, 2009)</a:t>
            </a:r>
            <a:r>
              <a:rPr lang="pl-PL" sz="3200" dirty="0"/>
              <a:t> </a:t>
            </a:r>
            <a:endParaRPr lang="cs-CZ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2" t="12776" r="17172" b="29416"/>
          <a:stretch/>
        </p:blipFill>
        <p:spPr bwMode="auto">
          <a:xfrm>
            <a:off x="446199" y="1788448"/>
            <a:ext cx="8458085" cy="416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9413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Sňatky na 1000 obyvatel v Řecku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9" t="35050" r="8179" b="35258"/>
          <a:stretch/>
        </p:blipFill>
        <p:spPr bwMode="auto">
          <a:xfrm>
            <a:off x="122997" y="3186545"/>
            <a:ext cx="9021003" cy="225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1397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" t="14671" r="44781" b="16781"/>
          <a:stretch/>
        </p:blipFill>
        <p:spPr bwMode="auto">
          <a:xfrm>
            <a:off x="107504" y="806396"/>
            <a:ext cx="8456737" cy="593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551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Míra plodnosti podle věku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8140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323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Rysy 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 každé společnosti existuje oficiálně uznávaný typ svazku mezi mužem a ženou.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Jaké jsou funkce rodiny?</a:t>
            </a:r>
          </a:p>
          <a:p>
            <a:pPr marL="0" indent="0">
              <a:buNone/>
            </a:pPr>
            <a:r>
              <a:rPr lang="cs-CZ" dirty="0" smtClean="0"/>
              <a:t>Manželství x život na psí knížku?</a:t>
            </a:r>
          </a:p>
          <a:p>
            <a:pPr marL="0" indent="0">
              <a:buNone/>
            </a:pPr>
            <a:r>
              <a:rPr lang="cs-CZ" dirty="0" smtClean="0"/>
              <a:t>Může být manželstvím svazek lidí stejného pohlaví?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838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pobavení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http://revue.idnes.cz/japonci-maji-podrpsenku-ktera-pozna-lasku-fio-/zajimavosti.aspx?c=A140127_122746_zajimavosti_nh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97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Krize rodiny znamená konec nadvlády manželské rodiny, ale také vznik nových rodinných forem.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91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Nové rodinné formy - kohabitace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Nesezdané soužití, život v sexuálním vztahu bez manželství</a:t>
            </a:r>
          </a:p>
          <a:p>
            <a:pPr eaLnBrk="1" hangingPunct="1"/>
            <a:r>
              <a:rPr lang="cs-CZ" altLang="cs-CZ" smtClean="0"/>
              <a:t>Proměna společenské tolerance</a:t>
            </a:r>
          </a:p>
          <a:p>
            <a:pPr eaLnBrk="1" hangingPunct="1"/>
            <a:r>
              <a:rPr lang="cs-CZ" altLang="cs-CZ" smtClean="0"/>
              <a:t>Experimentální stadium před vstupem do manželství („manželství na zkoušku“), ale i alternativa manželství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47034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Nové rodinné formy – matrifokální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matrifokální rodina – typ. pro chudé černošské obyvatele am. měst a obecně mezi městskou chudinou</a:t>
            </a:r>
          </a:p>
          <a:p>
            <a:pPr eaLnBrk="1" hangingPunct="1"/>
            <a:r>
              <a:rPr lang="cs-CZ" altLang="cs-CZ" smtClean="0"/>
              <a:t>ženy vedou a zajišťují chod domácnosti – mladá žena s dětmi + její matka (+ sestry)</a:t>
            </a:r>
          </a:p>
          <a:p>
            <a:pPr eaLnBrk="1" hangingPunct="1"/>
            <a:r>
              <a:rPr lang="cs-CZ" altLang="cs-CZ" smtClean="0"/>
              <a:t>adaptace na život v chudobě a na nestálou a slabou ekonom. úlohu mužů</a:t>
            </a:r>
          </a:p>
        </p:txBody>
      </p:sp>
    </p:spTree>
    <p:extLst>
      <p:ext uri="{BB962C8B-B14F-4D97-AF65-F5344CB8AC3E}">
        <p14:creationId xmlns:p14="http://schemas.microsoft.com/office/powerpoint/2010/main" val="1792493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Nárůst počtu jednočlenných domácností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 roce 2011 bylo v ČR 2,7 mil rodinných domácností a 1,4 mil domácností jednotlivců</a:t>
            </a:r>
          </a:p>
          <a:p>
            <a:pPr>
              <a:buFontTx/>
              <a:buChar char="-"/>
            </a:pPr>
            <a:r>
              <a:rPr lang="cs-CZ" dirty="0" smtClean="0"/>
              <a:t>Společenské vlivy</a:t>
            </a:r>
          </a:p>
          <a:p>
            <a:pPr>
              <a:buFontTx/>
              <a:buChar char="-"/>
            </a:pPr>
            <a:r>
              <a:rPr lang="cs-CZ" dirty="0" smtClean="0"/>
              <a:t>Individualizační habitus</a:t>
            </a:r>
          </a:p>
          <a:p>
            <a:pPr>
              <a:buFontTx/>
              <a:buChar char="-"/>
            </a:pPr>
            <a:r>
              <a:rPr lang="cs-CZ" dirty="0" smtClean="0"/>
              <a:t>Stigmatizace?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257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 sňatečnosti v ČR (1980 – 2013)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5807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161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http://www.rozhlas.cz/zpravy/data/_zprava/tradicni-rodina-se-v-evrope-rozpada-kvuli-registrovanemu-partnerstvi--1449197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05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sňatečnosti v ČR?</a:t>
            </a:r>
            <a:endParaRPr lang="cs-CZ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9" t="35914" r="9324" b="19730"/>
          <a:stretch/>
        </p:blipFill>
        <p:spPr bwMode="auto">
          <a:xfrm>
            <a:off x="0" y="1628800"/>
            <a:ext cx="914400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2247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</a:t>
            </a:r>
            <a:r>
              <a:rPr lang="cs-CZ" dirty="0" err="1" smtClean="0"/>
              <a:t>prvosňatečnosti</a:t>
            </a:r>
            <a:r>
              <a:rPr lang="cs-CZ" dirty="0" smtClean="0"/>
              <a:t> v ČR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471178"/>
              </p:ext>
            </p:extLst>
          </p:nvPr>
        </p:nvGraphicFramePr>
        <p:xfrm>
          <a:off x="1907703" y="2852936"/>
          <a:ext cx="4824537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8179"/>
                <a:gridCol w="1608179"/>
                <a:gridCol w="1608179"/>
              </a:tblGrid>
              <a:tr h="6085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 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Muži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Ženy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95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1992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85%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92%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9576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2002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66%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72%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85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2012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53%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61%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729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297</Words>
  <Application>Microsoft Office PowerPoint</Application>
  <PresentationFormat>Předvádění na obrazovce (4:3)</PresentationFormat>
  <Paragraphs>58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Krize rodiny – ale jaké?</vt:lpstr>
      <vt:lpstr>Prezentace aplikace PowerPoint</vt:lpstr>
      <vt:lpstr>Nové rodinné formy - kohabitace</vt:lpstr>
      <vt:lpstr>Nové rodinné formy – matrifokální rodiny</vt:lpstr>
      <vt:lpstr>Nárůst počtu jednočlenných domácností</vt:lpstr>
      <vt:lpstr>Vývoj sňatečnosti v ČR (1980 – 2013)</vt:lpstr>
      <vt:lpstr>Prezentace aplikace PowerPoint</vt:lpstr>
      <vt:lpstr>Vývoj sňatečnosti v ČR?</vt:lpstr>
      <vt:lpstr>Hodnoty prvosňatečnosti v ČR</vt:lpstr>
      <vt:lpstr>Průměrný věk vstupu do manželství v ČR</vt:lpstr>
      <vt:lpstr>Prezentace aplikace PowerPoint</vt:lpstr>
      <vt:lpstr>Sňatky ve farnosti Panny Marie pod řetězem v Praze na Malé Straně (Kačerová, 2009) </vt:lpstr>
      <vt:lpstr>Sňatky na 1000 obyvatel v Řecku</vt:lpstr>
      <vt:lpstr>Prezentace aplikace PowerPoint</vt:lpstr>
      <vt:lpstr>Míra plodnosti podle věku</vt:lpstr>
      <vt:lpstr>Rysy manželství</vt:lpstr>
      <vt:lpstr>Pro pobavení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6</cp:revision>
  <dcterms:created xsi:type="dcterms:W3CDTF">2015-02-25T21:25:56Z</dcterms:created>
  <dcterms:modified xsi:type="dcterms:W3CDTF">2015-02-25T22:34:55Z</dcterms:modified>
</cp:coreProperties>
</file>