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71" r:id="rId7"/>
    <p:sldId id="262" r:id="rId8"/>
    <p:sldId id="263" r:id="rId9"/>
    <p:sldId id="267" r:id="rId10"/>
    <p:sldId id="264" r:id="rId11"/>
    <p:sldId id="265" r:id="rId12"/>
    <p:sldId id="266" r:id="rId13"/>
    <p:sldId id="268" r:id="rId14"/>
    <p:sldId id="269" r:id="rId15"/>
    <p:sldId id="272" r:id="rId16"/>
    <p:sldId id="270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FCE6C3A-6F14-4509-9168-7623894CC02D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D8ABBEF-3DBB-40F0-8DE6-5D98C19CA861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KOMUNIKACE, ONTOGENEZE ŘEČI, JAZYKOVÉ ROVINY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67038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2700" i="1" dirty="0" smtClean="0"/>
              <a:t>Morfologicko-syntaktická </a:t>
            </a:r>
            <a:r>
              <a:rPr lang="cs-CZ" sz="2700" i="1" dirty="0" smtClean="0"/>
              <a:t>rovina (gramatická</a:t>
            </a:r>
            <a:r>
              <a:rPr lang="cs-CZ" sz="2700" i="1" dirty="0" smtClean="0"/>
              <a:t>)</a:t>
            </a:r>
          </a:p>
          <a:p>
            <a:pPr lvl="2"/>
            <a:r>
              <a:rPr lang="cs-CZ" sz="2500" dirty="0" smtClean="0"/>
              <a:t>odráží úroveň mentálního  vývoje</a:t>
            </a:r>
          </a:p>
          <a:p>
            <a:pPr lvl="2"/>
            <a:r>
              <a:rPr lang="cs-CZ" sz="2500" dirty="0" smtClean="0"/>
              <a:t>lze ji zkoumat až kolem 1 roku života  - období prvních slov</a:t>
            </a:r>
          </a:p>
          <a:p>
            <a:pPr lvl="2"/>
            <a:r>
              <a:rPr lang="cs-CZ" sz="2500" b="1" dirty="0" smtClean="0"/>
              <a:t>První slova </a:t>
            </a:r>
            <a:r>
              <a:rPr lang="cs-CZ" sz="2500" dirty="0" smtClean="0"/>
              <a:t>- </a:t>
            </a:r>
            <a:r>
              <a:rPr lang="cs-CZ" sz="2500" b="1" dirty="0" smtClean="0"/>
              <a:t>jednoslovné věty</a:t>
            </a:r>
            <a:endParaRPr lang="cs-CZ" sz="2500" dirty="0" smtClean="0"/>
          </a:p>
          <a:p>
            <a:pPr lvl="2">
              <a:buNone/>
            </a:pPr>
            <a:r>
              <a:rPr lang="cs-CZ" sz="2500" b="1" dirty="0" smtClean="0"/>
              <a:t>slovní </a:t>
            </a:r>
            <a:r>
              <a:rPr lang="cs-CZ" sz="2500" b="1" dirty="0" smtClean="0"/>
              <a:t>druhy:</a:t>
            </a:r>
            <a:r>
              <a:rPr lang="cs-CZ" sz="2500" dirty="0" smtClean="0"/>
              <a:t> </a:t>
            </a:r>
          </a:p>
          <a:p>
            <a:pPr lvl="2"/>
            <a:r>
              <a:rPr lang="cs-CZ" sz="2500" dirty="0" smtClean="0"/>
              <a:t>nejdříve podstatná jména, onomatopoa (zvukomalebná citoslovce</a:t>
            </a:r>
            <a:r>
              <a:rPr lang="cs-CZ" sz="2500" dirty="0" smtClean="0"/>
              <a:t>), později slovesa</a:t>
            </a:r>
            <a:endParaRPr lang="cs-CZ" sz="2500" dirty="0" smtClean="0"/>
          </a:p>
          <a:p>
            <a:pPr lvl="2"/>
            <a:r>
              <a:rPr lang="cs-CZ" sz="2500" dirty="0" smtClean="0"/>
              <a:t>2,5 až 3 roky - přídavná jména, osobní zájmena, skloňování</a:t>
            </a:r>
          </a:p>
          <a:p>
            <a:pPr lvl="2"/>
            <a:r>
              <a:rPr lang="cs-CZ" sz="2500" dirty="0" smtClean="0"/>
              <a:t>nejpozději: číslovky, předložky a spojky </a:t>
            </a:r>
          </a:p>
          <a:p>
            <a:pPr>
              <a:buNone/>
            </a:pPr>
            <a:r>
              <a:rPr lang="cs-CZ" sz="2500" b="1" dirty="0" smtClean="0"/>
              <a:t>		</a:t>
            </a:r>
            <a:r>
              <a:rPr lang="cs-CZ" sz="2500" b="1" dirty="0" smtClean="0"/>
              <a:t>učení transferem (přenosem):</a:t>
            </a:r>
            <a:r>
              <a:rPr lang="cs-CZ" sz="2500" dirty="0" smtClean="0"/>
              <a:t> </a:t>
            </a:r>
            <a:endParaRPr lang="cs-CZ" sz="2500" dirty="0" smtClean="0"/>
          </a:p>
          <a:p>
            <a:pPr lvl="2"/>
            <a:r>
              <a:rPr lang="cs-CZ" sz="2500" dirty="0" smtClean="0"/>
              <a:t> </a:t>
            </a:r>
            <a:endParaRPr lang="cs-CZ" sz="2500" dirty="0" smtClean="0"/>
          </a:p>
          <a:p>
            <a:pPr lvl="2"/>
            <a:r>
              <a:rPr lang="cs-CZ" sz="2500" dirty="0" smtClean="0"/>
              <a:t> do 4 let je to </a:t>
            </a:r>
            <a:r>
              <a:rPr lang="cs-CZ" sz="2500" dirty="0" smtClean="0"/>
              <a:t>přirozený jev</a:t>
            </a:r>
            <a:endParaRPr lang="cs-CZ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/>
          </a:bodyPr>
          <a:lstStyle/>
          <a:p>
            <a:pPr lvl="1"/>
            <a:r>
              <a:rPr lang="cs-CZ" sz="2700" i="1" dirty="0" smtClean="0"/>
              <a:t>Pragmatická (sociální aplikace)</a:t>
            </a:r>
          </a:p>
          <a:p>
            <a:pPr lvl="2"/>
            <a:r>
              <a:rPr lang="cs-CZ" sz="2700" dirty="0" smtClean="0"/>
              <a:t>uplatnění </a:t>
            </a:r>
            <a:r>
              <a:rPr lang="cs-CZ" sz="2700" b="1" dirty="0" smtClean="0"/>
              <a:t>komunikace v sociální interakci</a:t>
            </a:r>
            <a:r>
              <a:rPr lang="cs-CZ" sz="2700" dirty="0" smtClean="0"/>
              <a:t> </a:t>
            </a:r>
          </a:p>
          <a:p>
            <a:pPr lvl="2"/>
            <a:r>
              <a:rPr lang="cs-CZ" sz="2700" dirty="0" smtClean="0"/>
              <a:t>od </a:t>
            </a:r>
            <a:r>
              <a:rPr lang="cs-CZ" sz="2700" dirty="0" smtClean="0"/>
              <a:t>2. - 3. roku dítě chápe </a:t>
            </a:r>
            <a:r>
              <a:rPr lang="cs-CZ" sz="2700" b="1" dirty="0" smtClean="0"/>
              <a:t>roli komunikačního partnera</a:t>
            </a:r>
            <a:r>
              <a:rPr lang="cs-CZ" sz="2700" dirty="0" smtClean="0"/>
              <a:t> </a:t>
            </a:r>
            <a:r>
              <a:rPr lang="cs-CZ" sz="2700" dirty="0" smtClean="0"/>
              <a:t>po </a:t>
            </a:r>
            <a:r>
              <a:rPr lang="cs-CZ" sz="2700" dirty="0" smtClean="0"/>
              <a:t>3. roce - snaha </a:t>
            </a:r>
            <a:r>
              <a:rPr lang="cs-CZ" sz="2700" dirty="0" smtClean="0"/>
              <a:t>komunikovat</a:t>
            </a:r>
          </a:p>
          <a:p>
            <a:pPr lvl="2"/>
            <a:r>
              <a:rPr lang="cs-CZ" sz="2700" dirty="0" smtClean="0"/>
              <a:t>4 </a:t>
            </a:r>
            <a:r>
              <a:rPr lang="cs-CZ" sz="2700" dirty="0" smtClean="0"/>
              <a:t>roky - komunikace adekvátní situaci </a:t>
            </a:r>
          </a:p>
          <a:p>
            <a:pPr lvl="2"/>
            <a:r>
              <a:rPr lang="cs-CZ" sz="2700" dirty="0" smtClean="0"/>
              <a:t>řeč získá </a:t>
            </a:r>
            <a:r>
              <a:rPr lang="cs-CZ" sz="2700" b="1" dirty="0" smtClean="0"/>
              <a:t>regulační </a:t>
            </a:r>
            <a:r>
              <a:rPr lang="cs-CZ" sz="2700" b="1" dirty="0" smtClean="0"/>
              <a:t>funkci</a:t>
            </a:r>
            <a:endParaRPr lang="cs-CZ" sz="27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Ontogeneze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I.  Prenatální období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II. Předřečové stádium = přípravné = preverbální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III. Vlastní vývoj řeči</a:t>
            </a:r>
            <a:r>
              <a:rPr lang="cs-CZ" dirty="0" smtClean="0"/>
              <a:t>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fáze </a:t>
            </a:r>
            <a:r>
              <a:rPr lang="cs-CZ" dirty="0" err="1" smtClean="0"/>
              <a:t>pragmatizace</a:t>
            </a:r>
            <a:r>
              <a:rPr lang="cs-CZ" dirty="0" smtClean="0"/>
              <a:t> -</a:t>
            </a:r>
          </a:p>
          <a:p>
            <a:r>
              <a:rPr lang="cs-CZ" dirty="0" smtClean="0"/>
              <a:t>f</a:t>
            </a:r>
            <a:r>
              <a:rPr lang="cs-CZ" dirty="0" smtClean="0"/>
              <a:t>áze </a:t>
            </a:r>
            <a:r>
              <a:rPr lang="cs-CZ" dirty="0" err="1" smtClean="0"/>
              <a:t>sémantizace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</a:p>
          <a:p>
            <a:r>
              <a:rPr lang="cs-CZ" dirty="0" smtClean="0"/>
              <a:t>fáze </a:t>
            </a:r>
            <a:r>
              <a:rPr lang="cs-CZ" dirty="0" err="1" smtClean="0"/>
              <a:t>lexemizace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endParaRPr lang="cs-CZ" dirty="0"/>
          </a:p>
          <a:p>
            <a:r>
              <a:rPr lang="cs-CZ" dirty="0" smtClean="0"/>
              <a:t>fáze </a:t>
            </a:r>
            <a:r>
              <a:rPr lang="cs-CZ" dirty="0" err="1" smtClean="0"/>
              <a:t>gramatizace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endParaRPr lang="cs-CZ" dirty="0"/>
          </a:p>
          <a:p>
            <a:r>
              <a:rPr lang="cs-CZ" dirty="0" smtClean="0"/>
              <a:t>fáze </a:t>
            </a:r>
            <a:r>
              <a:rPr lang="cs-CZ" dirty="0" smtClean="0"/>
              <a:t>intelektualizace </a:t>
            </a:r>
            <a:r>
              <a:rPr lang="cs-CZ" dirty="0" smtClean="0"/>
              <a:t>-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Prenatální období</a:t>
            </a:r>
          </a:p>
          <a:p>
            <a:pPr lvl="1"/>
            <a:r>
              <a:rPr lang="cs-CZ" dirty="0" smtClean="0"/>
              <a:t>olizování pupeční šňůry, nitroděložní </a:t>
            </a:r>
            <a:r>
              <a:rPr lang="cs-CZ" dirty="0" smtClean="0"/>
              <a:t>kvílení, </a:t>
            </a:r>
            <a:r>
              <a:rPr lang="cs-CZ" dirty="0" smtClean="0"/>
              <a:t>škytání, </a:t>
            </a:r>
            <a:r>
              <a:rPr lang="cs-CZ" dirty="0" smtClean="0"/>
              <a:t>dumlání palce</a:t>
            </a:r>
            <a:endParaRPr lang="cs-CZ" dirty="0" smtClean="0"/>
          </a:p>
          <a:p>
            <a:r>
              <a:rPr lang="cs-CZ" dirty="0" smtClean="0"/>
              <a:t>Předřečové stádium = preverbální </a:t>
            </a:r>
          </a:p>
          <a:p>
            <a:pPr lvl="1"/>
            <a:r>
              <a:rPr lang="cs-CZ" dirty="0" smtClean="0"/>
              <a:t>novorozenecký </a:t>
            </a:r>
            <a:r>
              <a:rPr lang="cs-CZ" dirty="0" smtClean="0"/>
              <a:t>křik – reflexní reakce na změnu dýchání</a:t>
            </a:r>
          </a:p>
          <a:p>
            <a:pPr lvl="1"/>
            <a:r>
              <a:rPr lang="cs-CZ" dirty="0" smtClean="0"/>
              <a:t>2. - 3. týden reakce sacími pohyby na hlas matky, </a:t>
            </a:r>
            <a:endParaRPr lang="cs-CZ" dirty="0" smtClean="0"/>
          </a:p>
          <a:p>
            <a:pPr lvl="1"/>
            <a:r>
              <a:rPr lang="cs-CZ" dirty="0" smtClean="0"/>
              <a:t>6</a:t>
            </a:r>
            <a:r>
              <a:rPr lang="cs-CZ" dirty="0" smtClean="0"/>
              <a:t>. týden změna křiku – </a:t>
            </a:r>
            <a:endParaRPr lang="cs-CZ" dirty="0" smtClean="0"/>
          </a:p>
          <a:p>
            <a:pPr lvl="1"/>
            <a:r>
              <a:rPr lang="cs-CZ" dirty="0" smtClean="0"/>
              <a:t>2</a:t>
            </a:r>
            <a:r>
              <a:rPr lang="cs-CZ" dirty="0" smtClean="0"/>
              <a:t>. - 3. měsíc reakce úsměv na úsměv, objevuje se měkký hlasový začátek, broukání</a:t>
            </a:r>
            <a:endParaRPr lang="cs-CZ" sz="1400" dirty="0" smtClean="0"/>
          </a:p>
          <a:p>
            <a:pPr lvl="1"/>
            <a:r>
              <a:rPr lang="cs-CZ" dirty="0" smtClean="0"/>
              <a:t>3. měsíc pudové žvatlání, </a:t>
            </a:r>
            <a:endParaRPr lang="cs-CZ" dirty="0" smtClean="0"/>
          </a:p>
          <a:p>
            <a:pPr lvl="1"/>
            <a:r>
              <a:rPr lang="cs-CZ" dirty="0" smtClean="0"/>
              <a:t>3</a:t>
            </a:r>
            <a:r>
              <a:rPr lang="cs-CZ" dirty="0" smtClean="0"/>
              <a:t>. - 4. měsíc dítě reaguje broukáním na promluvu </a:t>
            </a:r>
            <a:r>
              <a:rPr lang="cs-CZ" dirty="0" smtClean="0"/>
              <a:t>matky</a:t>
            </a:r>
          </a:p>
          <a:p>
            <a:pPr lvl="1"/>
            <a:r>
              <a:rPr lang="cs-CZ" dirty="0" smtClean="0"/>
              <a:t>6</a:t>
            </a:r>
            <a:r>
              <a:rPr lang="cs-CZ" dirty="0" smtClean="0"/>
              <a:t>. - 8. měsíc období napodobivého </a:t>
            </a:r>
            <a:r>
              <a:rPr lang="cs-CZ" dirty="0" smtClean="0"/>
              <a:t>žvatlání -</a:t>
            </a:r>
            <a:endParaRPr lang="cs-CZ" sz="1400" dirty="0" smtClean="0"/>
          </a:p>
          <a:p>
            <a:pPr lvl="1"/>
            <a:r>
              <a:rPr lang="cs-CZ" dirty="0" smtClean="0"/>
              <a:t>10. měsíc stádium rozumění </a:t>
            </a:r>
            <a:r>
              <a:rPr lang="cs-CZ" dirty="0" smtClean="0"/>
              <a:t>řeči -</a:t>
            </a: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Stadium vlastního vývoje řeči</a:t>
            </a:r>
          </a:p>
          <a:p>
            <a:pPr lvl="1"/>
            <a:r>
              <a:rPr lang="cs-CZ" sz="2900" b="1" dirty="0" smtClean="0"/>
              <a:t>Sémantizace</a:t>
            </a:r>
          </a:p>
          <a:p>
            <a:pPr lvl="1">
              <a:buNone/>
            </a:pPr>
            <a:r>
              <a:rPr lang="cs-CZ" sz="2900" b="1" dirty="0" smtClean="0"/>
              <a:t>	</a:t>
            </a:r>
            <a:r>
              <a:rPr lang="cs-CZ" sz="2900" dirty="0" smtClean="0"/>
              <a:t>1. rok - jednoslovní </a:t>
            </a:r>
            <a:r>
              <a:rPr lang="cs-CZ" sz="2900" dirty="0" smtClean="0"/>
              <a:t>věty </a:t>
            </a:r>
            <a:r>
              <a:rPr lang="cs-CZ" sz="2900" dirty="0" smtClean="0"/>
              <a:t>tvořené zdvojením jednoduchých slabik, dítě na požádání ukáže kde má některé části </a:t>
            </a:r>
            <a:r>
              <a:rPr lang="cs-CZ" sz="2900" dirty="0" smtClean="0"/>
              <a:t>těla</a:t>
            </a:r>
            <a:endParaRPr lang="cs-CZ" sz="2900" dirty="0"/>
          </a:p>
          <a:p>
            <a:pPr lvl="1">
              <a:buNone/>
            </a:pPr>
            <a:r>
              <a:rPr lang="cs-CZ" sz="2900" dirty="0" smtClean="0"/>
              <a:t>	1.-1,5 </a:t>
            </a:r>
            <a:r>
              <a:rPr lang="cs-CZ" sz="2900" dirty="0" smtClean="0"/>
              <a:t>roku - </a:t>
            </a:r>
            <a:r>
              <a:rPr lang="cs-CZ" sz="2900" dirty="0" smtClean="0"/>
              <a:t>výrazné zapojení prozodických faktorů řeči</a:t>
            </a:r>
          </a:p>
          <a:p>
            <a:pPr lvl="1">
              <a:buNone/>
            </a:pPr>
            <a:r>
              <a:rPr lang="cs-CZ" sz="2900" dirty="0" smtClean="0"/>
              <a:t>	</a:t>
            </a:r>
            <a:r>
              <a:rPr lang="cs-CZ" sz="2900" dirty="0" smtClean="0"/>
              <a:t>1,5-2 roky - </a:t>
            </a:r>
            <a:r>
              <a:rPr lang="cs-CZ" sz="2900" dirty="0" smtClean="0"/>
              <a:t>hraje si se slovy, </a:t>
            </a:r>
            <a:r>
              <a:rPr lang="cs-CZ" sz="2900" dirty="0" smtClean="0"/>
              <a:t>dvouslovné věty, </a:t>
            </a:r>
            <a:r>
              <a:rPr lang="cs-CZ" sz="2900" dirty="0" smtClean="0"/>
              <a:t>první věk otázek </a:t>
            </a:r>
            <a:r>
              <a:rPr lang="cs-CZ" sz="2900" b="1" dirty="0" smtClean="0"/>
              <a:t> </a:t>
            </a:r>
            <a:endParaRPr lang="cs-CZ" sz="2900" dirty="0" smtClean="0"/>
          </a:p>
          <a:p>
            <a:endParaRPr lang="cs-CZ" sz="29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900" b="1" dirty="0" err="1"/>
              <a:t>Lexemizace</a:t>
            </a:r>
            <a:endParaRPr lang="cs-CZ" sz="2900" dirty="0"/>
          </a:p>
          <a:p>
            <a:pPr>
              <a:buNone/>
            </a:pPr>
            <a:r>
              <a:rPr lang="cs-CZ" sz="2900" dirty="0"/>
              <a:t>	</a:t>
            </a:r>
            <a:r>
              <a:rPr lang="cs-CZ" sz="2900" dirty="0" smtClean="0"/>
              <a:t>2 </a:t>
            </a:r>
            <a:r>
              <a:rPr lang="cs-CZ" sz="2900" dirty="0"/>
              <a:t>- 2,5 - </a:t>
            </a:r>
            <a:r>
              <a:rPr lang="cs-CZ" sz="2900" dirty="0" smtClean="0"/>
              <a:t>víceslovné </a:t>
            </a:r>
            <a:r>
              <a:rPr lang="cs-CZ" sz="2900" dirty="0"/>
              <a:t>věty, dítě rádo komunikuje, pomocí </a:t>
            </a:r>
            <a:r>
              <a:rPr lang="cs-CZ" sz="2900" dirty="0" smtClean="0"/>
              <a:t>řeči </a:t>
            </a:r>
            <a:r>
              <a:rPr lang="cs-CZ" sz="2900" dirty="0"/>
              <a:t>se snaží dosáhnout svých </a:t>
            </a:r>
            <a:r>
              <a:rPr lang="cs-CZ" sz="2900" dirty="0" smtClean="0"/>
              <a:t>cílů</a:t>
            </a:r>
          </a:p>
          <a:p>
            <a:pPr>
              <a:buNone/>
            </a:pPr>
            <a:r>
              <a:rPr lang="cs-CZ" sz="2900" dirty="0"/>
              <a:t>	</a:t>
            </a:r>
            <a:r>
              <a:rPr lang="cs-CZ" sz="2900" dirty="0" smtClean="0"/>
              <a:t>2,5 </a:t>
            </a:r>
            <a:r>
              <a:rPr lang="cs-CZ" sz="2900" dirty="0"/>
              <a:t>- 3 </a:t>
            </a:r>
            <a:r>
              <a:rPr lang="cs-CZ" sz="2900" dirty="0" smtClean="0"/>
              <a:t>- </a:t>
            </a:r>
            <a:r>
              <a:rPr lang="cs-CZ" sz="2900" dirty="0"/>
              <a:t>obvykle už dovede říct </a:t>
            </a:r>
            <a:r>
              <a:rPr lang="cs-CZ" sz="2900" dirty="0" smtClean="0"/>
              <a:t>své </a:t>
            </a:r>
            <a:r>
              <a:rPr lang="cs-CZ" sz="2900" dirty="0"/>
              <a:t>jméno, </a:t>
            </a:r>
            <a:endParaRPr lang="cs-CZ" sz="2900" dirty="0" smtClean="0"/>
          </a:p>
          <a:p>
            <a:pPr>
              <a:buNone/>
            </a:pPr>
            <a:r>
              <a:rPr lang="cs-CZ" sz="2900" dirty="0"/>
              <a:t>	</a:t>
            </a:r>
            <a:r>
              <a:rPr lang="cs-CZ" sz="2900" dirty="0" smtClean="0"/>
              <a:t>kolem </a:t>
            </a:r>
            <a:r>
              <a:rPr lang="cs-CZ" sz="2900" dirty="0"/>
              <a:t>3. roku chápe pojmy já a moje, ovládá výslovnost </a:t>
            </a:r>
            <a:r>
              <a:rPr lang="cs-CZ" sz="2900" dirty="0" smtClean="0"/>
              <a:t>přibližně </a:t>
            </a:r>
            <a:r>
              <a:rPr lang="cs-CZ" sz="2900" dirty="0"/>
              <a:t>2/3 </a:t>
            </a:r>
            <a:r>
              <a:rPr lang="cs-CZ" sz="2900" dirty="0" smtClean="0"/>
              <a:t>souhlásek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9826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52062"/>
          </a:xfrm>
        </p:spPr>
        <p:txBody>
          <a:bodyPr>
            <a:noAutofit/>
          </a:bodyPr>
          <a:lstStyle/>
          <a:p>
            <a:pPr lvl="1"/>
            <a:r>
              <a:rPr lang="cs-CZ" sz="2900" b="1" dirty="0" smtClean="0"/>
              <a:t>Gramatizace  </a:t>
            </a:r>
            <a:endParaRPr lang="cs-CZ" sz="2900" dirty="0" smtClean="0"/>
          </a:p>
          <a:p>
            <a:pPr>
              <a:buNone/>
            </a:pPr>
            <a:r>
              <a:rPr lang="cs-CZ" sz="2900" dirty="0" smtClean="0"/>
              <a:t>	</a:t>
            </a:r>
            <a:r>
              <a:rPr lang="cs-CZ" sz="2900" dirty="0" smtClean="0"/>
              <a:t>3 </a:t>
            </a:r>
            <a:r>
              <a:rPr lang="cs-CZ" sz="2900" dirty="0" smtClean="0"/>
              <a:t>- 3,5 </a:t>
            </a:r>
            <a:r>
              <a:rPr lang="cs-CZ" sz="2900" dirty="0" smtClean="0"/>
              <a:t>– zobecňování slov, </a:t>
            </a:r>
            <a:r>
              <a:rPr lang="cs-CZ" sz="2900" dirty="0" smtClean="0"/>
              <a:t>rozvoj abstrakce, druhý věk otázek </a:t>
            </a:r>
            <a:endParaRPr lang="cs-CZ" sz="2900" dirty="0" smtClean="0"/>
          </a:p>
          <a:p>
            <a:pPr>
              <a:buNone/>
            </a:pPr>
            <a:r>
              <a:rPr lang="cs-CZ" sz="2900" dirty="0"/>
              <a:t>	</a:t>
            </a:r>
            <a:r>
              <a:rPr lang="cs-CZ" sz="2900" dirty="0" smtClean="0"/>
              <a:t>3,5 </a:t>
            </a:r>
            <a:r>
              <a:rPr lang="cs-CZ" sz="2900" dirty="0" smtClean="0"/>
              <a:t>- 4 </a:t>
            </a:r>
            <a:r>
              <a:rPr lang="cs-CZ" sz="2900" dirty="0" smtClean="0"/>
              <a:t>– vymizení dysgramatizmů,</a:t>
            </a:r>
          </a:p>
          <a:p>
            <a:pPr lvl="1">
              <a:buNone/>
            </a:pPr>
            <a:r>
              <a:rPr lang="cs-CZ" sz="2900" dirty="0" smtClean="0"/>
              <a:t>reprodukce </a:t>
            </a:r>
            <a:r>
              <a:rPr lang="cs-CZ" sz="2900" dirty="0" smtClean="0"/>
              <a:t>krátké básničky, </a:t>
            </a:r>
          </a:p>
          <a:p>
            <a:pPr lvl="1">
              <a:buNone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cs-CZ" sz="2500" b="1" dirty="0"/>
              <a:t>Intelektualizace	</a:t>
            </a:r>
            <a:endParaRPr lang="cs-CZ" sz="2500" dirty="0"/>
          </a:p>
          <a:p>
            <a:pPr>
              <a:buNone/>
            </a:pPr>
            <a:r>
              <a:rPr lang="cs-CZ" sz="2500" dirty="0"/>
              <a:t>	</a:t>
            </a:r>
            <a:r>
              <a:rPr lang="cs-CZ" sz="2500" dirty="0" smtClean="0"/>
              <a:t>4</a:t>
            </a:r>
            <a:r>
              <a:rPr lang="cs-CZ" sz="2500" dirty="0"/>
              <a:t>.-5 </a:t>
            </a:r>
            <a:r>
              <a:rPr lang="cs-CZ" sz="2500" dirty="0" smtClean="0"/>
              <a:t>rok – všechny slovní druhy, pro </a:t>
            </a:r>
            <a:r>
              <a:rPr lang="cs-CZ" sz="2500" dirty="0"/>
              <a:t>foneticko-fonologickou rovinu je </a:t>
            </a:r>
            <a:r>
              <a:rPr lang="cs-CZ" sz="2500" dirty="0" smtClean="0"/>
              <a:t>charakteristické přetrvávání </a:t>
            </a:r>
            <a:r>
              <a:rPr lang="cs-CZ" sz="2500" dirty="0"/>
              <a:t>nesprávné výslovnost tzv. těžkých hlásek</a:t>
            </a:r>
          </a:p>
          <a:p>
            <a:pPr>
              <a:buNone/>
            </a:pPr>
            <a:r>
              <a:rPr lang="cs-CZ" sz="2500" dirty="0"/>
              <a:t>	</a:t>
            </a:r>
            <a:r>
              <a:rPr lang="cs-CZ" sz="2500" dirty="0" smtClean="0"/>
              <a:t>5</a:t>
            </a:r>
            <a:r>
              <a:rPr lang="cs-CZ" sz="2500" dirty="0"/>
              <a:t>.-6. rok	</a:t>
            </a:r>
            <a:r>
              <a:rPr lang="cs-CZ" sz="2500" dirty="0" smtClean="0"/>
              <a:t>- projev </a:t>
            </a:r>
            <a:r>
              <a:rPr lang="cs-CZ" sz="2500" dirty="0"/>
              <a:t>se čím dál víc přibližuje řeči </a:t>
            </a:r>
            <a:r>
              <a:rPr lang="cs-CZ" sz="2500" dirty="0" smtClean="0"/>
              <a:t>dospělých</a:t>
            </a:r>
          </a:p>
          <a:p>
            <a:pPr>
              <a:buNone/>
            </a:pPr>
            <a:r>
              <a:rPr lang="cs-CZ" sz="2500" dirty="0"/>
              <a:t>	po 6. </a:t>
            </a:r>
            <a:r>
              <a:rPr lang="cs-CZ" sz="2500" dirty="0" smtClean="0"/>
              <a:t>roce – neustálé zlepšování schopnosti komunikace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652233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latinského „</a:t>
            </a:r>
            <a:r>
              <a:rPr lang="cs-CZ" dirty="0" err="1" smtClean="0"/>
              <a:t>communicatio</a:t>
            </a:r>
            <a:r>
              <a:rPr lang="cs-CZ" dirty="0" smtClean="0"/>
              <a:t>“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lidská </a:t>
            </a:r>
            <a:r>
              <a:rPr lang="cs-CZ" dirty="0" smtClean="0"/>
              <a:t>schopnost užívat výrazové prostředky k </a:t>
            </a:r>
            <a:r>
              <a:rPr lang="cs-CZ" dirty="0" smtClean="0"/>
              <a:t>vytváření a </a:t>
            </a:r>
            <a:r>
              <a:rPr lang="cs-CZ" dirty="0" smtClean="0"/>
              <a:t>udržování </a:t>
            </a:r>
            <a:r>
              <a:rPr lang="cs-CZ" dirty="0" smtClean="0"/>
              <a:t>mezilidských </a:t>
            </a:r>
            <a:r>
              <a:rPr lang="cs-CZ" dirty="0" smtClean="0"/>
              <a:t>vztahů.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b="1" dirty="0" smtClean="0"/>
              <a:t>Komunikační schopnost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	individuální schopnost vědomě používat </a:t>
            </a:r>
            <a:r>
              <a:rPr lang="cs-CZ" dirty="0" smtClean="0"/>
              <a:t>jazyk.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komunikace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cs-CZ" dirty="0" smtClean="0"/>
              <a:t>3 </a:t>
            </a:r>
            <a:r>
              <a:rPr lang="cs-CZ" dirty="0" smtClean="0"/>
              <a:t>formy komunikace: </a:t>
            </a:r>
            <a:r>
              <a:rPr lang="cs-CZ" i="1" dirty="0" smtClean="0"/>
              <a:t>verbální, neverbální a </a:t>
            </a:r>
            <a:r>
              <a:rPr lang="cs-CZ" i="1" dirty="0" smtClean="0"/>
              <a:t>činem</a:t>
            </a:r>
            <a:r>
              <a:rPr lang="cs-CZ" dirty="0" smtClean="0"/>
              <a:t>.</a:t>
            </a:r>
          </a:p>
          <a:p>
            <a:r>
              <a:rPr lang="cs-CZ" b="1" i="1" dirty="0" smtClean="0"/>
              <a:t>Verbální</a:t>
            </a:r>
            <a:r>
              <a:rPr lang="cs-CZ" b="1" i="1" dirty="0" smtClean="0"/>
              <a:t>: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i="1" dirty="0" smtClean="0"/>
              <a:t>Nonverbální:	</a:t>
            </a:r>
            <a:endParaRPr lang="cs-CZ" dirty="0" smtClean="0"/>
          </a:p>
          <a:p>
            <a:pPr lvl="1"/>
            <a:r>
              <a:rPr lang="cs-CZ" dirty="0" smtClean="0"/>
              <a:t>můžeme </a:t>
            </a:r>
            <a:r>
              <a:rPr lang="cs-CZ" dirty="0" smtClean="0"/>
              <a:t>je dělit na vokální (=kvalita hlasu, způsob </a:t>
            </a:r>
            <a:r>
              <a:rPr lang="cs-CZ" dirty="0" smtClean="0"/>
              <a:t>mluvení), a </a:t>
            </a:r>
            <a:r>
              <a:rPr lang="cs-CZ" dirty="0" smtClean="0"/>
              <a:t>nonvokální (=mimika, gestika, </a:t>
            </a:r>
            <a:r>
              <a:rPr lang="cs-CZ" dirty="0" err="1" smtClean="0"/>
              <a:t>haptika</a:t>
            </a:r>
            <a:r>
              <a:rPr lang="cs-CZ" dirty="0" smtClean="0"/>
              <a:t>,...)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vnitřní řeči a myšlení</a:t>
            </a:r>
          </a:p>
          <a:p>
            <a:r>
              <a:rPr lang="cs-CZ" dirty="0" smtClean="0"/>
              <a:t>rozvoj sociálních vztahů</a:t>
            </a:r>
          </a:p>
          <a:p>
            <a:r>
              <a:rPr lang="cs-CZ" dirty="0" smtClean="0"/>
              <a:t>získávání a předávání informací</a:t>
            </a:r>
          </a:p>
          <a:p>
            <a:r>
              <a:rPr lang="cs-CZ" dirty="0" smtClean="0"/>
              <a:t>význam pro vzdělávání</a:t>
            </a:r>
          </a:p>
          <a:p>
            <a:r>
              <a:rPr lang="cs-CZ" dirty="0" smtClean="0"/>
              <a:t>pro rozvoj člověka jako společenské bytosti</a:t>
            </a:r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Proces </a:t>
            </a:r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 prvky, které se navzájem ovlivňují:</a:t>
            </a:r>
          </a:p>
          <a:p>
            <a:pPr>
              <a:buNone/>
            </a:pPr>
            <a:r>
              <a:rPr lang="cs-CZ" b="1" dirty="0" smtClean="0"/>
              <a:t>1) Komunikátor –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2</a:t>
            </a:r>
            <a:r>
              <a:rPr lang="cs-CZ" b="1" dirty="0" smtClean="0"/>
              <a:t>) </a:t>
            </a:r>
            <a:r>
              <a:rPr lang="cs-CZ" b="1" dirty="0" smtClean="0"/>
              <a:t>Komunikační </a:t>
            </a:r>
            <a:r>
              <a:rPr lang="cs-CZ" b="1" dirty="0" smtClean="0"/>
              <a:t>kanál –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3</a:t>
            </a:r>
            <a:r>
              <a:rPr lang="cs-CZ" b="1" dirty="0" smtClean="0"/>
              <a:t>) Komuniké –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4</a:t>
            </a:r>
            <a:r>
              <a:rPr lang="cs-CZ" b="1" dirty="0" smtClean="0"/>
              <a:t>) Komunikant –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cs-CZ" i="1" dirty="0"/>
              <a:t>ideová geneze -  </a:t>
            </a:r>
            <a:r>
              <a:rPr lang="cs-CZ" dirty="0"/>
              <a:t>vznik myšlenky, </a:t>
            </a:r>
            <a:endParaRPr lang="cs-CZ" dirty="0" smtClean="0"/>
          </a:p>
          <a:p>
            <a:pPr marL="971550" lvl="1" indent="-514350">
              <a:buFont typeface="+mj-lt"/>
              <a:buAutoNum type="arabicPeriod"/>
            </a:pPr>
            <a:r>
              <a:rPr lang="cs-CZ" i="1" dirty="0" smtClean="0"/>
              <a:t>zakódování </a:t>
            </a:r>
            <a:r>
              <a:rPr lang="cs-CZ" i="1" dirty="0"/>
              <a:t>- </a:t>
            </a:r>
            <a:r>
              <a:rPr lang="cs-CZ" dirty="0"/>
              <a:t>kódování myšlenky </a:t>
            </a:r>
            <a:endParaRPr lang="cs-CZ" dirty="0" smtClean="0"/>
          </a:p>
          <a:p>
            <a:pPr marL="971550" lvl="1" indent="-514350">
              <a:buFont typeface="+mj-lt"/>
              <a:buAutoNum type="arabicPeriod"/>
            </a:pPr>
            <a:r>
              <a:rPr lang="cs-CZ" i="1" dirty="0" smtClean="0"/>
              <a:t>přenos </a:t>
            </a:r>
            <a:r>
              <a:rPr lang="cs-CZ" dirty="0"/>
              <a:t>- vysílání zakódované </a:t>
            </a:r>
            <a:r>
              <a:rPr lang="cs-CZ" dirty="0" smtClean="0"/>
              <a:t>zprávy</a:t>
            </a:r>
            <a:endParaRPr lang="cs-CZ" dirty="0"/>
          </a:p>
          <a:p>
            <a:pPr marL="971550" lvl="1" indent="-514350">
              <a:buFont typeface="+mj-lt"/>
              <a:buAutoNum type="arabicPeriod"/>
            </a:pPr>
            <a:r>
              <a:rPr lang="cs-CZ" i="1" dirty="0"/>
              <a:t>příjem </a:t>
            </a:r>
            <a:r>
              <a:rPr lang="cs-CZ" dirty="0"/>
              <a:t>– okamžik, kdy symboly dojdou k příjemci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i="1" dirty="0"/>
              <a:t>dekódování</a:t>
            </a:r>
            <a:r>
              <a:rPr lang="cs-CZ" dirty="0"/>
              <a:t> – </a:t>
            </a:r>
            <a:r>
              <a:rPr lang="cs-CZ" dirty="0" smtClean="0"/>
              <a:t>interpretace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i="1" dirty="0" smtClean="0"/>
              <a:t>akce </a:t>
            </a:r>
            <a:r>
              <a:rPr lang="cs-CZ" dirty="0" smtClean="0"/>
              <a:t>– využití </a:t>
            </a:r>
            <a:r>
              <a:rPr lang="cs-CZ" dirty="0"/>
              <a:t>informace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833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Narušená komunikační schopnost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= </a:t>
            </a:r>
            <a:r>
              <a:rPr lang="cs-CZ" b="1" dirty="0" smtClean="0"/>
              <a:t>NKS</a:t>
            </a:r>
            <a:endParaRPr lang="cs-CZ" dirty="0" smtClean="0"/>
          </a:p>
          <a:p>
            <a:r>
              <a:rPr lang="cs-CZ" dirty="0" smtClean="0"/>
              <a:t>stav, kdy </a:t>
            </a:r>
            <a:r>
              <a:rPr lang="cs-CZ" b="1" dirty="0" smtClean="0"/>
              <a:t>některá jazyková rovina, nebo i několik rovin současně, komunikačního procesu působí interferenčně (rušivě) vzhledem ke komunikačnímu záměru jednotlivce</a:t>
            </a:r>
            <a:r>
              <a:rPr lang="cs-CZ" dirty="0" smtClean="0"/>
              <a:t> </a:t>
            </a:r>
          </a:p>
          <a:p>
            <a:r>
              <a:rPr lang="cs-CZ" dirty="0" smtClean="0"/>
              <a:t>NKS se týká: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Jazykové roviny v ontogenezi lidské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cs-CZ" sz="3300" dirty="0" smtClean="0"/>
              <a:t>4 jazykové roviny</a:t>
            </a:r>
            <a:r>
              <a:rPr lang="cs-CZ" dirty="0" smtClean="0"/>
              <a:t>:</a:t>
            </a:r>
          </a:p>
          <a:p>
            <a:pPr lvl="1"/>
            <a:r>
              <a:rPr lang="cs-CZ" sz="2700" i="1" dirty="0" smtClean="0"/>
              <a:t>Foneticko-fonologická (zvuková)</a:t>
            </a:r>
          </a:p>
          <a:p>
            <a:pPr lvl="2"/>
            <a:r>
              <a:rPr lang="cs-CZ" sz="2500" dirty="0" smtClean="0"/>
              <a:t>důležitým diagnostickým momentem je </a:t>
            </a:r>
            <a:r>
              <a:rPr lang="cs-CZ" sz="2500" b="1" dirty="0" smtClean="0"/>
              <a:t>období  6. - 9. měsíce - </a:t>
            </a:r>
            <a:r>
              <a:rPr lang="cs-CZ" sz="2500" dirty="0" smtClean="0"/>
              <a:t>přechod z pudového žvatlání  </a:t>
            </a:r>
            <a:r>
              <a:rPr lang="cs-CZ" sz="2500" dirty="0"/>
              <a:t>d</a:t>
            </a:r>
            <a:r>
              <a:rPr lang="cs-CZ" sz="2500" dirty="0" smtClean="0"/>
              <a:t>o </a:t>
            </a:r>
            <a:r>
              <a:rPr lang="cs-CZ" sz="2500" dirty="0" smtClean="0"/>
              <a:t>napodobivého </a:t>
            </a:r>
            <a:endParaRPr lang="cs-CZ" sz="2500" dirty="0" smtClean="0"/>
          </a:p>
          <a:p>
            <a:pPr lvl="2"/>
            <a:r>
              <a:rPr lang="cs-CZ" sz="2500" b="1" dirty="0" smtClean="0"/>
              <a:t>pravidlo </a:t>
            </a:r>
            <a:r>
              <a:rPr lang="cs-CZ" sz="2500" b="1" dirty="0" smtClean="0"/>
              <a:t>nejmenší námahy, </a:t>
            </a:r>
            <a:endParaRPr lang="cs-CZ" dirty="0" smtClean="0"/>
          </a:p>
          <a:p>
            <a:pPr lvl="2"/>
            <a:endParaRPr lang="cs-CZ" sz="3000" dirty="0" smtClean="0"/>
          </a:p>
          <a:p>
            <a:pPr lvl="1"/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2"/>
            <a:endParaRPr lang="cs-CZ" sz="36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310484"/>
          </a:xfrm>
        </p:spPr>
        <p:txBody>
          <a:bodyPr>
            <a:normAutofit/>
          </a:bodyPr>
          <a:lstStyle/>
          <a:p>
            <a:pPr lvl="1"/>
            <a:r>
              <a:rPr lang="cs-CZ" sz="2700" i="1" dirty="0" smtClean="0"/>
              <a:t>Lexikálně-semantická (slovní zásoba)</a:t>
            </a:r>
          </a:p>
          <a:p>
            <a:pPr lvl="2"/>
            <a:r>
              <a:rPr lang="cs-CZ" sz="2500" dirty="0" smtClean="0"/>
              <a:t>Rozvoj této roviny trvá celý život</a:t>
            </a:r>
          </a:p>
          <a:p>
            <a:pPr lvl="2"/>
            <a:r>
              <a:rPr lang="cs-CZ" sz="2500" dirty="0" smtClean="0"/>
              <a:t>10. měsíc - počátky pasivní slovní zásoby </a:t>
            </a:r>
            <a:r>
              <a:rPr lang="cs-CZ" sz="2500" dirty="0" smtClean="0"/>
              <a:t>(</a:t>
            </a:r>
            <a:endParaRPr lang="cs-CZ" sz="2500" dirty="0" smtClean="0"/>
          </a:p>
          <a:p>
            <a:pPr lvl="2"/>
            <a:r>
              <a:rPr lang="cs-CZ" sz="2500" dirty="0" smtClean="0"/>
              <a:t>1 rok - první </a:t>
            </a:r>
            <a:r>
              <a:rPr lang="cs-CZ" sz="2500" dirty="0" smtClean="0"/>
              <a:t>slova</a:t>
            </a:r>
            <a:endParaRPr lang="cs-CZ" sz="2500" dirty="0" smtClean="0"/>
          </a:p>
          <a:p>
            <a:pPr lvl="2"/>
            <a:r>
              <a:rPr lang="cs-CZ" sz="2500" dirty="0" smtClean="0"/>
              <a:t>rozeznáváme:</a:t>
            </a:r>
          </a:p>
          <a:p>
            <a:pPr lvl="3"/>
            <a:r>
              <a:rPr lang="cs-CZ" sz="2500" b="1" dirty="0" smtClean="0"/>
              <a:t>první věk otázek</a:t>
            </a:r>
            <a:r>
              <a:rPr lang="cs-CZ" sz="2500" dirty="0" smtClean="0"/>
              <a:t> </a:t>
            </a:r>
            <a:r>
              <a:rPr lang="cs-CZ" sz="2500" dirty="0" smtClean="0"/>
              <a:t>-</a:t>
            </a:r>
            <a:endParaRPr lang="cs-CZ" sz="2500" dirty="0" smtClean="0"/>
          </a:p>
          <a:p>
            <a:pPr lvl="3"/>
            <a:r>
              <a:rPr lang="cs-CZ" sz="2500" b="1" dirty="0" smtClean="0"/>
              <a:t>druhý věk otázek</a:t>
            </a:r>
            <a:r>
              <a:rPr lang="cs-CZ" sz="2500" dirty="0" smtClean="0"/>
              <a:t> – </a:t>
            </a:r>
            <a:endParaRPr lang="cs-CZ" sz="2500" dirty="0" smtClean="0"/>
          </a:p>
          <a:p>
            <a:pPr marL="1170432" lvl="3" indent="0">
              <a:buNone/>
            </a:pPr>
            <a:r>
              <a:rPr lang="cs-CZ" sz="2500" dirty="0" smtClean="0"/>
              <a:t>(</a:t>
            </a:r>
            <a:r>
              <a:rPr lang="cs-CZ" sz="2500" dirty="0" smtClean="0"/>
              <a:t>rozvoj aktivní i pasivní slovní zásoby)</a:t>
            </a:r>
          </a:p>
          <a:p>
            <a:pPr lvl="2"/>
            <a:r>
              <a:rPr lang="cs-CZ" sz="2500" dirty="0" smtClean="0"/>
              <a:t>3. až 4. rok - zná své jméno a příjmení, chápe rozdíly, první básničky</a:t>
            </a:r>
          </a:p>
          <a:p>
            <a:pPr lvl="2"/>
            <a:r>
              <a:rPr lang="cs-CZ" sz="2500" dirty="0" smtClean="0"/>
              <a:t>konec předškolního období - dítě by mělo umět samostatně vyprávět své </a:t>
            </a:r>
            <a:r>
              <a:rPr lang="cs-CZ" sz="2500" dirty="0" smtClean="0"/>
              <a:t>zážitky</a:t>
            </a:r>
            <a:endParaRPr lang="cs-CZ" sz="2500" dirty="0" smtClean="0"/>
          </a:p>
          <a:p>
            <a:pPr lvl="2"/>
            <a:r>
              <a:rPr lang="cs-CZ" sz="2500" i="1" dirty="0" smtClean="0"/>
              <a:t>Slovní </a:t>
            </a:r>
            <a:r>
              <a:rPr lang="cs-CZ" sz="2500" i="1" dirty="0" smtClean="0"/>
              <a:t>zásoba:</a:t>
            </a:r>
            <a:endParaRPr lang="cs-CZ" sz="2500" i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211</TotalTime>
  <Words>470</Words>
  <Application>Microsoft Office PowerPoint</Application>
  <PresentationFormat>Předvádění na obrazovce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Vrchol</vt:lpstr>
      <vt:lpstr>KOMUNIKACE, ONTOGENEZE ŘEČI, JAZYKOVÉ ROVINY</vt:lpstr>
      <vt:lpstr>Komunikace </vt:lpstr>
      <vt:lpstr>Formy komunikace  </vt:lpstr>
      <vt:lpstr>Význam komunikace</vt:lpstr>
      <vt:lpstr>Proces komunikace</vt:lpstr>
      <vt:lpstr>Etapy komunikace</vt:lpstr>
      <vt:lpstr>Narušená komunikační schopnost</vt:lpstr>
      <vt:lpstr>Jazykové roviny v ontogenezi lidské řeči</vt:lpstr>
      <vt:lpstr>Prezentace aplikace PowerPoint</vt:lpstr>
      <vt:lpstr>Prezentace aplikace PowerPoint</vt:lpstr>
      <vt:lpstr>Prezentace aplikace PowerPoint</vt:lpstr>
      <vt:lpstr>Ontogeneze řeči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IP Auto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IP Auto</dc:creator>
  <cp:lastModifiedBy>Kristina</cp:lastModifiedBy>
  <cp:revision>24</cp:revision>
  <dcterms:created xsi:type="dcterms:W3CDTF">2015-03-04T15:17:02Z</dcterms:created>
  <dcterms:modified xsi:type="dcterms:W3CDTF">2016-03-06T18:57:35Z</dcterms:modified>
</cp:coreProperties>
</file>