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8" r:id="rId3"/>
    <p:sldId id="281" r:id="rId4"/>
    <p:sldId id="258" r:id="rId5"/>
    <p:sldId id="259" r:id="rId6"/>
    <p:sldId id="260" r:id="rId7"/>
    <p:sldId id="266" r:id="rId8"/>
    <p:sldId id="267" r:id="rId9"/>
    <p:sldId id="268" r:id="rId10"/>
    <p:sldId id="269" r:id="rId11"/>
    <p:sldId id="270" r:id="rId12"/>
    <p:sldId id="271" r:id="rId13"/>
    <p:sldId id="272" r:id="rId14"/>
    <p:sldId id="273" r:id="rId15"/>
    <p:sldId id="274" r:id="rId16"/>
    <p:sldId id="275" r:id="rId17"/>
    <p:sldId id="296" r:id="rId18"/>
    <p:sldId id="276" r:id="rId19"/>
    <p:sldId id="277" r:id="rId20"/>
    <p:sldId id="294" r:id="rId21"/>
    <p:sldId id="295" r:id="rId22"/>
    <p:sldId id="297" r:id="rId23"/>
    <p:sldId id="280" r:id="rId24"/>
    <p:sldId id="279" r:id="rId25"/>
    <p:sldId id="282" r:id="rId26"/>
    <p:sldId id="283" r:id="rId27"/>
    <p:sldId id="284" r:id="rId28"/>
    <p:sldId id="285" r:id="rId29"/>
    <p:sldId id="286" r:id="rId30"/>
    <p:sldId id="287" r:id="rId31"/>
    <p:sldId id="289" r:id="rId32"/>
    <p:sldId id="290" r:id="rId33"/>
    <p:sldId id="299" r:id="rId34"/>
    <p:sldId id="302"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660"/>
  </p:normalViewPr>
  <p:slideViewPr>
    <p:cSldViewPr>
      <p:cViewPr>
        <p:scale>
          <a:sx n="76" d="100"/>
          <a:sy n="76" d="100"/>
        </p:scale>
        <p:origin x="-882"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600CABBC-69F3-4E84-BD82-C6F7B3A3568A}" type="datetimeFigureOut">
              <a:rPr lang="cs-CZ" smtClean="0"/>
              <a:pPr/>
              <a:t>5.12.2014</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BF4BF105-A5DE-473F-9DF3-53D19AA42BB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00CABBC-69F3-4E84-BD82-C6F7B3A3568A}" type="datetimeFigureOut">
              <a:rPr lang="cs-CZ" smtClean="0"/>
              <a:pPr/>
              <a:t>5.12.2014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F4BF105-A5DE-473F-9DF3-53D19AA42B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00CABBC-69F3-4E84-BD82-C6F7B3A3568A}" type="datetimeFigureOut">
              <a:rPr lang="cs-CZ" smtClean="0"/>
              <a:pPr/>
              <a:t>5.12.2014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F4BF105-A5DE-473F-9DF3-53D19AA42BB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600CABBC-69F3-4E84-BD82-C6F7B3A3568A}" type="datetimeFigureOut">
              <a:rPr lang="cs-CZ" smtClean="0"/>
              <a:pPr/>
              <a:t>5.12.2014</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BF4BF105-A5DE-473F-9DF3-53D19AA42B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600CABBC-69F3-4E84-BD82-C6F7B3A3568A}" type="datetimeFigureOut">
              <a:rPr lang="cs-CZ" smtClean="0"/>
              <a:pPr/>
              <a:t>5.12.2014</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BF4BF105-A5DE-473F-9DF3-53D19AA42BB4}"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600CABBC-69F3-4E84-BD82-C6F7B3A3568A}" type="datetimeFigureOut">
              <a:rPr lang="cs-CZ" smtClean="0"/>
              <a:pPr/>
              <a:t>5.12.2014</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BF4BF105-A5DE-473F-9DF3-53D19AA42B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600CABBC-69F3-4E84-BD82-C6F7B3A3568A}" type="datetimeFigureOut">
              <a:rPr lang="cs-CZ" smtClean="0"/>
              <a:pPr/>
              <a:t>5.12.2014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BF4BF105-A5DE-473F-9DF3-53D19AA42BB4}"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600CABBC-69F3-4E84-BD82-C6F7B3A3568A}" type="datetimeFigureOut">
              <a:rPr lang="cs-CZ" smtClean="0"/>
              <a:pPr/>
              <a:t>5.12.2014</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F4BF105-A5DE-473F-9DF3-53D19AA42B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600CABBC-69F3-4E84-BD82-C6F7B3A3568A}" type="datetimeFigureOut">
              <a:rPr lang="cs-CZ" smtClean="0"/>
              <a:pPr/>
              <a:t>5.12.2014</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F4BF105-A5DE-473F-9DF3-53D19AA42B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600CABBC-69F3-4E84-BD82-C6F7B3A3568A}" type="datetimeFigureOut">
              <a:rPr lang="cs-CZ" smtClean="0"/>
              <a:pPr/>
              <a:t>5.12.2014</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F4BF105-A5DE-473F-9DF3-53D19AA42BB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600CABBC-69F3-4E84-BD82-C6F7B3A3568A}" type="datetimeFigureOut">
              <a:rPr lang="cs-CZ" smtClean="0"/>
              <a:pPr/>
              <a:t>5.12.2014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BF4BF105-A5DE-473F-9DF3-53D19AA42BB4}"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00CABBC-69F3-4E84-BD82-C6F7B3A3568A}" type="datetimeFigureOut">
              <a:rPr lang="cs-CZ" smtClean="0"/>
              <a:pPr/>
              <a:t>5.12.2014</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F4BF105-A5DE-473F-9DF3-53D19AA42BB4}"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2800" dirty="0" smtClean="0">
                <a:solidFill>
                  <a:srgbClr val="FF0000"/>
                </a:solidFill>
                <a:latin typeface="Arial" pitchFamily="34" charset="0"/>
                <a:cs typeface="Arial" pitchFamily="34" charset="0"/>
              </a:rPr>
              <a:t>ŘADOVÍ ZAMĚSTNANCI</a:t>
            </a:r>
            <a:endParaRPr lang="cs-CZ" sz="2800" dirty="0">
              <a:solidFill>
                <a:srgbClr val="FF0000"/>
              </a:solidFill>
              <a:latin typeface="Arial" pitchFamily="34" charset="0"/>
              <a:cs typeface="Arial" pitchFamily="34" charset="0"/>
            </a:endParaRPr>
          </a:p>
        </p:txBody>
      </p:sp>
      <p:sp>
        <p:nvSpPr>
          <p:cNvPr id="3" name="Podnadpis 2"/>
          <p:cNvSpPr>
            <a:spLocks noGrp="1"/>
          </p:cNvSpPr>
          <p:nvPr>
            <p:ph type="subTitle" idx="1"/>
          </p:nvPr>
        </p:nvSpPr>
        <p:spPr/>
        <p:txBody>
          <a:bodyPr>
            <a:normAutofit fontScale="92500" lnSpcReduction="20000"/>
          </a:bodyPr>
          <a:lstStyle/>
          <a:p>
            <a:endParaRPr lang="cs-CZ" dirty="0" smtClean="0">
              <a:latin typeface="Arial" pitchFamily="34" charset="0"/>
              <a:cs typeface="Arial" pitchFamily="34" charset="0"/>
            </a:endParaRPr>
          </a:p>
          <a:p>
            <a:r>
              <a:rPr lang="cs-CZ" sz="3600" b="1" dirty="0" smtClean="0">
                <a:solidFill>
                  <a:srgbClr val="FF0000"/>
                </a:solidFill>
                <a:latin typeface="Arial" pitchFamily="34" charset="0"/>
                <a:cs typeface="Arial" pitchFamily="34" charset="0"/>
              </a:rPr>
              <a:t>PERIODICKÉ ŠKOLENÍ BOZP A PO 2014</a:t>
            </a:r>
            <a:endParaRPr lang="cs-CZ" sz="3600"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it-IT" sz="2400" b="1" dirty="0" smtClean="0"/>
              <a:t>POVINNOSTI ZAMĚSTNAVATELE</a:t>
            </a:r>
            <a:endParaRPr lang="cs-CZ" sz="2400" b="1" dirty="0" smtClean="0"/>
          </a:p>
          <a:p>
            <a:pPr algn="ctr">
              <a:buNone/>
            </a:pPr>
            <a:r>
              <a:rPr lang="cs-CZ" sz="2400" b="1" dirty="0" smtClean="0"/>
              <a:t>(výběr)</a:t>
            </a:r>
            <a:endParaRPr lang="cs-CZ" sz="2400" dirty="0" smtClean="0"/>
          </a:p>
          <a:p>
            <a:pPr>
              <a:buNone/>
            </a:pPr>
            <a:endParaRPr lang="cs-CZ" sz="1600" dirty="0" smtClean="0"/>
          </a:p>
          <a:p>
            <a:pPr>
              <a:buNone/>
            </a:pPr>
            <a:r>
              <a:rPr lang="cs-CZ" sz="1600" dirty="0" smtClean="0"/>
              <a:t>* </a:t>
            </a:r>
            <a:r>
              <a:rPr lang="cs-CZ" sz="1600" b="1" u="sng" dirty="0" smtClean="0">
                <a:solidFill>
                  <a:srgbClr val="FF0000"/>
                </a:solidFill>
              </a:rPr>
              <a:t>zajistit dodržování zákazu kouření na pracovištích </a:t>
            </a:r>
            <a:r>
              <a:rPr lang="cs-CZ" sz="1600" dirty="0" smtClean="0"/>
              <a:t>stanoveného zvláštními právními předpisy</a:t>
            </a:r>
          </a:p>
          <a:p>
            <a:pPr>
              <a:buNone/>
            </a:pPr>
            <a:endParaRPr lang="cs-CZ" sz="1800" dirty="0" smtClean="0"/>
          </a:p>
          <a:p>
            <a:pPr>
              <a:buNone/>
            </a:pPr>
            <a:r>
              <a:rPr lang="cs-CZ" sz="1600" dirty="0" smtClean="0"/>
              <a:t>* zajistit zaměstnancům školení o právních a ostatních předpisech k zajištění bezpečnosti a ochrany zdraví při práci, které doplňují jejich odborné předpoklady a požadavky pro výkon práce, které se týkají jimi vykonávané práce a vztahují se k rizikům, s nimiž může přijít zaměstnanec do styku na pracovišti, na kterém je práce vykonávána, a </a:t>
            </a:r>
            <a:r>
              <a:rPr lang="cs-CZ" sz="1600" b="1" u="sng" dirty="0" smtClean="0">
                <a:solidFill>
                  <a:srgbClr val="FF0000"/>
                </a:solidFill>
              </a:rPr>
              <a:t>soustavně vyžadovat a kontrolovat jejich dodržování</a:t>
            </a:r>
          </a:p>
          <a:p>
            <a:pPr>
              <a:buNone/>
            </a:pPr>
            <a:endParaRPr lang="cs-CZ" sz="1600" dirty="0" smtClean="0"/>
          </a:p>
          <a:p>
            <a:pPr>
              <a:buNone/>
            </a:pPr>
            <a:r>
              <a:rPr lang="cs-CZ" sz="1600" dirty="0" smtClean="0"/>
              <a:t>* </a:t>
            </a:r>
            <a:r>
              <a:rPr lang="cs-CZ" sz="1600" b="1" u="sng" dirty="0" smtClean="0">
                <a:solidFill>
                  <a:srgbClr val="FF0000"/>
                </a:solidFill>
              </a:rPr>
              <a:t>určit obsah a četnost školení </a:t>
            </a:r>
            <a:r>
              <a:rPr lang="cs-CZ" sz="1600" dirty="0" smtClean="0"/>
              <a:t>o právních a ostatních předpisech k zajištění bezpečnosti a ochrany zdraví při práci, způsob ověřování znalostí zaměstnanců a vedení dokumentace o provedeném školení.</a:t>
            </a:r>
          </a:p>
          <a:p>
            <a:pPr>
              <a:buNone/>
            </a:pPr>
            <a:endParaRPr lang="cs-CZ" sz="1600" dirty="0" smtClean="0"/>
          </a:p>
          <a:p>
            <a:pPr>
              <a:buNone/>
            </a:pPr>
            <a:r>
              <a:rPr lang="cs-CZ" sz="1600" dirty="0" smtClean="0"/>
              <a:t>* organizovat </a:t>
            </a:r>
            <a:r>
              <a:rPr lang="cs-CZ" sz="1600" b="1" u="sng" dirty="0" smtClean="0">
                <a:solidFill>
                  <a:srgbClr val="FF0000"/>
                </a:solidFill>
              </a:rPr>
              <a:t>nejméně jednou v roce prověrky bezpečnosti a ochrany zdraví při práci </a:t>
            </a:r>
            <a:r>
              <a:rPr lang="cs-CZ" sz="1600" dirty="0" smtClean="0"/>
              <a:t>na všech pracovištích a zařízeních zaměstnavatele v dohodě s odborovou organizací a se souhlasem zástupce zaměstnanců pro oblast bezpečnosti a ochrany zdraví při práci a zjištěné nedostatky odstraňovat.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it-IT" sz="2400" b="1" dirty="0" smtClean="0"/>
              <a:t>POVINNOSTI ZAMĚSTNAVATELE</a:t>
            </a:r>
            <a:endParaRPr lang="cs-CZ" sz="2400" b="1" dirty="0" smtClean="0"/>
          </a:p>
          <a:p>
            <a:pPr algn="ctr">
              <a:buNone/>
            </a:pPr>
            <a:r>
              <a:rPr lang="cs-CZ" sz="2400" b="1" dirty="0" smtClean="0"/>
              <a:t>(výběr)</a:t>
            </a:r>
            <a:endParaRPr lang="cs-CZ" sz="2400" dirty="0" smtClean="0"/>
          </a:p>
          <a:p>
            <a:pPr>
              <a:buNone/>
            </a:pPr>
            <a:endParaRPr lang="cs-CZ" sz="1800" dirty="0" smtClean="0"/>
          </a:p>
          <a:p>
            <a:pPr algn="ctr">
              <a:buNone/>
            </a:pPr>
            <a:r>
              <a:rPr lang="cs-CZ" sz="2000" b="1" u="sng" dirty="0" smtClean="0"/>
              <a:t>Osobní ochranné pracovní prostředky, pracovní oděvy a obuv, mycí, čisticí a dezinfekční prostředky a ochranné nápoje</a:t>
            </a:r>
          </a:p>
          <a:p>
            <a:pPr>
              <a:buNone/>
            </a:pPr>
            <a:endParaRPr lang="cs-CZ" sz="1700" dirty="0" smtClean="0"/>
          </a:p>
          <a:p>
            <a:pPr>
              <a:buNone/>
            </a:pPr>
            <a:r>
              <a:rPr lang="cs-CZ" sz="1600" dirty="0" smtClean="0"/>
              <a:t>* Není-li možné rizika odstranit nebo dostatečně omezit prostředky kolektivní ochrany nebo opatřeními v oblasti organizace práce, je zaměstnavatel povinen poskytnout zaměstnancům osobní ochranné pracovní prostředky. Osobní ochranné pracovní prostředky jsou ochranné prostředky, které musí chránit zaměstnance před riziky, nesmí ohrožovat jejich zdraví, nesmí bránit při výkonu práce a musí splňovat požadavky stanovené zvláštním právním předpisem.</a:t>
            </a:r>
          </a:p>
          <a:p>
            <a:pPr>
              <a:buNone/>
            </a:pPr>
            <a:endParaRPr lang="cs-CZ" sz="1600" dirty="0" smtClean="0"/>
          </a:p>
          <a:p>
            <a:pPr>
              <a:buNone/>
            </a:pPr>
            <a:r>
              <a:rPr lang="cs-CZ" sz="1600" dirty="0" smtClean="0"/>
              <a:t>* Osobní ochranné pracovní prostředky, mycí, čisticí a dezinfekční prostředky a ochranné nápoje </a:t>
            </a:r>
            <a:r>
              <a:rPr lang="cs-CZ" sz="1600" b="1" u="sng" dirty="0" smtClean="0">
                <a:solidFill>
                  <a:srgbClr val="FF0000"/>
                </a:solidFill>
              </a:rPr>
              <a:t>přísluší zaměstnanci od zaměstnavatele bezplatně </a:t>
            </a:r>
            <a:r>
              <a:rPr lang="cs-CZ" sz="1600" dirty="0" smtClean="0"/>
              <a:t>podle vlastního seznamu zpracovaného na základě vyhodnocení rizik a konkrétních podmínek práce. Poskytování osobních ochranných pracovních prostředků nesmí zaměstnavatel nahrazovat finančním plněním.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it-IT" sz="2400" b="1" dirty="0" smtClean="0"/>
              <a:t>POVINNOSTI ZAMĚSTNAVATELE</a:t>
            </a:r>
            <a:endParaRPr lang="cs-CZ" sz="2400" b="1" dirty="0" smtClean="0"/>
          </a:p>
          <a:p>
            <a:pPr algn="ctr">
              <a:buNone/>
            </a:pPr>
            <a:r>
              <a:rPr lang="cs-CZ" sz="2400" b="1" dirty="0" smtClean="0"/>
              <a:t>(výběr)</a:t>
            </a:r>
            <a:endParaRPr lang="cs-CZ" sz="2400" dirty="0" smtClean="0"/>
          </a:p>
          <a:p>
            <a:pPr>
              <a:buNone/>
            </a:pPr>
            <a:endParaRPr lang="cs-CZ" sz="1800" dirty="0" smtClean="0"/>
          </a:p>
          <a:p>
            <a:pPr algn="ctr">
              <a:buNone/>
            </a:pPr>
            <a:r>
              <a:rPr lang="cs-CZ" sz="2000" b="1" u="sng" dirty="0" smtClean="0"/>
              <a:t>Pracovní úrazy a nemoci z povolání</a:t>
            </a:r>
          </a:p>
          <a:p>
            <a:pPr>
              <a:buNone/>
            </a:pPr>
            <a:endParaRPr lang="cs-CZ" sz="1700" dirty="0" smtClean="0"/>
          </a:p>
          <a:p>
            <a:pPr>
              <a:buNone/>
            </a:pPr>
            <a:r>
              <a:rPr lang="cs-CZ" sz="1600" dirty="0" smtClean="0"/>
              <a:t>* Zaměstnavatel je povinen vést </a:t>
            </a:r>
            <a:r>
              <a:rPr lang="cs-CZ" sz="1600" b="1" u="sng" dirty="0" smtClean="0">
                <a:solidFill>
                  <a:srgbClr val="FF0000"/>
                </a:solidFill>
              </a:rPr>
              <a:t>v knize úrazů evidenci o všech úrazech</a:t>
            </a:r>
            <a:r>
              <a:rPr lang="cs-CZ" sz="1600" dirty="0" smtClean="0"/>
              <a:t>, i když jimi nebyla způsobena pracovní neschopnost nebo byla způsobena pracovní neschopnost nepřesahující 3 kalendářní dny.</a:t>
            </a:r>
          </a:p>
          <a:p>
            <a:pPr>
              <a:buNone/>
            </a:pPr>
            <a:endParaRPr lang="cs-CZ" sz="1600" dirty="0" smtClean="0"/>
          </a:p>
          <a:p>
            <a:pPr>
              <a:buNone/>
            </a:pPr>
            <a:r>
              <a:rPr lang="cs-CZ" sz="1600" dirty="0" smtClean="0"/>
              <a:t>* Zaměstnavatel je povinen </a:t>
            </a:r>
            <a:r>
              <a:rPr lang="cs-CZ" sz="1600" b="1" u="sng" dirty="0" smtClean="0">
                <a:solidFill>
                  <a:srgbClr val="FF0000"/>
                </a:solidFill>
              </a:rPr>
              <a:t>vyhotovovat záznamy </a:t>
            </a:r>
            <a:r>
              <a:rPr lang="cs-CZ" sz="1600" dirty="0" smtClean="0"/>
              <a:t>a vést dokumentaci o všech pracovních úrazech, jejichž následkem došlo ke zranění zaměstnance </a:t>
            </a:r>
            <a:r>
              <a:rPr lang="cs-CZ" sz="1600" b="1" u="sng" dirty="0" smtClean="0">
                <a:solidFill>
                  <a:srgbClr val="FF0000"/>
                </a:solidFill>
              </a:rPr>
              <a:t>s pracovní neschopností delší než 3 kalendářní dny nebo k úmrtí zaměstnance</a:t>
            </a:r>
            <a:r>
              <a:rPr lang="cs-CZ" sz="1600" dirty="0" smtClean="0"/>
              <a:t>.</a:t>
            </a:r>
          </a:p>
          <a:p>
            <a:pPr>
              <a:buNone/>
            </a:pPr>
            <a:endParaRPr lang="cs-CZ" sz="1600" dirty="0" smtClean="0"/>
          </a:p>
          <a:p>
            <a:pPr>
              <a:buNone/>
            </a:pPr>
            <a:r>
              <a:rPr lang="cs-CZ" sz="1600" dirty="0" smtClean="0"/>
              <a:t>* Zaměstnavatel je povinen přijímat opatření proti opakování pracovních úrazů.</a:t>
            </a:r>
          </a:p>
          <a:p>
            <a:pPr>
              <a:buNone/>
            </a:pPr>
            <a:endParaRPr lang="cs-CZ" sz="1600" dirty="0" smtClean="0"/>
          </a:p>
          <a:p>
            <a:pPr>
              <a:buNone/>
            </a:pPr>
            <a:r>
              <a:rPr lang="cs-CZ" sz="1600" dirty="0" smtClean="0"/>
              <a:t>* Zaměstnavatel je povinen vést evidenci zaměstnanců, u nichž byla uznána nemoc z povolání, která vznikla na jeho pracovištích, a uplatní taková opatření, aby odstranil nebo minimalizoval rizikové faktory, které vyvolávají ohrožení nemocí z povolání nebo nemoc z povolání.</a:t>
            </a:r>
          </a:p>
          <a:p>
            <a:pPr>
              <a:buNone/>
            </a:pPr>
            <a:endParaRPr lang="cs-CZ"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PRÁVA A POVINNOSTI ZAMĚSTNANCE</a:t>
            </a:r>
          </a:p>
          <a:p>
            <a:pPr algn="ctr">
              <a:buNone/>
            </a:pPr>
            <a:r>
              <a:rPr lang="cs-CZ" sz="2400" b="1" dirty="0" smtClean="0"/>
              <a:t>(výběr)</a:t>
            </a:r>
            <a:endParaRPr lang="cs-CZ" sz="2400" dirty="0" smtClean="0"/>
          </a:p>
          <a:p>
            <a:pPr>
              <a:buNone/>
            </a:pPr>
            <a:endParaRPr lang="cs-CZ" sz="1800" dirty="0" smtClean="0"/>
          </a:p>
          <a:p>
            <a:pPr>
              <a:buNone/>
            </a:pPr>
            <a:r>
              <a:rPr lang="cs-CZ" sz="1600" dirty="0" smtClean="0"/>
              <a:t>* Každý zaměstnanec je povinen dbát podle svých možností o svou vlastní bezpečnost, o své zdraví i o bezpečnost a zdraví fyzických osob, kterých se bezprostředně dotýká jeho jednání, případně opomenutí při práci. </a:t>
            </a:r>
            <a:r>
              <a:rPr lang="cs-CZ" sz="1600" b="1" u="sng" dirty="0" smtClean="0">
                <a:solidFill>
                  <a:srgbClr val="FF0000"/>
                </a:solidFill>
              </a:rPr>
              <a:t>Znalost základních povinností </a:t>
            </a:r>
            <a:r>
              <a:rPr lang="cs-CZ" sz="1600" dirty="0" smtClean="0"/>
              <a:t>vyplývajících z právních a ostatních předpisů a požadavků zaměstnavatele k zajištění bezpečnosti a ochrany zdraví při práci </a:t>
            </a:r>
            <a:r>
              <a:rPr lang="cs-CZ" sz="1600" b="1" u="sng" dirty="0" smtClean="0">
                <a:solidFill>
                  <a:srgbClr val="FF0000"/>
                </a:solidFill>
              </a:rPr>
              <a:t>je nedílnou a trvalou součástí kvalifikačních předpokladů zaměstnance</a:t>
            </a:r>
            <a:r>
              <a:rPr lang="cs-CZ" sz="1600" dirty="0" smtClean="0"/>
              <a:t>.</a:t>
            </a:r>
          </a:p>
          <a:p>
            <a:pPr>
              <a:buNone/>
            </a:pPr>
            <a:endParaRPr lang="cs-CZ" sz="1600" dirty="0" smtClean="0"/>
          </a:p>
          <a:p>
            <a:pPr>
              <a:buNone/>
            </a:pPr>
            <a:r>
              <a:rPr lang="cs-CZ" sz="1600" b="1" u="sng" dirty="0" smtClean="0">
                <a:solidFill>
                  <a:schemeClr val="tx1"/>
                </a:solidFill>
              </a:rPr>
              <a:t>Právo na:</a:t>
            </a:r>
          </a:p>
          <a:p>
            <a:pPr>
              <a:buNone/>
            </a:pPr>
            <a:r>
              <a:rPr lang="cs-CZ" sz="1600" dirty="0" smtClean="0"/>
              <a:t>*zajištění bezpečnosti a ochrany zdraví při práci, na informace o rizicích jeho práce a na informace o opatřeních na ochranu před jejich působením; </a:t>
            </a:r>
            <a:r>
              <a:rPr lang="cs-CZ" sz="1600" b="1" u="sng" dirty="0" smtClean="0">
                <a:solidFill>
                  <a:srgbClr val="FF0000"/>
                </a:solidFill>
              </a:rPr>
              <a:t>informace musí být pro zaměstnance srozumitelná</a:t>
            </a:r>
          </a:p>
          <a:p>
            <a:pPr>
              <a:buNone/>
            </a:pPr>
            <a:endParaRPr lang="cs-CZ" sz="1600" b="1" u="sng" dirty="0" smtClean="0">
              <a:solidFill>
                <a:srgbClr val="FF0000"/>
              </a:solidFill>
            </a:endParaRPr>
          </a:p>
          <a:p>
            <a:pPr>
              <a:buNone/>
            </a:pPr>
            <a:r>
              <a:rPr lang="cs-CZ" sz="1600" dirty="0" smtClean="0"/>
              <a:t>* odmítnutí výkonu práce, o níž má důvodně za to, že bezprostředně a závažným způsobem ohrožuje jeho život nebo zdraví, popřípadě život nebo zdraví jiných fyzických osob</a:t>
            </a: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PRÁVA A POVINNOSTI ZAMĚSTNANCE</a:t>
            </a:r>
          </a:p>
          <a:p>
            <a:pPr algn="ctr">
              <a:buNone/>
            </a:pPr>
            <a:r>
              <a:rPr lang="cs-CZ" sz="2400" b="1" dirty="0" smtClean="0"/>
              <a:t>(výběr)</a:t>
            </a:r>
            <a:endParaRPr lang="cs-CZ" sz="2400" dirty="0" smtClean="0"/>
          </a:p>
          <a:p>
            <a:pPr>
              <a:buNone/>
            </a:pPr>
            <a:endParaRPr lang="cs-CZ" sz="1800" dirty="0" smtClean="0"/>
          </a:p>
          <a:p>
            <a:pPr>
              <a:buNone/>
            </a:pPr>
            <a:r>
              <a:rPr lang="cs-CZ" sz="1600" b="1" u="sng" dirty="0" smtClean="0">
                <a:solidFill>
                  <a:schemeClr val="tx1"/>
                </a:solidFill>
              </a:rPr>
              <a:t>Povinnosti:</a:t>
            </a:r>
          </a:p>
          <a:p>
            <a:pPr>
              <a:buNone/>
            </a:pPr>
            <a:r>
              <a:rPr lang="cs-CZ" sz="1600" dirty="0" smtClean="0"/>
              <a:t>* podílet se na vytváření bezpečného a zdraví neohrožujícího pracovního prostředí</a:t>
            </a:r>
          </a:p>
          <a:p>
            <a:pPr>
              <a:buNone/>
            </a:pPr>
            <a:endParaRPr lang="cs-CZ" sz="1600" b="1" u="sng" dirty="0" smtClean="0">
              <a:solidFill>
                <a:srgbClr val="FF0000"/>
              </a:solidFill>
            </a:endParaRPr>
          </a:p>
          <a:p>
            <a:pPr>
              <a:buNone/>
            </a:pPr>
            <a:r>
              <a:rPr lang="cs-CZ" sz="1600" dirty="0" smtClean="0"/>
              <a:t>* účastnit se školení zajišťovaných zaměstnavatelem zaměřených na bezpečnost a ochranu zdraví při práci včetně ověření svých znalostí</a:t>
            </a:r>
          </a:p>
          <a:p>
            <a:pPr>
              <a:buNone/>
            </a:pPr>
            <a:endParaRPr lang="cs-CZ" sz="1600" dirty="0" smtClean="0"/>
          </a:p>
          <a:p>
            <a:pPr>
              <a:buNone/>
            </a:pPr>
            <a:r>
              <a:rPr lang="cs-CZ" sz="1600" dirty="0" smtClean="0"/>
              <a:t>* podrobit se preventivním prohlídkám, vyšetřením nebo očkováním</a:t>
            </a:r>
          </a:p>
          <a:p>
            <a:pPr>
              <a:buNone/>
            </a:pPr>
            <a:endParaRPr lang="cs-CZ" sz="1600" dirty="0" smtClean="0">
              <a:solidFill>
                <a:schemeClr val="bg1">
                  <a:lumMod val="50000"/>
                </a:schemeClr>
              </a:solidFill>
            </a:endParaRPr>
          </a:p>
          <a:p>
            <a:pPr>
              <a:buNone/>
            </a:pPr>
            <a:r>
              <a:rPr lang="cs-CZ" sz="1600" dirty="0" smtClean="0"/>
              <a:t>* dodržovat právní a ostatní předpisy a pokyny zaměstnavatele k zajištění bezpečnosti a ochrany zdraví při práci, </a:t>
            </a:r>
            <a:r>
              <a:rPr lang="cs-CZ" sz="1600" b="1" u="sng" dirty="0" smtClean="0">
                <a:solidFill>
                  <a:srgbClr val="FF0000"/>
                </a:solidFill>
              </a:rPr>
              <a:t>s nimiž byl řádně seznámen</a:t>
            </a:r>
            <a:r>
              <a:rPr lang="cs-CZ" sz="1600" dirty="0" smtClean="0"/>
              <a:t>, a řídit se zásadami bezpečného chování na pracovišti a informacemi zaměstnavatele</a:t>
            </a:r>
          </a:p>
          <a:p>
            <a:pPr>
              <a:buNone/>
            </a:pPr>
            <a:endParaRPr lang="cs-CZ" sz="1600" dirty="0" smtClean="0"/>
          </a:p>
          <a:p>
            <a:pPr>
              <a:buNone/>
            </a:pPr>
            <a:r>
              <a:rPr lang="cs-CZ" sz="1600" dirty="0" smtClean="0"/>
              <a:t>* dodržovat při práci stanovené pracovní postupy, používat stanovené pracovní prostředky, dopravní prostředky, osobní ochranné pracovní prostředky a ochranná zařízení a svévolně je neměnit a nevyřazovat z provozu</a:t>
            </a: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PRÁVA A POVINNOSTI ZAMĚSTNANCE</a:t>
            </a:r>
          </a:p>
          <a:p>
            <a:pPr algn="ctr">
              <a:buNone/>
            </a:pPr>
            <a:r>
              <a:rPr lang="cs-CZ" sz="2400" b="1" dirty="0" smtClean="0"/>
              <a:t>(výběr)</a:t>
            </a:r>
            <a:endParaRPr lang="cs-CZ" sz="2400" dirty="0" smtClean="0"/>
          </a:p>
          <a:p>
            <a:pPr>
              <a:buNone/>
            </a:pPr>
            <a:r>
              <a:rPr lang="cs-CZ" sz="1600" dirty="0" smtClean="0"/>
              <a:t>* nepožívat alkoholické nápoje a nezneužívat jiné návykové látky na pracovištích zaměstnavatele a </a:t>
            </a:r>
            <a:r>
              <a:rPr lang="cs-CZ" sz="1600" b="1" u="sng" dirty="0" smtClean="0">
                <a:solidFill>
                  <a:srgbClr val="FF0000"/>
                </a:solidFill>
              </a:rPr>
              <a:t>v pracovní době i mimo tato pracoviště</a:t>
            </a:r>
            <a:r>
              <a:rPr lang="cs-CZ" sz="1600" dirty="0" smtClean="0"/>
              <a:t>, nevstupovat pod jejich vlivem na pracoviště zaměstnavatele a </a:t>
            </a:r>
            <a:r>
              <a:rPr lang="cs-CZ" sz="1600" b="1" u="sng" dirty="0" smtClean="0">
                <a:solidFill>
                  <a:srgbClr val="FF0000"/>
                </a:solidFill>
              </a:rPr>
              <a:t>nekouřit na pracovištích a v jiných prostorách</a:t>
            </a:r>
            <a:r>
              <a:rPr lang="cs-CZ" sz="1600" dirty="0" smtClean="0"/>
              <a:t>, kde jsou účinkům kouření vystaveni také nekuřáci</a:t>
            </a:r>
            <a:endParaRPr lang="cs-CZ" sz="1600" dirty="0" smtClean="0">
              <a:solidFill>
                <a:schemeClr val="bg1">
                  <a:lumMod val="50000"/>
                </a:schemeClr>
              </a:solidFill>
            </a:endParaRPr>
          </a:p>
          <a:p>
            <a:pPr>
              <a:buNone/>
            </a:pPr>
            <a:endParaRPr lang="cs-CZ" sz="1600" dirty="0" smtClean="0"/>
          </a:p>
          <a:p>
            <a:pPr>
              <a:buNone/>
            </a:pPr>
            <a:r>
              <a:rPr lang="cs-CZ" sz="1600" dirty="0" smtClean="0"/>
              <a:t>* </a:t>
            </a:r>
            <a:r>
              <a:rPr lang="cs-CZ" sz="1600" b="1" u="sng" dirty="0" smtClean="0">
                <a:solidFill>
                  <a:srgbClr val="FF0000"/>
                </a:solidFill>
              </a:rPr>
              <a:t>oznamovat </a:t>
            </a:r>
            <a:r>
              <a:rPr lang="cs-CZ" sz="1600" dirty="0" smtClean="0"/>
              <a:t>svému nadřízenému vedoucímu zaměstnanci nedostatky a </a:t>
            </a:r>
            <a:r>
              <a:rPr lang="cs-CZ" sz="1600" b="1" u="sng" dirty="0" smtClean="0">
                <a:solidFill>
                  <a:srgbClr val="FF0000"/>
                </a:solidFill>
              </a:rPr>
              <a:t>závady</a:t>
            </a:r>
            <a:r>
              <a:rPr lang="cs-CZ" sz="1600" dirty="0" smtClean="0"/>
              <a:t> na pracovišti, které ohrožují nebo by bezprostředně a závažným způsobem mohly ohrozit bezpečnost nebo zdraví zaměstnanců při práci</a:t>
            </a:r>
            <a:endParaRPr lang="cs-CZ" sz="1600" dirty="0" smtClean="0">
              <a:solidFill>
                <a:schemeClr val="bg1">
                  <a:lumMod val="50000"/>
                </a:schemeClr>
              </a:solidFill>
            </a:endParaRPr>
          </a:p>
          <a:p>
            <a:pPr>
              <a:buNone/>
            </a:pPr>
            <a:endParaRPr lang="cs-CZ" sz="1600" dirty="0" smtClean="0"/>
          </a:p>
          <a:p>
            <a:pPr>
              <a:buNone/>
            </a:pPr>
            <a:r>
              <a:rPr lang="cs-CZ" sz="1600" dirty="0" smtClean="0"/>
              <a:t>* s ohledem na druh jím vykonávané práce se podle svých možností podílet na odstraňování nedostatků zjištěných při kontrolách</a:t>
            </a:r>
          </a:p>
          <a:p>
            <a:pPr>
              <a:buFont typeface="Arial" charset="0"/>
              <a:buChar char="•"/>
            </a:pPr>
            <a:endParaRPr lang="cs-CZ" sz="1600" dirty="0" smtClean="0"/>
          </a:p>
          <a:p>
            <a:pPr>
              <a:buNone/>
            </a:pPr>
            <a:r>
              <a:rPr lang="cs-CZ" sz="1600" dirty="0" smtClean="0"/>
              <a:t>* </a:t>
            </a:r>
            <a:r>
              <a:rPr lang="cs-CZ" sz="1600" b="1" u="sng" dirty="0" smtClean="0">
                <a:solidFill>
                  <a:srgbClr val="FF0000"/>
                </a:solidFill>
              </a:rPr>
              <a:t>bezodkladně oznamovat </a:t>
            </a:r>
            <a:r>
              <a:rPr lang="cs-CZ" sz="1600" dirty="0" smtClean="0"/>
              <a:t>svému nadřízenému vedoucímu zaměstnanci svůj </a:t>
            </a:r>
            <a:r>
              <a:rPr lang="cs-CZ" sz="1600" b="1" u="sng" dirty="0" smtClean="0">
                <a:solidFill>
                  <a:srgbClr val="FF0000"/>
                </a:solidFill>
              </a:rPr>
              <a:t>pracovní úraz</a:t>
            </a:r>
            <a:r>
              <a:rPr lang="cs-CZ" sz="1600" dirty="0" smtClean="0"/>
              <a:t>, pokud mu to jeho zdravotní stav dovolí, a pracovní úraz jiného zaměstnance, popřípadě úraz jiné fyzické osoby, jehož byl svědkem, a spolupracovat při objasňování jeho příčin</a:t>
            </a:r>
          </a:p>
          <a:p>
            <a:pPr>
              <a:buNone/>
            </a:pPr>
            <a:endParaRPr lang="cs-CZ" sz="1600" dirty="0" smtClean="0">
              <a:solidFill>
                <a:schemeClr val="bg1">
                  <a:lumMod val="50000"/>
                </a:schemeClr>
              </a:solidFill>
            </a:endParaRPr>
          </a:p>
          <a:p>
            <a:pPr>
              <a:buNone/>
            </a:pPr>
            <a:r>
              <a:rPr lang="cs-CZ" sz="1600" dirty="0" smtClean="0"/>
              <a:t>* podrobit se na pokyn oprávněného vedoucího zaměstnance písemně určeného zaměstnavatelem zjištění, zda není pod vlivem alkoholu nebo jiných návykových látek</a:t>
            </a:r>
          </a:p>
          <a:p>
            <a:pPr>
              <a:buFont typeface="Arial" charset="0"/>
              <a:buChar char="•"/>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lnSpcReduction="10000"/>
          </a:bodyPr>
          <a:lstStyle/>
          <a:p>
            <a:pPr algn="ctr">
              <a:buNone/>
            </a:pPr>
            <a:r>
              <a:rPr lang="cs-CZ" sz="2400" b="1" dirty="0" smtClean="0"/>
              <a:t>PRAXE </a:t>
            </a:r>
          </a:p>
          <a:p>
            <a:pPr algn="ctr">
              <a:buNone/>
            </a:pPr>
            <a:r>
              <a:rPr lang="cs-CZ" sz="2400" b="1" dirty="0" smtClean="0"/>
              <a:t>– nejčastější otázky, nálezy a závady</a:t>
            </a:r>
          </a:p>
          <a:p>
            <a:pPr algn="ctr">
              <a:buNone/>
            </a:pPr>
            <a:endParaRPr lang="cs-CZ" sz="1800" b="1" u="sng" dirty="0" smtClean="0">
              <a:solidFill>
                <a:schemeClr val="tx1"/>
              </a:solidFill>
            </a:endParaRPr>
          </a:p>
          <a:p>
            <a:pPr algn="ctr">
              <a:buNone/>
            </a:pPr>
            <a:r>
              <a:rPr lang="cs-CZ" sz="2000" b="1" u="sng" dirty="0" smtClean="0">
                <a:solidFill>
                  <a:schemeClr val="tx1"/>
                </a:solidFill>
              </a:rPr>
              <a:t>JAKÁ ŠKOLENÍ MUSÍM ABSOLVOVAT?</a:t>
            </a:r>
          </a:p>
          <a:p>
            <a:pPr>
              <a:buNone/>
            </a:pPr>
            <a:endParaRPr lang="cs-CZ" sz="1600" b="1" u="sng" dirty="0" smtClean="0"/>
          </a:p>
          <a:p>
            <a:pPr marL="457200" indent="-457200">
              <a:buNone/>
            </a:pPr>
            <a:r>
              <a:rPr lang="cs-CZ" sz="2000" b="1" dirty="0" smtClean="0"/>
              <a:t>1</a:t>
            </a:r>
            <a:r>
              <a:rPr lang="cs-CZ" sz="1800" b="1" dirty="0" smtClean="0"/>
              <a:t>. </a:t>
            </a:r>
            <a:r>
              <a:rPr lang="cs-CZ" sz="1800" b="1" u="sng" dirty="0" smtClean="0"/>
              <a:t>Vstupní školení BOZP a PO</a:t>
            </a:r>
            <a:r>
              <a:rPr lang="cs-CZ" sz="1800" dirty="0" smtClean="0"/>
              <a:t>: </a:t>
            </a:r>
          </a:p>
          <a:p>
            <a:pPr marL="457200" indent="-457200">
              <a:buNone/>
            </a:pPr>
            <a:r>
              <a:rPr lang="cs-CZ" sz="1600" dirty="0" smtClean="0"/>
              <a:t>* obecná část zajišťována referentem BOZP a PO, specifická část vedoucím zaměstnancem</a:t>
            </a:r>
          </a:p>
          <a:p>
            <a:pPr marL="457200" indent="-457200">
              <a:buNone/>
            </a:pPr>
            <a:r>
              <a:rPr lang="cs-CZ" sz="1600" dirty="0" smtClean="0"/>
              <a:t>* koná se před nástupem nebo v den nástupu </a:t>
            </a:r>
          </a:p>
          <a:p>
            <a:pPr marL="457200" indent="-457200">
              <a:buNone/>
            </a:pPr>
            <a:r>
              <a:rPr lang="cs-CZ" sz="2000" b="1" dirty="0" smtClean="0"/>
              <a:t>2</a:t>
            </a:r>
            <a:r>
              <a:rPr lang="cs-CZ" sz="1800" b="1" dirty="0" smtClean="0"/>
              <a:t>. </a:t>
            </a:r>
            <a:r>
              <a:rPr lang="cs-CZ" sz="1800" b="1" u="sng" dirty="0" smtClean="0"/>
              <a:t>Periodické školení BOZP a PO</a:t>
            </a:r>
            <a:r>
              <a:rPr lang="cs-CZ" sz="1800" dirty="0" smtClean="0"/>
              <a:t>:</a:t>
            </a:r>
          </a:p>
          <a:p>
            <a:pPr marL="457200" indent="-457200">
              <a:buNone/>
            </a:pPr>
            <a:r>
              <a:rPr lang="cs-CZ" sz="1600" dirty="0" smtClean="0"/>
              <a:t>* zajišťováno vedoucím zaměstnancem</a:t>
            </a:r>
          </a:p>
          <a:p>
            <a:pPr marL="457200" indent="-457200">
              <a:buNone/>
            </a:pPr>
            <a:r>
              <a:rPr lang="cs-CZ" sz="1600" dirty="0" smtClean="0"/>
              <a:t>* perioda školení je 1x2 roky pro řadové zaměstnance, 1x3 roky pro vedoucí zaměstnance</a:t>
            </a:r>
          </a:p>
          <a:p>
            <a:pPr marL="457200" indent="-457200">
              <a:buNone/>
            </a:pPr>
            <a:r>
              <a:rPr lang="cs-CZ" sz="2000" b="1" dirty="0" smtClean="0"/>
              <a:t>3</a:t>
            </a:r>
            <a:r>
              <a:rPr lang="cs-CZ" sz="1800" b="1" dirty="0" smtClean="0"/>
              <a:t>. </a:t>
            </a:r>
            <a:r>
              <a:rPr lang="cs-CZ" sz="1800" b="1" u="sng" dirty="0" smtClean="0"/>
              <a:t>Školení řidičů osobních automobilů: </a:t>
            </a:r>
          </a:p>
          <a:p>
            <a:pPr marL="457200" indent="-457200">
              <a:buNone/>
            </a:pPr>
            <a:r>
              <a:rPr lang="cs-CZ" sz="1600" dirty="0" smtClean="0"/>
              <a:t>*</a:t>
            </a:r>
            <a:r>
              <a:rPr lang="cs-CZ" sz="1600" b="1" dirty="0" smtClean="0"/>
              <a:t> </a:t>
            </a:r>
            <a:r>
              <a:rPr lang="cs-CZ" sz="1600" dirty="0" smtClean="0"/>
              <a:t>pouze pro zaměstnance, kteří k výkonu své práce používají osobní vozidlo</a:t>
            </a:r>
          </a:p>
          <a:p>
            <a:pPr marL="457200" indent="-457200">
              <a:buNone/>
            </a:pPr>
            <a:r>
              <a:rPr lang="cs-CZ" sz="1600" dirty="0" smtClean="0"/>
              <a:t>* zajišťováno externím poskytovatelem (přes referenta BOZP a PO)</a:t>
            </a:r>
          </a:p>
          <a:p>
            <a:pPr marL="457200" indent="-457200">
              <a:buNone/>
            </a:pPr>
            <a:r>
              <a:rPr lang="cs-CZ" sz="1600" dirty="0" smtClean="0"/>
              <a:t>* perioda 1x2 roky</a:t>
            </a:r>
          </a:p>
          <a:p>
            <a:pPr marL="457200" indent="-457200">
              <a:buNone/>
            </a:pPr>
            <a:r>
              <a:rPr lang="cs-CZ" sz="2000" b="1" dirty="0" smtClean="0"/>
              <a:t>4</a:t>
            </a:r>
            <a:r>
              <a:rPr lang="cs-CZ" sz="1800" b="1" dirty="0" smtClean="0"/>
              <a:t>. </a:t>
            </a:r>
            <a:r>
              <a:rPr lang="cs-CZ" sz="1800" b="1" u="sng" dirty="0" smtClean="0"/>
              <a:t>Profesní školení : </a:t>
            </a:r>
          </a:p>
          <a:p>
            <a:pPr marL="457200" indent="-457200">
              <a:buNone/>
            </a:pPr>
            <a:r>
              <a:rPr lang="cs-CZ" sz="1600" dirty="0" smtClean="0"/>
              <a:t>*</a:t>
            </a:r>
            <a:r>
              <a:rPr lang="cs-CZ" sz="1600" b="1" dirty="0" smtClean="0"/>
              <a:t> </a:t>
            </a:r>
            <a:r>
              <a:rPr lang="cs-CZ" sz="1600" dirty="0" smtClean="0"/>
              <a:t>obsluha tlakových nádob (1X3 roky), elektrikáři (1x3 roky) apod.</a:t>
            </a:r>
          </a:p>
          <a:p>
            <a:pPr marL="457200" indent="-457200">
              <a:buNone/>
            </a:pPr>
            <a:r>
              <a:rPr lang="cs-CZ" sz="1600" dirty="0" smtClean="0"/>
              <a:t>* zajišťováno externími poskytovateli (přes referenta BOZP a PO)</a:t>
            </a:r>
          </a:p>
          <a:p>
            <a:pPr marL="457200" indent="-457200">
              <a:buNone/>
            </a:pPr>
            <a:endParaRPr lang="cs-CZ" sz="1600" dirty="0" smtClean="0"/>
          </a:p>
          <a:p>
            <a:pPr>
              <a:buAutoNum type="arabicPeriod"/>
            </a:pPr>
            <a:endParaRPr lang="cs-CZ" sz="1600" dirty="0" smtClean="0"/>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PRAXE </a:t>
            </a:r>
          </a:p>
          <a:p>
            <a:pPr algn="ctr">
              <a:buNone/>
            </a:pPr>
            <a:r>
              <a:rPr lang="cs-CZ" sz="2400" b="1" dirty="0" smtClean="0"/>
              <a:t>– nejčastější otázky, nálezy a závady</a:t>
            </a:r>
          </a:p>
          <a:p>
            <a:pPr algn="ctr">
              <a:buNone/>
            </a:pPr>
            <a:endParaRPr lang="cs-CZ" sz="2000" dirty="0" smtClean="0"/>
          </a:p>
          <a:p>
            <a:pPr algn="ctr">
              <a:buNone/>
            </a:pPr>
            <a:r>
              <a:rPr lang="cs-CZ" sz="2000" b="1" u="sng" dirty="0" smtClean="0">
                <a:solidFill>
                  <a:schemeClr val="tx1"/>
                </a:solidFill>
              </a:rPr>
              <a:t>CO JE A CO NENÍ PRACOVNÍM ÚRAZEM?</a:t>
            </a:r>
          </a:p>
          <a:p>
            <a:pPr>
              <a:buNone/>
            </a:pPr>
            <a:endParaRPr lang="cs-CZ" sz="1600" b="1" u="sng" dirty="0" smtClean="0"/>
          </a:p>
          <a:p>
            <a:pPr>
              <a:buNone/>
            </a:pPr>
            <a:r>
              <a:rPr lang="cs-CZ" sz="2000" b="1" u="sng" dirty="0" smtClean="0"/>
              <a:t>Pracovní úraz </a:t>
            </a:r>
            <a:r>
              <a:rPr lang="cs-CZ" sz="2000" b="1" u="sng" dirty="0" smtClean="0">
                <a:solidFill>
                  <a:srgbClr val="FF0000"/>
                </a:solidFill>
              </a:rPr>
              <a:t>JE</a:t>
            </a:r>
            <a:r>
              <a:rPr lang="cs-CZ" sz="2000" dirty="0" smtClean="0"/>
              <a:t>:</a:t>
            </a:r>
          </a:p>
          <a:p>
            <a:pPr>
              <a:buNone/>
            </a:pPr>
            <a:r>
              <a:rPr lang="cs-CZ" sz="2000" dirty="0" smtClean="0"/>
              <a:t>* vše, co se zaměstnanci stane při výkonu práce pro zaměstnavatele nebo v přímé souvislosti s ním</a:t>
            </a:r>
          </a:p>
          <a:p>
            <a:pPr>
              <a:buNone/>
            </a:pPr>
            <a:endParaRPr lang="cs-CZ" sz="2000" dirty="0" smtClean="0"/>
          </a:p>
          <a:p>
            <a:pPr>
              <a:buNone/>
            </a:pPr>
            <a:r>
              <a:rPr lang="cs-CZ" sz="2000" b="1" u="sng" dirty="0" smtClean="0"/>
              <a:t>Pracovní úraz </a:t>
            </a:r>
            <a:r>
              <a:rPr lang="cs-CZ" sz="2000" b="1" u="sng" dirty="0" smtClean="0">
                <a:solidFill>
                  <a:srgbClr val="FF0000"/>
                </a:solidFill>
              </a:rPr>
              <a:t>NENÍ</a:t>
            </a:r>
            <a:r>
              <a:rPr lang="cs-CZ" sz="2000" dirty="0" smtClean="0"/>
              <a:t>:</a:t>
            </a:r>
          </a:p>
          <a:p>
            <a:pPr>
              <a:buNone/>
            </a:pPr>
            <a:r>
              <a:rPr lang="cs-CZ" sz="2000" dirty="0" smtClean="0"/>
              <a:t>* úraz při cestě do/ze zaměstnání</a:t>
            </a:r>
          </a:p>
          <a:p>
            <a:pPr>
              <a:buNone/>
            </a:pPr>
            <a:r>
              <a:rPr lang="cs-CZ" sz="2000" dirty="0" smtClean="0"/>
              <a:t>* úraz při činnostech v době osobního volna (přestávka na jídlo a oddech)</a:t>
            </a:r>
            <a:endParaRPr lang="cs-CZ" sz="2000" dirty="0" smtClean="0">
              <a:solidFill>
                <a:schemeClr val="bg1">
                  <a:lumMod val="50000"/>
                </a:schemeClr>
              </a:solidFill>
            </a:endParaRPr>
          </a:p>
          <a:p>
            <a:pPr>
              <a:buNone/>
            </a:pPr>
            <a:endParaRPr lang="cs-CZ" sz="1600" dirty="0" smtClean="0"/>
          </a:p>
          <a:p>
            <a:pPr>
              <a:buNone/>
            </a:pPr>
            <a:r>
              <a:rPr lang="cs-CZ" sz="1800" b="1" dirty="0" smtClean="0">
                <a:solidFill>
                  <a:srgbClr val="FF0000"/>
                </a:solidFill>
              </a:rPr>
              <a:t>POZOR na přemísťování se mezi jednotlivými objekty a areály! Pohybujete se po komunikacích, jejichž stav nemůže zaměstnavatel nijak ovlivnit!</a:t>
            </a: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fontScale="92500" lnSpcReduction="10000"/>
          </a:bodyPr>
          <a:lstStyle/>
          <a:p>
            <a:pPr algn="ctr">
              <a:buNone/>
            </a:pPr>
            <a:r>
              <a:rPr lang="cs-CZ" sz="2400" b="1" dirty="0" smtClean="0"/>
              <a:t>PRAXE </a:t>
            </a:r>
          </a:p>
          <a:p>
            <a:pPr algn="ctr">
              <a:buNone/>
            </a:pPr>
            <a:r>
              <a:rPr lang="cs-CZ" sz="2400" b="1" dirty="0" smtClean="0"/>
              <a:t>– nejčastější otázky, nálezy a závady</a:t>
            </a:r>
          </a:p>
          <a:p>
            <a:pPr algn="ctr">
              <a:buNone/>
            </a:pPr>
            <a:endParaRPr lang="cs-CZ" sz="2000" b="1" u="sng" dirty="0" smtClean="0">
              <a:solidFill>
                <a:schemeClr val="tx1"/>
              </a:solidFill>
            </a:endParaRPr>
          </a:p>
          <a:p>
            <a:pPr algn="ctr">
              <a:buNone/>
            </a:pPr>
            <a:r>
              <a:rPr lang="cs-CZ" sz="2000" b="1" u="sng" dirty="0" smtClean="0">
                <a:solidFill>
                  <a:schemeClr val="tx1"/>
                </a:solidFill>
              </a:rPr>
              <a:t>JAK POSTUPOVAT PŘI VZNIKU PRACOVNÍHO ÚRAZU?</a:t>
            </a:r>
          </a:p>
          <a:p>
            <a:pPr>
              <a:buNone/>
            </a:pPr>
            <a:endParaRPr lang="cs-CZ" sz="1600" b="1" u="sng" dirty="0" smtClean="0"/>
          </a:p>
          <a:p>
            <a:pPr>
              <a:buNone/>
            </a:pPr>
            <a:r>
              <a:rPr lang="cs-CZ" sz="1700" dirty="0" smtClean="0"/>
              <a:t>1. zajistit ošetření  svépomocí (lékárničky 1. pomoci na pracovištích a na vrátnicích) nebo přivoláním lékařské pomoci (z pevné linky 0155, z mobilního telefonu 155)</a:t>
            </a:r>
            <a:endParaRPr lang="cs-CZ" sz="1700" dirty="0" smtClean="0">
              <a:solidFill>
                <a:schemeClr val="bg1">
                  <a:lumMod val="50000"/>
                </a:schemeClr>
              </a:solidFill>
            </a:endParaRPr>
          </a:p>
          <a:p>
            <a:pPr>
              <a:buNone/>
            </a:pPr>
            <a:endParaRPr lang="cs-CZ" sz="1700" dirty="0" smtClean="0">
              <a:solidFill>
                <a:schemeClr val="bg1">
                  <a:lumMod val="50000"/>
                </a:schemeClr>
              </a:solidFill>
            </a:endParaRPr>
          </a:p>
          <a:p>
            <a:pPr>
              <a:buNone/>
            </a:pPr>
            <a:r>
              <a:rPr lang="cs-CZ" sz="1700" dirty="0" smtClean="0"/>
              <a:t>2. </a:t>
            </a:r>
            <a:r>
              <a:rPr lang="cs-CZ" sz="1700" b="1" u="sng" dirty="0" smtClean="0">
                <a:solidFill>
                  <a:srgbClr val="FF0000"/>
                </a:solidFill>
              </a:rPr>
              <a:t>VŽDY</a:t>
            </a:r>
            <a:r>
              <a:rPr lang="cs-CZ" sz="1700" dirty="0" smtClean="0"/>
              <a:t> provést záznam do knihy úrazů (na sekretariátech pracovišť)</a:t>
            </a:r>
          </a:p>
          <a:p>
            <a:pPr>
              <a:buNone/>
            </a:pPr>
            <a:endParaRPr lang="cs-CZ" sz="1700" dirty="0" smtClean="0">
              <a:solidFill>
                <a:schemeClr val="bg1">
                  <a:lumMod val="50000"/>
                </a:schemeClr>
              </a:solidFill>
            </a:endParaRPr>
          </a:p>
          <a:p>
            <a:pPr>
              <a:buNone/>
            </a:pPr>
            <a:r>
              <a:rPr lang="cs-CZ" sz="1700" dirty="0" smtClean="0"/>
              <a:t>3. neprodleně ohlásit vznik úrazu přímému nadřízenému v případě úrazu, který vyžaduje odborné ošetření</a:t>
            </a:r>
          </a:p>
          <a:p>
            <a:pPr>
              <a:buNone/>
            </a:pPr>
            <a:endParaRPr lang="cs-CZ" sz="1700" dirty="0" smtClean="0">
              <a:solidFill>
                <a:schemeClr val="bg1">
                  <a:lumMod val="50000"/>
                </a:schemeClr>
              </a:solidFill>
            </a:endParaRPr>
          </a:p>
          <a:p>
            <a:pPr>
              <a:buNone/>
            </a:pPr>
            <a:r>
              <a:rPr lang="cs-CZ" sz="1700" dirty="0" smtClean="0"/>
              <a:t>4. zajistit místo úrazu a vyšetřit příčiny vzniku úrazu</a:t>
            </a:r>
          </a:p>
          <a:p>
            <a:pPr>
              <a:buNone/>
            </a:pPr>
            <a:endParaRPr lang="cs-CZ" sz="1700" dirty="0" smtClean="0">
              <a:solidFill>
                <a:schemeClr val="bg1">
                  <a:lumMod val="50000"/>
                </a:schemeClr>
              </a:solidFill>
            </a:endParaRPr>
          </a:p>
          <a:p>
            <a:pPr>
              <a:buNone/>
            </a:pPr>
            <a:r>
              <a:rPr lang="cs-CZ" sz="1700" dirty="0" smtClean="0"/>
              <a:t>5. sepsat záznam o úrazu a zaslat na RMU (centrální zajišťování odškodnění pro celou MU)</a:t>
            </a:r>
          </a:p>
          <a:p>
            <a:pPr>
              <a:buNone/>
            </a:pPr>
            <a:endParaRPr lang="cs-CZ" sz="1700" dirty="0" smtClean="0"/>
          </a:p>
          <a:p>
            <a:pPr>
              <a:buNone/>
            </a:pPr>
            <a:r>
              <a:rPr lang="cs-CZ" sz="1700" dirty="0" smtClean="0"/>
              <a:t>6. přijmout opatření proti opakování úrazu</a:t>
            </a:r>
          </a:p>
          <a:p>
            <a:pPr>
              <a:buNone/>
            </a:pPr>
            <a:endParaRPr lang="cs-CZ" sz="1700" b="1" u="sng" dirty="0" smtClean="0">
              <a:solidFill>
                <a:srgbClr val="FF0000"/>
              </a:solidFill>
            </a:endParaRPr>
          </a:p>
          <a:p>
            <a:pPr algn="ctr">
              <a:buNone/>
            </a:pPr>
            <a:r>
              <a:rPr lang="cs-CZ" sz="1700" dirty="0" smtClean="0">
                <a:solidFill>
                  <a:schemeClr val="accent5">
                    <a:lumMod val="50000"/>
                  </a:schemeClr>
                </a:solidFill>
              </a:rPr>
              <a:t>Automatický externí defibrilátor:</a:t>
            </a:r>
            <a:r>
              <a:rPr lang="cs-CZ" sz="1600" dirty="0" smtClean="0">
                <a:solidFill>
                  <a:schemeClr val="accent5">
                    <a:lumMod val="50000"/>
                  </a:schemeClr>
                </a:solidFill>
              </a:rPr>
              <a:t> </a:t>
            </a:r>
            <a:r>
              <a:rPr lang="cs-CZ" sz="2000" b="1" u="sng" dirty="0" smtClean="0">
                <a:solidFill>
                  <a:srgbClr val="FF0000"/>
                </a:solidFill>
              </a:rPr>
              <a:t>AED - http://www.</a:t>
            </a:r>
            <a:r>
              <a:rPr lang="cs-CZ" sz="2000" b="1" u="sng" dirty="0" err="1" smtClean="0">
                <a:solidFill>
                  <a:srgbClr val="FF0000"/>
                </a:solidFill>
              </a:rPr>
              <a:t>fsps.muni.cz</a:t>
            </a:r>
            <a:r>
              <a:rPr lang="cs-CZ" sz="2000" b="1" u="sng" dirty="0" smtClean="0">
                <a:solidFill>
                  <a:srgbClr val="FF0000"/>
                </a:solidFill>
              </a:rPr>
              <a:t>/</a:t>
            </a:r>
            <a:r>
              <a:rPr lang="cs-CZ" sz="2000" b="1" u="sng" dirty="0" err="1" smtClean="0">
                <a:solidFill>
                  <a:srgbClr val="FF0000"/>
                </a:solidFill>
              </a:rPr>
              <a:t>aed</a:t>
            </a:r>
            <a:r>
              <a:rPr lang="cs-CZ" sz="2000" b="1" u="sng" dirty="0" smtClean="0">
                <a:solidFill>
                  <a:srgbClr val="FF0000"/>
                </a:solidFill>
              </a:rPr>
              <a:t>/</a:t>
            </a: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PRAXE </a:t>
            </a:r>
          </a:p>
          <a:p>
            <a:pPr algn="ctr">
              <a:buNone/>
            </a:pPr>
            <a:r>
              <a:rPr lang="cs-CZ" sz="2400" b="1" dirty="0" smtClean="0"/>
              <a:t>– nejčastější otázky, nálezy a závady</a:t>
            </a:r>
          </a:p>
          <a:p>
            <a:pPr algn="ctr">
              <a:buNone/>
            </a:pPr>
            <a:endParaRPr lang="cs-CZ" sz="2000" b="1" u="sng" dirty="0" smtClean="0">
              <a:solidFill>
                <a:schemeClr val="tx1"/>
              </a:solidFill>
            </a:endParaRPr>
          </a:p>
          <a:p>
            <a:pPr algn="ctr">
              <a:buNone/>
            </a:pPr>
            <a:r>
              <a:rPr lang="cs-CZ" sz="2000" b="1" u="sng" dirty="0" smtClean="0">
                <a:solidFill>
                  <a:schemeClr val="tx1"/>
                </a:solidFill>
              </a:rPr>
              <a:t>JAK BEZPEČNĚ POUŽÍVAT ELEKTROSPOTŘEBIČE?</a:t>
            </a:r>
          </a:p>
          <a:p>
            <a:pPr>
              <a:buNone/>
            </a:pPr>
            <a:endParaRPr lang="cs-CZ" sz="1600" b="1" u="sng" dirty="0" smtClean="0"/>
          </a:p>
          <a:p>
            <a:pPr>
              <a:buNone/>
            </a:pPr>
            <a:r>
              <a:rPr lang="cs-CZ" sz="1600" dirty="0" smtClean="0"/>
              <a:t>1. Postupovat vždy dle návodu na obsluhu a údržbu, dle zaškolení.</a:t>
            </a:r>
          </a:p>
          <a:p>
            <a:pPr>
              <a:buNone/>
            </a:pPr>
            <a:endParaRPr lang="cs-CZ" sz="1600" dirty="0" smtClean="0"/>
          </a:p>
          <a:p>
            <a:pPr>
              <a:buNone/>
            </a:pPr>
            <a:r>
              <a:rPr lang="cs-CZ" sz="1600" dirty="0" smtClean="0"/>
              <a:t>2. Varné konvice – nejčastější problém…</a:t>
            </a:r>
          </a:p>
          <a:p>
            <a:pPr algn="ctr">
              <a:buNone/>
            </a:pPr>
            <a:r>
              <a:rPr lang="cs-CZ" sz="1600" b="1" u="sng" dirty="0" smtClean="0">
                <a:solidFill>
                  <a:srgbClr val="FF0000"/>
                </a:solidFill>
              </a:rPr>
              <a:t>!!! Po použití VŽDY odstavit konvici z podstavce a vylít zbylou vřelou vodu !!!</a:t>
            </a:r>
          </a:p>
          <a:p>
            <a:pPr>
              <a:buNone/>
            </a:pPr>
            <a:endParaRPr lang="cs-CZ" sz="1600" dirty="0" smtClean="0">
              <a:solidFill>
                <a:schemeClr val="bg1">
                  <a:lumMod val="50000"/>
                </a:schemeClr>
              </a:solidFill>
            </a:endParaRPr>
          </a:p>
          <a:p>
            <a:pPr>
              <a:buNone/>
            </a:pPr>
            <a:r>
              <a:rPr lang="cs-CZ" sz="1600" dirty="0" smtClean="0"/>
              <a:t>3. Při nestandardním chování spotřebiče ihned ukončit jeho používání, odpojit od přívodu el. proudu, nahlásit závadu a opatřit tento vadný spotřebič </a:t>
            </a:r>
            <a:r>
              <a:rPr lang="cs-CZ" sz="1600" b="1" u="sng" dirty="0" smtClean="0">
                <a:solidFill>
                  <a:srgbClr val="FF0000"/>
                </a:solidFill>
              </a:rPr>
              <a:t>viditelným označením „vadné – nepoužívat“</a:t>
            </a:r>
            <a:r>
              <a:rPr lang="cs-CZ" sz="1600" dirty="0" smtClean="0"/>
              <a:t>.</a:t>
            </a:r>
            <a:endParaRPr lang="cs-CZ" sz="1600" dirty="0" smtClean="0">
              <a:solidFill>
                <a:schemeClr val="bg1">
                  <a:lumMod val="50000"/>
                </a:schemeClr>
              </a:solidFill>
            </a:endParaRPr>
          </a:p>
          <a:p>
            <a:pPr>
              <a:buNone/>
            </a:pPr>
            <a:endParaRPr lang="cs-CZ" sz="1600" dirty="0" smtClean="0">
              <a:solidFill>
                <a:schemeClr val="bg1">
                  <a:lumMod val="50000"/>
                </a:schemeClr>
              </a:solidFill>
            </a:endParaRPr>
          </a:p>
          <a:p>
            <a:pPr>
              <a:buNone/>
            </a:pPr>
            <a:r>
              <a:rPr lang="cs-CZ" sz="1600" dirty="0" smtClean="0"/>
              <a:t>4. Elektrický proud x voda…věčné téma… POZOR na prodlužovací přívody umístěné na zemi!</a:t>
            </a: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lgn="ctr">
              <a:buNone/>
            </a:pPr>
            <a:endParaRPr lang="cs-CZ" sz="4000" b="1" dirty="0" smtClean="0"/>
          </a:p>
          <a:p>
            <a:pPr algn="ctr">
              <a:buNone/>
            </a:pPr>
            <a:endParaRPr lang="cs-CZ" sz="4000" b="1" dirty="0" smtClean="0"/>
          </a:p>
          <a:p>
            <a:pPr algn="ctr">
              <a:buNone/>
            </a:pPr>
            <a:r>
              <a:rPr lang="cs-CZ" sz="4000" b="1" dirty="0" smtClean="0">
                <a:solidFill>
                  <a:srgbClr val="FF0000"/>
                </a:solidFill>
              </a:rPr>
              <a:t>BEZPEČNOST PRÁCE A OCHRANA ZDRAVÍ PŘI PRÁCI</a:t>
            </a:r>
          </a:p>
          <a:p>
            <a:endParaRPr lang="cs-CZ"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PRAXE </a:t>
            </a:r>
          </a:p>
          <a:p>
            <a:pPr algn="ctr">
              <a:buNone/>
            </a:pPr>
            <a:r>
              <a:rPr lang="cs-CZ" sz="2400" b="1" dirty="0" smtClean="0"/>
              <a:t>– nejčastější otázky, nálezy a závady</a:t>
            </a:r>
          </a:p>
          <a:p>
            <a:pPr algn="ctr">
              <a:buNone/>
            </a:pPr>
            <a:endParaRPr lang="cs-CZ" sz="2000" b="1" u="sng" dirty="0" smtClean="0">
              <a:solidFill>
                <a:schemeClr val="tx1"/>
              </a:solidFill>
            </a:endParaRPr>
          </a:p>
          <a:p>
            <a:pPr algn="ctr">
              <a:buNone/>
            </a:pPr>
            <a:r>
              <a:rPr lang="cs-CZ" sz="2000" b="1" u="sng" dirty="0" smtClean="0">
                <a:solidFill>
                  <a:schemeClr val="tx1"/>
                </a:solidFill>
              </a:rPr>
              <a:t>JAK DOSÁHNOUT NA TU NEJVYŠŠÍ POLICI?</a:t>
            </a:r>
          </a:p>
          <a:p>
            <a:pPr>
              <a:buNone/>
            </a:pPr>
            <a:endParaRPr lang="cs-CZ" sz="1600" b="1" u="sng" dirty="0" smtClean="0"/>
          </a:p>
          <a:p>
            <a:pPr>
              <a:buNone/>
            </a:pPr>
            <a:r>
              <a:rPr lang="cs-CZ" sz="1600" dirty="0" smtClean="0"/>
              <a:t>1. Ke zvýšení pracovního místa používat </a:t>
            </a:r>
            <a:r>
              <a:rPr lang="cs-CZ" sz="1600" b="1" u="sng" dirty="0" smtClean="0">
                <a:solidFill>
                  <a:srgbClr val="FF0000"/>
                </a:solidFill>
              </a:rPr>
              <a:t>VÝHRADNĚ</a:t>
            </a:r>
            <a:r>
              <a:rPr lang="cs-CZ" sz="1600" dirty="0" smtClean="0"/>
              <a:t> prostředky k tomu určené (schůdky, žebřík).</a:t>
            </a:r>
          </a:p>
          <a:p>
            <a:pPr>
              <a:buNone/>
            </a:pPr>
            <a:endParaRPr lang="cs-CZ" sz="1600" dirty="0" smtClean="0"/>
          </a:p>
          <a:p>
            <a:pPr>
              <a:buNone/>
            </a:pPr>
            <a:r>
              <a:rPr lang="cs-CZ" sz="1600" dirty="0" smtClean="0"/>
              <a:t>2. Ke zvyšování pracovního místa je </a:t>
            </a:r>
            <a:r>
              <a:rPr lang="cs-CZ" sz="1600" b="1" u="sng" dirty="0" smtClean="0">
                <a:solidFill>
                  <a:srgbClr val="FF0000"/>
                </a:solidFill>
              </a:rPr>
              <a:t>PŘÍSNĚ ZAKÁZÁNO </a:t>
            </a:r>
            <a:r>
              <a:rPr lang="cs-CZ" sz="1600" dirty="0" smtClean="0"/>
              <a:t>použít:</a:t>
            </a:r>
          </a:p>
          <a:p>
            <a:pPr>
              <a:buNone/>
            </a:pPr>
            <a:r>
              <a:rPr lang="cs-CZ" sz="1600" dirty="0" smtClean="0"/>
              <a:t>* židle</a:t>
            </a:r>
          </a:p>
          <a:p>
            <a:pPr>
              <a:buNone/>
            </a:pPr>
            <a:r>
              <a:rPr lang="cs-CZ" sz="1600" dirty="0" smtClean="0"/>
              <a:t>* stoly</a:t>
            </a:r>
          </a:p>
          <a:p>
            <a:pPr>
              <a:buNone/>
            </a:pPr>
            <a:r>
              <a:rPr lang="cs-CZ" sz="1600" dirty="0" smtClean="0"/>
              <a:t>* topení</a:t>
            </a:r>
          </a:p>
          <a:p>
            <a:pPr>
              <a:buNone/>
            </a:pPr>
            <a:r>
              <a:rPr lang="cs-CZ" sz="1600" dirty="0" smtClean="0"/>
              <a:t>* kancelářské kontejnery</a:t>
            </a:r>
          </a:p>
          <a:p>
            <a:pPr>
              <a:buNone/>
            </a:pPr>
            <a:r>
              <a:rPr lang="cs-CZ" sz="1600" dirty="0" smtClean="0"/>
              <a:t>* regály</a:t>
            </a:r>
          </a:p>
          <a:p>
            <a:pPr>
              <a:buNone/>
            </a:pPr>
            <a:r>
              <a:rPr lang="cs-CZ" sz="1600" dirty="0" smtClean="0"/>
              <a:t>* skříně či policové sestavy</a:t>
            </a:r>
          </a:p>
          <a:p>
            <a:pPr>
              <a:buNone/>
            </a:pPr>
            <a:endParaRPr lang="cs-CZ" sz="1600" dirty="0" smtClean="0"/>
          </a:p>
          <a:p>
            <a:pPr>
              <a:buNone/>
            </a:pPr>
            <a:r>
              <a:rPr lang="cs-CZ" sz="1600" dirty="0" smtClean="0"/>
              <a:t>3. Ve výšce pracuji, mám-li chodidla </a:t>
            </a:r>
            <a:r>
              <a:rPr lang="cs-CZ" sz="1600" b="1" u="sng" dirty="0" smtClean="0">
                <a:solidFill>
                  <a:srgbClr val="FF0000"/>
                </a:solidFill>
              </a:rPr>
              <a:t>1,5 m</a:t>
            </a:r>
            <a:r>
              <a:rPr lang="cs-CZ" sz="1600" dirty="0" smtClean="0"/>
              <a:t> nad podlahou (tzn. už při použití nejrozšířenějšího typu schůdků o 4 stupních!).</a:t>
            </a:r>
          </a:p>
          <a:p>
            <a:pPr>
              <a:buNone/>
            </a:pPr>
            <a:endParaRPr lang="cs-CZ" sz="1600" dirty="0" smtClean="0"/>
          </a:p>
          <a:p>
            <a:pPr>
              <a:buNone/>
            </a:pP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lnSpcReduction="10000"/>
          </a:bodyPr>
          <a:lstStyle/>
          <a:p>
            <a:pPr algn="ctr">
              <a:buNone/>
            </a:pPr>
            <a:r>
              <a:rPr lang="cs-CZ" sz="2400" b="1" dirty="0" smtClean="0"/>
              <a:t>PRAXE </a:t>
            </a:r>
          </a:p>
          <a:p>
            <a:pPr algn="ctr">
              <a:buNone/>
            </a:pPr>
            <a:r>
              <a:rPr lang="cs-CZ" sz="2400" b="1" dirty="0" smtClean="0"/>
              <a:t>– nejčastější otázky, nálezy a závady</a:t>
            </a:r>
          </a:p>
          <a:p>
            <a:pPr algn="ctr">
              <a:buNone/>
            </a:pPr>
            <a:endParaRPr lang="cs-CZ" sz="2000" b="1" u="sng" dirty="0" smtClean="0">
              <a:solidFill>
                <a:schemeClr val="tx1"/>
              </a:solidFill>
            </a:endParaRPr>
          </a:p>
          <a:p>
            <a:pPr algn="ctr">
              <a:buNone/>
            </a:pPr>
            <a:r>
              <a:rPr lang="cs-CZ" sz="2000" b="1" u="sng" dirty="0" smtClean="0">
                <a:solidFill>
                  <a:schemeClr val="tx1"/>
                </a:solidFill>
              </a:rPr>
              <a:t>S JAKÝMI BŘEMENY SMÍM MANIPULOVAT?</a:t>
            </a:r>
          </a:p>
          <a:p>
            <a:pPr>
              <a:buNone/>
            </a:pPr>
            <a:endParaRPr lang="cs-CZ" sz="1600" b="1" u="sng" dirty="0" smtClean="0"/>
          </a:p>
          <a:p>
            <a:pPr>
              <a:buNone/>
            </a:pPr>
            <a:r>
              <a:rPr lang="cs-CZ" sz="1600" dirty="0" smtClean="0"/>
              <a:t>1. Hmotnostní limit pro </a:t>
            </a:r>
            <a:r>
              <a:rPr lang="cs-CZ" sz="1600" b="1" u="sng" dirty="0" smtClean="0">
                <a:solidFill>
                  <a:srgbClr val="FF0000"/>
                </a:solidFill>
              </a:rPr>
              <a:t>ŽENY</a:t>
            </a:r>
            <a:r>
              <a:rPr lang="cs-CZ" sz="1600" dirty="0" smtClean="0"/>
              <a:t>:</a:t>
            </a:r>
          </a:p>
          <a:p>
            <a:pPr>
              <a:buNone/>
            </a:pPr>
            <a:r>
              <a:rPr lang="cs-CZ" sz="1600" dirty="0" smtClean="0"/>
              <a:t>	do </a:t>
            </a:r>
            <a:r>
              <a:rPr lang="cs-CZ" sz="1600" b="1" u="sng" dirty="0" smtClean="0">
                <a:solidFill>
                  <a:srgbClr val="FF0000"/>
                </a:solidFill>
              </a:rPr>
              <a:t>20 kg </a:t>
            </a:r>
            <a:r>
              <a:rPr lang="cs-CZ" sz="1600" dirty="0" smtClean="0"/>
              <a:t>při občasné manipulaci</a:t>
            </a:r>
          </a:p>
          <a:p>
            <a:pPr>
              <a:buNone/>
            </a:pPr>
            <a:r>
              <a:rPr lang="cs-CZ" sz="1600" dirty="0" smtClean="0"/>
              <a:t>	do </a:t>
            </a:r>
            <a:r>
              <a:rPr lang="cs-CZ" sz="1600" b="1" u="sng" dirty="0" smtClean="0">
                <a:solidFill>
                  <a:srgbClr val="FF0000"/>
                </a:solidFill>
              </a:rPr>
              <a:t>15 kg </a:t>
            </a:r>
            <a:r>
              <a:rPr lang="cs-CZ" sz="1600" dirty="0" smtClean="0"/>
              <a:t>při pravidelné manipulaci</a:t>
            </a:r>
          </a:p>
          <a:p>
            <a:pPr>
              <a:buNone/>
            </a:pPr>
            <a:r>
              <a:rPr lang="cs-CZ" sz="1600" dirty="0" smtClean="0"/>
              <a:t>	</a:t>
            </a:r>
          </a:p>
          <a:p>
            <a:pPr>
              <a:buNone/>
            </a:pPr>
            <a:r>
              <a:rPr lang="cs-CZ" sz="1600" dirty="0" smtClean="0"/>
              <a:t>2. Hmotnostní limit pro </a:t>
            </a:r>
            <a:r>
              <a:rPr lang="cs-CZ" sz="1600" b="1" u="sng" dirty="0" smtClean="0">
                <a:solidFill>
                  <a:srgbClr val="FF0000"/>
                </a:solidFill>
              </a:rPr>
              <a:t>MUŽE</a:t>
            </a:r>
            <a:r>
              <a:rPr lang="cs-CZ" sz="1600" dirty="0" smtClean="0"/>
              <a:t>:</a:t>
            </a:r>
          </a:p>
          <a:p>
            <a:pPr>
              <a:buNone/>
            </a:pPr>
            <a:r>
              <a:rPr lang="cs-CZ" sz="1600" dirty="0" smtClean="0"/>
              <a:t>	do </a:t>
            </a:r>
            <a:r>
              <a:rPr lang="cs-CZ" sz="1600" b="1" u="sng" dirty="0" smtClean="0">
                <a:solidFill>
                  <a:srgbClr val="FF0000"/>
                </a:solidFill>
              </a:rPr>
              <a:t>50 kg </a:t>
            </a:r>
            <a:r>
              <a:rPr lang="cs-CZ" sz="1600" dirty="0" smtClean="0"/>
              <a:t>při občasné manipulaci</a:t>
            </a:r>
          </a:p>
          <a:p>
            <a:pPr>
              <a:buNone/>
            </a:pPr>
            <a:r>
              <a:rPr lang="cs-CZ" sz="1600" dirty="0" smtClean="0"/>
              <a:t>	do </a:t>
            </a:r>
            <a:r>
              <a:rPr lang="cs-CZ" sz="1600" b="1" u="sng" dirty="0" smtClean="0">
                <a:solidFill>
                  <a:srgbClr val="FF0000"/>
                </a:solidFill>
              </a:rPr>
              <a:t>30 kg </a:t>
            </a:r>
            <a:r>
              <a:rPr lang="cs-CZ" sz="1600" dirty="0" smtClean="0"/>
              <a:t>při pravidelné manipulaci</a:t>
            </a:r>
          </a:p>
          <a:p>
            <a:pPr>
              <a:buNone/>
            </a:pPr>
            <a:endParaRPr lang="cs-CZ" sz="1600" dirty="0" smtClean="0"/>
          </a:p>
          <a:p>
            <a:pPr>
              <a:buNone/>
            </a:pPr>
            <a:r>
              <a:rPr lang="cs-CZ" sz="1600" dirty="0" smtClean="0"/>
              <a:t>3. Speciální hmotnostní limit :</a:t>
            </a:r>
          </a:p>
          <a:p>
            <a:pPr>
              <a:buNone/>
            </a:pPr>
            <a:r>
              <a:rPr lang="cs-CZ" sz="1600" dirty="0" smtClean="0"/>
              <a:t>	 do </a:t>
            </a:r>
            <a:r>
              <a:rPr lang="cs-CZ" sz="1600" b="1" u="sng" dirty="0" smtClean="0">
                <a:solidFill>
                  <a:srgbClr val="FF0000"/>
                </a:solidFill>
              </a:rPr>
              <a:t>7,5 kg </a:t>
            </a:r>
            <a:r>
              <a:rPr lang="cs-CZ" sz="1600" dirty="0" smtClean="0"/>
              <a:t>těhotné ženy</a:t>
            </a:r>
          </a:p>
          <a:p>
            <a:pPr>
              <a:buNone/>
            </a:pPr>
            <a:r>
              <a:rPr lang="cs-CZ" sz="1600" dirty="0" smtClean="0"/>
              <a:t>	 do </a:t>
            </a:r>
            <a:r>
              <a:rPr lang="cs-CZ" sz="1600" b="1" u="sng" dirty="0" smtClean="0">
                <a:solidFill>
                  <a:srgbClr val="FF0000"/>
                </a:solidFill>
              </a:rPr>
              <a:t>10 kg </a:t>
            </a:r>
            <a:r>
              <a:rPr lang="cs-CZ" sz="1600" dirty="0" smtClean="0"/>
              <a:t>mladiství</a:t>
            </a:r>
          </a:p>
          <a:p>
            <a:pPr>
              <a:buNone/>
            </a:pPr>
            <a:endParaRPr lang="cs-CZ" sz="1600" dirty="0" smtClean="0"/>
          </a:p>
          <a:p>
            <a:pPr>
              <a:buNone/>
            </a:pPr>
            <a:r>
              <a:rPr lang="cs-CZ" sz="1600" dirty="0" smtClean="0"/>
              <a:t>3. Vždy si předem ověřím, zda jsem fyzicky schopen s břemenem manipulovat, následné poškození páteře je nejen mimořádně bolestivé ale bohužel povětšinou již nevratné!</a:t>
            </a: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PRAXE </a:t>
            </a:r>
          </a:p>
          <a:p>
            <a:pPr algn="ctr">
              <a:buNone/>
            </a:pPr>
            <a:r>
              <a:rPr lang="cs-CZ" sz="2400" b="1" dirty="0" smtClean="0"/>
              <a:t>– nejčastější otázky, nálezy a závady</a:t>
            </a:r>
          </a:p>
          <a:p>
            <a:pPr algn="ctr">
              <a:buNone/>
            </a:pPr>
            <a:endParaRPr lang="cs-CZ" sz="2000" b="1" u="sng" dirty="0" smtClean="0">
              <a:solidFill>
                <a:schemeClr val="tx1"/>
              </a:solidFill>
            </a:endParaRPr>
          </a:p>
          <a:p>
            <a:pPr algn="ctr">
              <a:buNone/>
            </a:pPr>
            <a:r>
              <a:rPr lang="cs-CZ" sz="2000" b="1" u="sng" dirty="0" smtClean="0">
                <a:solidFill>
                  <a:srgbClr val="FF0000"/>
                </a:solidFill>
              </a:rPr>
              <a:t>NEJČASTĚJI ZJIŠTĚNÉ ZÁVADY PŘI PROVĚRCE BOZP ZA ROK 2014</a:t>
            </a:r>
          </a:p>
          <a:p>
            <a:pPr>
              <a:buNone/>
            </a:pPr>
            <a:endParaRPr lang="cs-CZ" sz="1600" b="1" u="sng" dirty="0" smtClean="0"/>
          </a:p>
          <a:p>
            <a:pPr>
              <a:buNone/>
            </a:pPr>
            <a:r>
              <a:rPr lang="cs-CZ" sz="1600" dirty="0" smtClean="0"/>
              <a:t>1. Nebyly dodržovány zásady bezpečného používání varných konvic (viz kapitola o bezpečném používání elektrospotřebičů).</a:t>
            </a:r>
          </a:p>
          <a:p>
            <a:pPr>
              <a:buNone/>
            </a:pPr>
            <a:endParaRPr lang="cs-CZ" sz="1600" dirty="0" smtClean="0"/>
          </a:p>
          <a:p>
            <a:pPr>
              <a:buNone/>
            </a:pPr>
            <a:r>
              <a:rPr lang="cs-CZ" sz="1600" dirty="0" smtClean="0"/>
              <a:t>2. Pohyblivé prodlužovací přívody („</a:t>
            </a:r>
            <a:r>
              <a:rPr lang="cs-CZ" sz="1600" dirty="0" err="1" smtClean="0"/>
              <a:t>prodlužky</a:t>
            </a:r>
            <a:r>
              <a:rPr lang="cs-CZ" sz="1600" dirty="0" smtClean="0"/>
              <a:t>“) byly umístěny bez ochrany na podlaze. V případě mokrého úklidu., tzn. tam, kde není koberec, hrozí  nebezpečí úrazu el. proudem. Ve většině místností jsou již provozním oddělením instalovány držáky, ale zaměstnanci do nich prodlužovací přívody neumísťují!</a:t>
            </a:r>
          </a:p>
          <a:p>
            <a:pPr>
              <a:buNone/>
            </a:pPr>
            <a:endParaRPr lang="cs-CZ" sz="1600" dirty="0" smtClean="0"/>
          </a:p>
          <a:p>
            <a:pPr>
              <a:buNone/>
            </a:pPr>
            <a:r>
              <a:rPr lang="cs-CZ" sz="1600" dirty="0" smtClean="0"/>
              <a:t>3. Nebyly dodržovány zásady bezpečného skladování. Předměty umísťovány do pyramid na nábytku. Nábytek není regál! Předměty umísťovány bez jakéhokoliv zajištění proti pádu.</a:t>
            </a:r>
          </a:p>
          <a:p>
            <a:pPr>
              <a:buNone/>
            </a:pPr>
            <a:endParaRPr lang="cs-CZ" sz="1600" dirty="0" smtClean="0"/>
          </a:p>
          <a:p>
            <a:pPr>
              <a:buNone/>
            </a:pPr>
            <a:r>
              <a:rPr lang="cs-CZ" sz="1600" dirty="0" smtClean="0"/>
              <a:t>4. Na některých pracovištích stálení není dodržován zákaz kouření!</a:t>
            </a:r>
          </a:p>
          <a:p>
            <a:pPr>
              <a:buNone/>
            </a:pP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lgn="ctr">
              <a:buNone/>
            </a:pPr>
            <a:endParaRPr lang="cs-CZ" sz="4000" b="1" dirty="0" smtClean="0"/>
          </a:p>
          <a:p>
            <a:pPr algn="ctr">
              <a:buNone/>
            </a:pPr>
            <a:endParaRPr lang="cs-CZ" sz="4000" b="1" dirty="0" smtClean="0"/>
          </a:p>
          <a:p>
            <a:pPr algn="ctr">
              <a:buNone/>
            </a:pPr>
            <a:r>
              <a:rPr lang="cs-CZ" sz="4000" b="1" dirty="0" smtClean="0">
                <a:solidFill>
                  <a:srgbClr val="FF0000"/>
                </a:solidFill>
              </a:rPr>
              <a:t>POŽÁRNÍ OCHRANA</a:t>
            </a:r>
          </a:p>
          <a:p>
            <a:endParaRPr lang="cs-CZ"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PRÁVNÍ ÚPRAVA</a:t>
            </a:r>
            <a:endParaRPr lang="cs-CZ" dirty="0"/>
          </a:p>
        </p:txBody>
      </p:sp>
      <p:sp>
        <p:nvSpPr>
          <p:cNvPr id="3" name="Zástupný symbol pro obsah 2"/>
          <p:cNvSpPr>
            <a:spLocks noGrp="1"/>
          </p:cNvSpPr>
          <p:nvPr>
            <p:ph idx="1"/>
          </p:nvPr>
        </p:nvSpPr>
        <p:spPr/>
        <p:txBody>
          <a:bodyPr>
            <a:normAutofit/>
          </a:bodyPr>
          <a:lstStyle/>
          <a:p>
            <a:r>
              <a:rPr lang="cs-CZ" sz="2000" dirty="0" smtClean="0"/>
              <a:t>Zákon č. 133/1985 Sb. o požární ochraně v platném znění</a:t>
            </a:r>
          </a:p>
          <a:p>
            <a:r>
              <a:rPr lang="cs-CZ" sz="2000" dirty="0" smtClean="0"/>
              <a:t>Vyhláška č. 246/2001 Sb. o stanovení podmínek požární bezpečnosti a výkonu státního požárního dozoru v platném znění</a:t>
            </a:r>
          </a:p>
          <a:p>
            <a:endParaRPr lang="cs-CZ" sz="2000" dirty="0" smtClean="0"/>
          </a:p>
          <a:p>
            <a:pPr>
              <a:buNone/>
            </a:pPr>
            <a:endParaRPr lang="cs-CZ" sz="2000" dirty="0"/>
          </a:p>
          <a:p>
            <a:r>
              <a:rPr lang="cs-CZ" sz="2000" dirty="0" smtClean="0"/>
              <a:t>Zákony</a:t>
            </a:r>
          </a:p>
          <a:p>
            <a:r>
              <a:rPr lang="cs-CZ" sz="2000" dirty="0" smtClean="0"/>
              <a:t>Vyhlášky</a:t>
            </a:r>
          </a:p>
          <a:p>
            <a:r>
              <a:rPr lang="cs-CZ" sz="2000" dirty="0" smtClean="0"/>
              <a:t>Nařízení vlády</a:t>
            </a:r>
          </a:p>
          <a:p>
            <a:r>
              <a:rPr lang="cs-CZ" sz="2000" dirty="0" smtClean="0"/>
              <a:t>Technické předpisy (normy, pokyny a nařízení výrobců/dodavatelů)</a:t>
            </a:r>
          </a:p>
          <a:p>
            <a:r>
              <a:rPr lang="cs-CZ" sz="2000" dirty="0" smtClean="0"/>
              <a:t>Vnitropodnikové předpisy (např. rámcová směrnice rektora č. 4/2005, provozní řády objektů)</a:t>
            </a:r>
          </a:p>
          <a:p>
            <a:endParaRPr lang="cs-CZ"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NEJČASTĚJŠÍ PŘÍČINY VZNIKU POŽÁRU</a:t>
            </a:r>
            <a:endParaRPr lang="cs-CZ" dirty="0"/>
          </a:p>
        </p:txBody>
      </p:sp>
      <p:sp>
        <p:nvSpPr>
          <p:cNvPr id="3" name="Zástupný symbol pro obsah 2"/>
          <p:cNvSpPr>
            <a:spLocks noGrp="1"/>
          </p:cNvSpPr>
          <p:nvPr>
            <p:ph idx="1"/>
          </p:nvPr>
        </p:nvSpPr>
        <p:spPr/>
        <p:txBody>
          <a:bodyPr>
            <a:normAutofit/>
          </a:bodyPr>
          <a:lstStyle/>
          <a:p>
            <a:pPr>
              <a:buNone/>
            </a:pPr>
            <a:endParaRPr lang="cs-CZ" sz="1600" dirty="0" smtClean="0"/>
          </a:p>
          <a:p>
            <a:pPr>
              <a:buNone/>
            </a:pPr>
            <a:endParaRPr lang="cs-CZ" sz="1600" dirty="0" smtClean="0"/>
          </a:p>
          <a:p>
            <a:pPr>
              <a:buNone/>
            </a:pPr>
            <a:r>
              <a:rPr lang="cs-CZ" sz="1600" dirty="0" smtClean="0"/>
              <a:t>* nedodržení stanovených bezpečnostních a požárních předpisů</a:t>
            </a:r>
          </a:p>
          <a:p>
            <a:pPr>
              <a:buNone/>
            </a:pPr>
            <a:endParaRPr lang="cs-CZ" sz="1600" dirty="0" smtClean="0"/>
          </a:p>
          <a:p>
            <a:pPr>
              <a:buNone/>
            </a:pPr>
            <a:r>
              <a:rPr lang="cs-CZ" sz="1600" dirty="0" smtClean="0"/>
              <a:t>* nedodržení provozních a skladovacích podmínek</a:t>
            </a:r>
          </a:p>
          <a:p>
            <a:pPr>
              <a:buNone/>
            </a:pPr>
            <a:endParaRPr lang="cs-CZ" sz="1600" dirty="0" smtClean="0"/>
          </a:p>
          <a:p>
            <a:pPr>
              <a:buNone/>
            </a:pPr>
            <a:r>
              <a:rPr lang="cs-CZ" sz="1600" dirty="0" smtClean="0"/>
              <a:t>* nesprávná manipulace s používaným technickým zařízením</a:t>
            </a:r>
          </a:p>
          <a:p>
            <a:pPr>
              <a:buNone/>
            </a:pPr>
            <a:endParaRPr lang="cs-CZ" sz="1600" dirty="0" smtClean="0"/>
          </a:p>
          <a:p>
            <a:pPr>
              <a:buNone/>
            </a:pPr>
            <a:r>
              <a:rPr lang="cs-CZ" sz="1600" dirty="0" smtClean="0"/>
              <a:t>* technická závada na používaných elektrospotřebičích a elektroinstalaci</a:t>
            </a:r>
          </a:p>
          <a:p>
            <a:pPr>
              <a:buNone/>
            </a:pPr>
            <a:endParaRPr lang="cs-CZ" sz="1600" dirty="0" smtClean="0"/>
          </a:p>
          <a:p>
            <a:pPr>
              <a:buNone/>
            </a:pPr>
            <a:r>
              <a:rPr lang="cs-CZ" sz="1600" dirty="0" smtClean="0"/>
              <a:t>* používání otevřeného ohně a kouření v kterémkoliv prostoru objektu</a:t>
            </a:r>
          </a:p>
          <a:p>
            <a:pPr>
              <a:buNone/>
            </a:pPr>
            <a:endParaRPr lang="cs-CZ" sz="1600" dirty="0" smtClean="0"/>
          </a:p>
          <a:p>
            <a:pPr>
              <a:buNone/>
            </a:pPr>
            <a:r>
              <a:rPr lang="cs-CZ" sz="1600" dirty="0" smtClean="0"/>
              <a:t>* úmyslné zapálení</a:t>
            </a:r>
            <a:endParaRPr lang="cs-CZ"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prevence</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sz="1600" dirty="0" smtClean="0"/>
              <a:t>* dodržovat pořádek ve všech prostorách objektů</a:t>
            </a:r>
          </a:p>
          <a:p>
            <a:pPr>
              <a:buNone/>
            </a:pPr>
            <a:endParaRPr lang="cs-CZ" sz="1600" dirty="0" smtClean="0"/>
          </a:p>
          <a:p>
            <a:pPr>
              <a:buNone/>
            </a:pPr>
            <a:r>
              <a:rPr lang="cs-CZ" sz="1600" dirty="0" smtClean="0"/>
              <a:t>* dodržovat </a:t>
            </a:r>
            <a:r>
              <a:rPr lang="cs-CZ" sz="1600" b="1" u="sng" dirty="0" smtClean="0">
                <a:solidFill>
                  <a:srgbClr val="FF0000"/>
                </a:solidFill>
              </a:rPr>
              <a:t>volný přístup</a:t>
            </a:r>
            <a:r>
              <a:rPr lang="cs-CZ" sz="1600" dirty="0" smtClean="0"/>
              <a:t> ke všem rozvodným skříním el. proudu, k uzávěrům plynu, hasicím přístrojům, požárním hydrantům a ovládacím prvkům požárně-bezpečnostních zařízení</a:t>
            </a:r>
          </a:p>
          <a:p>
            <a:pPr>
              <a:buNone/>
            </a:pPr>
            <a:endParaRPr lang="cs-CZ" sz="1600" dirty="0" smtClean="0"/>
          </a:p>
          <a:p>
            <a:pPr>
              <a:buNone/>
            </a:pPr>
            <a:r>
              <a:rPr lang="cs-CZ" sz="1600" dirty="0" smtClean="0"/>
              <a:t>* dodržovat </a:t>
            </a:r>
            <a:r>
              <a:rPr lang="cs-CZ" sz="1600" b="1" u="sng" dirty="0" smtClean="0">
                <a:solidFill>
                  <a:srgbClr val="FF0000"/>
                </a:solidFill>
              </a:rPr>
              <a:t>bezpečnou vzdálenost </a:t>
            </a:r>
            <a:r>
              <a:rPr lang="cs-CZ" sz="1600" dirty="0" smtClean="0"/>
              <a:t>hořlavých předmětů od zdrojů tepla</a:t>
            </a:r>
          </a:p>
          <a:p>
            <a:pPr>
              <a:buNone/>
            </a:pPr>
            <a:endParaRPr lang="cs-CZ" sz="1600" dirty="0" smtClean="0"/>
          </a:p>
          <a:p>
            <a:pPr>
              <a:buNone/>
            </a:pPr>
            <a:r>
              <a:rPr lang="cs-CZ" sz="1600" dirty="0" smtClean="0"/>
              <a:t>* neponechávat elektrické a plynové spotřebiče v zapnutém stavu bez dozoru, je-li to uvedeno v návodu na obsluhu a údržbu</a:t>
            </a:r>
          </a:p>
          <a:p>
            <a:pPr>
              <a:buNone/>
            </a:pPr>
            <a:endParaRPr lang="cs-CZ" sz="1600" dirty="0" smtClean="0"/>
          </a:p>
          <a:p>
            <a:pPr>
              <a:buNone/>
            </a:pPr>
            <a:r>
              <a:rPr lang="cs-CZ" sz="1600" dirty="0" smtClean="0"/>
              <a:t>* instalovat tepelné spotřebiče v bezpečné vzdálenosti  určené návodem na instalaci a užívání od stavebních konstrukcí, podlahové krytiny a zařizovacích předmětů z hořlavých hmot</a:t>
            </a:r>
          </a:p>
          <a:p>
            <a:pPr>
              <a:buNone/>
            </a:pPr>
            <a:endParaRPr lang="cs-CZ" sz="1600" dirty="0" smtClean="0"/>
          </a:p>
          <a:p>
            <a:pPr>
              <a:buNone/>
            </a:pPr>
            <a:r>
              <a:rPr lang="cs-CZ" sz="1600" dirty="0" smtClean="0"/>
              <a:t>* </a:t>
            </a:r>
            <a:r>
              <a:rPr lang="cs-CZ" sz="1600" b="1" u="sng" dirty="0" smtClean="0">
                <a:solidFill>
                  <a:srgbClr val="FF0000"/>
                </a:solidFill>
              </a:rPr>
              <a:t>nepoužívat soukromé nebo nezrevidované </a:t>
            </a:r>
            <a:r>
              <a:rPr lang="cs-CZ" sz="1600" dirty="0" smtClean="0"/>
              <a:t>elektrické, plynové či jiné spotřebiče</a:t>
            </a:r>
          </a:p>
          <a:p>
            <a:pPr>
              <a:buNone/>
            </a:pPr>
            <a:endParaRPr lang="cs-CZ" sz="1600" dirty="0" smtClean="0"/>
          </a:p>
          <a:p>
            <a:pPr>
              <a:buNone/>
            </a:pPr>
            <a:r>
              <a:rPr lang="cs-CZ" sz="1600" dirty="0" smtClean="0"/>
              <a:t>* skladovat a manipulovat s hořlavými kapalinami pouze v obalech k tomu určenými</a:t>
            </a:r>
          </a:p>
          <a:p>
            <a:pPr>
              <a:buNone/>
            </a:pPr>
            <a:endParaRPr lang="cs-CZ" sz="1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PREVENCE</a:t>
            </a:r>
            <a:endParaRPr lang="cs-CZ" dirty="0"/>
          </a:p>
        </p:txBody>
      </p:sp>
      <p:sp>
        <p:nvSpPr>
          <p:cNvPr id="3" name="Zástupný symbol pro obsah 2"/>
          <p:cNvSpPr>
            <a:spLocks noGrp="1"/>
          </p:cNvSpPr>
          <p:nvPr>
            <p:ph idx="1"/>
          </p:nvPr>
        </p:nvSpPr>
        <p:spPr/>
        <p:txBody>
          <a:bodyPr>
            <a:normAutofit lnSpcReduction="10000"/>
          </a:bodyPr>
          <a:lstStyle/>
          <a:p>
            <a:pPr>
              <a:buNone/>
            </a:pPr>
            <a:endParaRPr lang="cs-CZ" sz="1600" dirty="0" smtClean="0"/>
          </a:p>
          <a:p>
            <a:pPr>
              <a:buNone/>
            </a:pPr>
            <a:r>
              <a:rPr lang="cs-CZ" sz="1600" dirty="0" smtClean="0"/>
              <a:t>* </a:t>
            </a:r>
            <a:r>
              <a:rPr lang="cs-CZ" sz="1600" b="1" u="sng" dirty="0" smtClean="0">
                <a:solidFill>
                  <a:srgbClr val="FF0000"/>
                </a:solidFill>
              </a:rPr>
              <a:t>dodržovat přísný zákaz kouření a manipulace s otevřeným ohněm</a:t>
            </a:r>
            <a:r>
              <a:rPr lang="cs-CZ" sz="1600" dirty="0" smtClean="0"/>
              <a:t>, vyjma k tomu určených pracovišť (laboratoře) a není-li manipulace s otevřeným ohněm součástí pracovních či výukových povinností</a:t>
            </a:r>
          </a:p>
          <a:p>
            <a:pPr>
              <a:buNone/>
            </a:pPr>
            <a:endParaRPr lang="cs-CZ" sz="1600" dirty="0" smtClean="0"/>
          </a:p>
          <a:p>
            <a:pPr>
              <a:buNone/>
            </a:pPr>
            <a:r>
              <a:rPr lang="cs-CZ" sz="1600" dirty="0" smtClean="0"/>
              <a:t>* nepoškozovat a nezneužívat hasicí přístroje, požární hydranty, požárně-bezpečnostní  zařízení (nouzové osvětlení, požární dveře, hlásiče požáru, požární čidla, požární klapky, požární ucpávky, požární odvětrání , EPS apod.)</a:t>
            </a:r>
          </a:p>
          <a:p>
            <a:pPr>
              <a:buNone/>
            </a:pPr>
            <a:endParaRPr lang="cs-CZ" sz="1600" dirty="0" smtClean="0"/>
          </a:p>
          <a:p>
            <a:pPr>
              <a:buNone/>
            </a:pPr>
            <a:r>
              <a:rPr lang="cs-CZ" sz="1600" dirty="0" smtClean="0"/>
              <a:t>* udržovat </a:t>
            </a:r>
            <a:r>
              <a:rPr lang="cs-CZ" sz="1600" b="1" u="sng" dirty="0" smtClean="0">
                <a:solidFill>
                  <a:srgbClr val="FF0000"/>
                </a:solidFill>
              </a:rPr>
              <a:t>trvale volné a průchozí únikové cesty a únikové východy </a:t>
            </a:r>
            <a:r>
              <a:rPr lang="cs-CZ" sz="1600" dirty="0" smtClean="0"/>
              <a:t>(do prostor schodiště objektu </a:t>
            </a:r>
            <a:r>
              <a:rPr lang="cs-CZ" sz="1600" dirty="0" err="1" smtClean="0"/>
              <a:t>Ypsilantiho</a:t>
            </a:r>
            <a:r>
              <a:rPr lang="cs-CZ" sz="1600" dirty="0" smtClean="0"/>
              <a:t>, pravého schodiště Poříčí 9-11, schodiště Poříčí 31 a 31a neumísťovat hořlavé předměty!!!)</a:t>
            </a:r>
          </a:p>
          <a:p>
            <a:pPr>
              <a:buNone/>
            </a:pPr>
            <a:endParaRPr lang="cs-CZ" sz="1600" dirty="0" smtClean="0"/>
          </a:p>
          <a:p>
            <a:pPr>
              <a:buNone/>
            </a:pPr>
            <a:r>
              <a:rPr lang="cs-CZ" sz="1600" dirty="0" smtClean="0"/>
              <a:t>* </a:t>
            </a:r>
            <a:r>
              <a:rPr lang="cs-CZ" sz="1600" b="1" u="sng" dirty="0" smtClean="0">
                <a:solidFill>
                  <a:srgbClr val="FF0000"/>
                </a:solidFill>
              </a:rPr>
              <a:t>nezvyšovat kapacitu osob </a:t>
            </a:r>
            <a:r>
              <a:rPr lang="cs-CZ" sz="1600" dirty="0" smtClean="0"/>
              <a:t>v posluchárnách vnášením dalších sedadel nebo sezením na schodišťových stupních</a:t>
            </a:r>
          </a:p>
          <a:p>
            <a:pPr>
              <a:buNone/>
            </a:pPr>
            <a:endParaRPr lang="cs-CZ" sz="1600" dirty="0" smtClean="0"/>
          </a:p>
          <a:p>
            <a:pPr>
              <a:buNone/>
            </a:pPr>
            <a:r>
              <a:rPr lang="cs-CZ" sz="1600" dirty="0" smtClean="0"/>
              <a:t>* do uliček mezi lavicemi nebo na schodiště v posluchárnách neumísťovat žádné předměty</a:t>
            </a:r>
            <a:endParaRPr lang="cs-CZ" sz="1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PREVENCE</a:t>
            </a:r>
            <a:endParaRPr lang="cs-CZ" dirty="0"/>
          </a:p>
        </p:txBody>
      </p:sp>
      <p:sp>
        <p:nvSpPr>
          <p:cNvPr id="3" name="Zástupný symbol pro obsah 2"/>
          <p:cNvSpPr>
            <a:spLocks noGrp="1"/>
          </p:cNvSpPr>
          <p:nvPr>
            <p:ph idx="1"/>
          </p:nvPr>
        </p:nvSpPr>
        <p:spPr/>
        <p:txBody>
          <a:bodyPr>
            <a:normAutofit/>
          </a:bodyPr>
          <a:lstStyle/>
          <a:p>
            <a:pPr>
              <a:buNone/>
            </a:pPr>
            <a:endParaRPr lang="cs-CZ" sz="1600" dirty="0" smtClean="0"/>
          </a:p>
          <a:p>
            <a:pPr>
              <a:buNone/>
            </a:pPr>
            <a:r>
              <a:rPr lang="cs-CZ" sz="1600" dirty="0" smtClean="0"/>
              <a:t>* v době užívání jakékoliv učebny zajistit </a:t>
            </a:r>
            <a:r>
              <a:rPr lang="cs-CZ" sz="1600" b="1" u="sng" dirty="0" smtClean="0">
                <a:solidFill>
                  <a:srgbClr val="FF0000"/>
                </a:solidFill>
              </a:rPr>
              <a:t>odemčení všech jejich východů</a:t>
            </a:r>
          </a:p>
          <a:p>
            <a:pPr>
              <a:buNone/>
            </a:pPr>
            <a:endParaRPr lang="cs-CZ" sz="1600" dirty="0" smtClean="0"/>
          </a:p>
          <a:p>
            <a:pPr>
              <a:buNone/>
            </a:pPr>
            <a:r>
              <a:rPr lang="cs-CZ" sz="1600" dirty="0" smtClean="0"/>
              <a:t>* stojanové nástěnky neumísťovat tak, aby zasahovaly do únikových cest (snížení průchozí šířky)</a:t>
            </a:r>
          </a:p>
          <a:p>
            <a:pPr>
              <a:buNone/>
            </a:pPr>
            <a:endParaRPr lang="cs-CZ" sz="1600" dirty="0" smtClean="0"/>
          </a:p>
          <a:p>
            <a:pPr>
              <a:buNone/>
            </a:pPr>
            <a:r>
              <a:rPr lang="cs-CZ" sz="1600" dirty="0" smtClean="0"/>
              <a:t>* materiál a zařizovací předměty na únikových cestách umísťovat tak, aby nebránily otevření obou křídel dveří, nebyly instalovány přímo v linii případné evakuace a nesnižovaly průchozí šířku  únikové cesty pod 110 cm</a:t>
            </a:r>
          </a:p>
          <a:p>
            <a:pPr>
              <a:buNone/>
            </a:pPr>
            <a:endParaRPr lang="cs-CZ" sz="1600" dirty="0" smtClean="0"/>
          </a:p>
          <a:p>
            <a:pPr>
              <a:buNone/>
            </a:pPr>
            <a:r>
              <a:rPr lang="cs-CZ" sz="1600" dirty="0" smtClean="0"/>
              <a:t>* před opuštěním pracoviště </a:t>
            </a:r>
            <a:r>
              <a:rPr lang="cs-CZ" sz="1600" b="1" u="sng" dirty="0" smtClean="0">
                <a:solidFill>
                  <a:srgbClr val="FF0000"/>
                </a:solidFill>
              </a:rPr>
              <a:t>vždy zkontrolovat </a:t>
            </a:r>
            <a:r>
              <a:rPr lang="cs-CZ" sz="1600" dirty="0" smtClean="0"/>
              <a:t>vypnutí všech spotřebičů, které nejsou určeny k trvalému provozu</a:t>
            </a:r>
          </a:p>
          <a:p>
            <a:pPr>
              <a:buNone/>
            </a:pPr>
            <a:endParaRPr lang="cs-CZ" sz="1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CO DĚLAT V PŘÍPADĚ VZNIKU POŽÁRU?</a:t>
            </a:r>
            <a:endParaRPr lang="cs-CZ" dirty="0"/>
          </a:p>
        </p:txBody>
      </p:sp>
      <p:sp>
        <p:nvSpPr>
          <p:cNvPr id="3" name="Zástupný symbol pro obsah 2"/>
          <p:cNvSpPr>
            <a:spLocks noGrp="1"/>
          </p:cNvSpPr>
          <p:nvPr>
            <p:ph idx="1"/>
          </p:nvPr>
        </p:nvSpPr>
        <p:spPr/>
        <p:txBody>
          <a:bodyPr>
            <a:normAutofit/>
          </a:bodyPr>
          <a:lstStyle/>
          <a:p>
            <a:pPr>
              <a:buNone/>
            </a:pPr>
            <a:endParaRPr lang="cs-CZ" sz="1600" dirty="0" smtClean="0"/>
          </a:p>
          <a:p>
            <a:pPr>
              <a:buNone/>
            </a:pPr>
            <a:r>
              <a:rPr lang="cs-CZ" sz="1600" dirty="0" smtClean="0"/>
              <a:t>1. Zpozorování požáru, vyhodnocení situace</a:t>
            </a:r>
          </a:p>
          <a:p>
            <a:pPr>
              <a:buNone/>
            </a:pPr>
            <a:endParaRPr lang="cs-CZ" sz="1600" dirty="0" smtClean="0"/>
          </a:p>
          <a:p>
            <a:pPr>
              <a:buNone/>
            </a:pPr>
            <a:r>
              <a:rPr lang="cs-CZ" sz="1600" dirty="0" smtClean="0"/>
              <a:t>2. Zahájení hasebních prací svépomocně (drobné požáry – např. zahoření el. spotřebiče)</a:t>
            </a:r>
          </a:p>
          <a:p>
            <a:pPr>
              <a:buNone/>
            </a:pPr>
            <a:endParaRPr lang="cs-CZ" sz="1600" dirty="0" smtClean="0"/>
          </a:p>
          <a:p>
            <a:pPr>
              <a:buNone/>
            </a:pPr>
            <a:r>
              <a:rPr lang="cs-CZ" sz="1600" dirty="0" smtClean="0"/>
              <a:t>3. Ohlášení požáru </a:t>
            </a:r>
            <a:r>
              <a:rPr lang="cs-CZ" sz="1600" b="1" u="sng" dirty="0" smtClean="0">
                <a:solidFill>
                  <a:srgbClr val="FF0000"/>
                </a:solidFill>
              </a:rPr>
              <a:t>na ohlašovnu požárů </a:t>
            </a:r>
            <a:r>
              <a:rPr lang="cs-CZ" sz="1600" dirty="0" smtClean="0"/>
              <a:t>(nelze-li požár uhasit vlastními silami) </a:t>
            </a:r>
          </a:p>
          <a:p>
            <a:pPr>
              <a:buNone/>
            </a:pPr>
            <a:r>
              <a:rPr lang="cs-CZ" sz="1600" dirty="0" smtClean="0"/>
              <a:t>* objekt </a:t>
            </a:r>
            <a:r>
              <a:rPr lang="cs-CZ" sz="1600" dirty="0" err="1" smtClean="0"/>
              <a:t>Ypsilantiho</a:t>
            </a:r>
            <a:r>
              <a:rPr lang="cs-CZ" sz="1600" dirty="0" smtClean="0"/>
              <a:t>, Poříčí 7 a 9-11 – </a:t>
            </a:r>
            <a:r>
              <a:rPr lang="cs-CZ" sz="1600" b="1" u="sng" dirty="0" smtClean="0"/>
              <a:t>vrátnice Poříčí 9-11 </a:t>
            </a:r>
            <a:r>
              <a:rPr lang="cs-CZ" sz="1600" dirty="0" smtClean="0"/>
              <a:t>(klapka 1610, mobil 734 864 760)</a:t>
            </a:r>
          </a:p>
          <a:p>
            <a:pPr>
              <a:buNone/>
            </a:pPr>
            <a:r>
              <a:rPr lang="cs-CZ" sz="1600" dirty="0" smtClean="0"/>
              <a:t>* objekt Poříčí 31 a 31a – </a:t>
            </a:r>
            <a:r>
              <a:rPr lang="cs-CZ" sz="1600" b="1" u="sng" dirty="0" smtClean="0"/>
              <a:t>vrátnice Poříčí 31 </a:t>
            </a:r>
            <a:r>
              <a:rPr lang="cs-CZ" sz="1600" dirty="0" smtClean="0"/>
              <a:t>(klapka 1612, mobil 734 864 761)</a:t>
            </a:r>
          </a:p>
          <a:p>
            <a:pPr>
              <a:buNone/>
            </a:pPr>
            <a:r>
              <a:rPr lang="cs-CZ" sz="1600" dirty="0" smtClean="0"/>
              <a:t>* objekt Vinohrady 100 – </a:t>
            </a:r>
            <a:r>
              <a:rPr lang="cs-CZ" sz="1600" b="1" u="sng" dirty="0" smtClean="0"/>
              <a:t>ohlašovna požárů HZS </a:t>
            </a:r>
            <a:r>
              <a:rPr lang="cs-CZ" sz="1600" b="1" u="sng" dirty="0" err="1" smtClean="0"/>
              <a:t>JmK</a:t>
            </a:r>
            <a:r>
              <a:rPr lang="cs-CZ" sz="1600" b="1" u="sng" dirty="0" smtClean="0"/>
              <a:t> </a:t>
            </a:r>
            <a:r>
              <a:rPr lang="cs-CZ" sz="1600" dirty="0" smtClean="0"/>
              <a:t>(tel. č. 150)</a:t>
            </a:r>
          </a:p>
          <a:p>
            <a:pPr>
              <a:buNone/>
            </a:pPr>
            <a:endParaRPr lang="cs-CZ" sz="1600" dirty="0" smtClean="0"/>
          </a:p>
          <a:p>
            <a:pPr>
              <a:buNone/>
            </a:pPr>
            <a:r>
              <a:rPr lang="cs-CZ" sz="1600" dirty="0" smtClean="0"/>
              <a:t>4. Vyhlášení evakuačního poplachu (vlastními silami, Poříčí 31a pomocí evakuačního rozhlasu)</a:t>
            </a:r>
          </a:p>
          <a:p>
            <a:pPr>
              <a:buNone/>
            </a:pPr>
            <a:endParaRPr lang="cs-CZ" sz="1600" dirty="0" smtClean="0"/>
          </a:p>
          <a:p>
            <a:pPr>
              <a:buNone/>
            </a:pPr>
            <a:r>
              <a:rPr lang="cs-CZ" sz="1600" dirty="0" smtClean="0"/>
              <a:t>5. Opuštění objektu nejbližším únikovým východem (POZOR – zodpovědnost za studenty!)</a:t>
            </a:r>
          </a:p>
          <a:p>
            <a:pPr>
              <a:buNone/>
            </a:pPr>
            <a:endParaRPr lang="cs-CZ" sz="1600" dirty="0" smtClean="0"/>
          </a:p>
          <a:p>
            <a:pPr>
              <a:buNone/>
            </a:pPr>
            <a:r>
              <a:rPr lang="cs-CZ" sz="1600" dirty="0" smtClean="0"/>
              <a:t>6. Vyčkání na příjezd jednotek HZS </a:t>
            </a:r>
            <a:r>
              <a:rPr lang="cs-CZ" sz="1600" dirty="0" err="1" smtClean="0"/>
              <a:t>JmK</a:t>
            </a:r>
            <a:endParaRPr lang="cs-CZ"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PRÁVNÍ ÚPRAVA</a:t>
            </a:r>
            <a:endParaRPr lang="cs-CZ" dirty="0"/>
          </a:p>
        </p:txBody>
      </p:sp>
      <p:sp>
        <p:nvSpPr>
          <p:cNvPr id="3" name="Zástupný symbol pro obsah 2"/>
          <p:cNvSpPr>
            <a:spLocks noGrp="1"/>
          </p:cNvSpPr>
          <p:nvPr>
            <p:ph idx="1"/>
          </p:nvPr>
        </p:nvSpPr>
        <p:spPr/>
        <p:txBody>
          <a:bodyPr>
            <a:normAutofit lnSpcReduction="10000"/>
          </a:bodyPr>
          <a:lstStyle/>
          <a:p>
            <a:r>
              <a:rPr lang="cs-CZ" sz="2000" dirty="0" smtClean="0"/>
              <a:t>Zákoník práce (zákon č. 262/2006 Sb.) v platném znění</a:t>
            </a:r>
          </a:p>
          <a:p>
            <a:r>
              <a:rPr lang="cs-CZ" sz="2000" dirty="0" smtClean="0"/>
              <a:t>Zákon č. 309/2006 Sb., kterým se upravují další požadavky bezpečnosti a ochrany zdraví při práci v pracovněprávních vztazích a o zajištění bezpečnosti a ochrany zdraví při činnosti nebo poskytování služeb mimo pracovněprávní vztahy, v platném znění</a:t>
            </a:r>
          </a:p>
          <a:p>
            <a:endParaRPr lang="cs-CZ" sz="2000" dirty="0" smtClean="0"/>
          </a:p>
          <a:p>
            <a:pPr>
              <a:buNone/>
            </a:pPr>
            <a:endParaRPr lang="cs-CZ" sz="2000" dirty="0"/>
          </a:p>
          <a:p>
            <a:r>
              <a:rPr lang="cs-CZ" sz="2000" dirty="0" smtClean="0"/>
              <a:t>Zákony</a:t>
            </a:r>
          </a:p>
          <a:p>
            <a:r>
              <a:rPr lang="cs-CZ" sz="2000" dirty="0" smtClean="0"/>
              <a:t>Vyhlášky</a:t>
            </a:r>
          </a:p>
          <a:p>
            <a:r>
              <a:rPr lang="cs-CZ" sz="2000" dirty="0" smtClean="0"/>
              <a:t>Nařízení vlády</a:t>
            </a:r>
          </a:p>
          <a:p>
            <a:r>
              <a:rPr lang="cs-CZ" sz="2000" dirty="0" smtClean="0"/>
              <a:t>Technické předpisy (normy, pokyny a nařízení výrobců/dodavatelů)</a:t>
            </a:r>
          </a:p>
          <a:p>
            <a:r>
              <a:rPr lang="cs-CZ" sz="2000" dirty="0" smtClean="0"/>
              <a:t>Vnitropodnikové předpisy (např. rámcová směrnice rektora č. 10/2009, provozní řády objektů)</a:t>
            </a:r>
          </a:p>
          <a:p>
            <a:endParaRPr lang="cs-CZ"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ČÍM HASIT?</a:t>
            </a:r>
            <a:endParaRPr lang="cs-CZ" dirty="0"/>
          </a:p>
        </p:txBody>
      </p:sp>
      <p:sp>
        <p:nvSpPr>
          <p:cNvPr id="3" name="Zástupný symbol pro obsah 2"/>
          <p:cNvSpPr>
            <a:spLocks noGrp="1"/>
          </p:cNvSpPr>
          <p:nvPr>
            <p:ph idx="1"/>
          </p:nvPr>
        </p:nvSpPr>
        <p:spPr/>
        <p:txBody>
          <a:bodyPr>
            <a:normAutofit/>
          </a:bodyPr>
          <a:lstStyle/>
          <a:p>
            <a:pPr>
              <a:buNone/>
            </a:pPr>
            <a:endParaRPr lang="cs-CZ" sz="1600" dirty="0" smtClean="0"/>
          </a:p>
          <a:p>
            <a:pPr>
              <a:buNone/>
            </a:pPr>
            <a:r>
              <a:rPr lang="cs-CZ" sz="2000" b="1" u="sng" dirty="0" smtClean="0"/>
              <a:t>Přenosné hasicí přístroje</a:t>
            </a:r>
          </a:p>
          <a:p>
            <a:pPr>
              <a:buNone/>
            </a:pPr>
            <a:endParaRPr lang="cs-CZ" sz="1600" dirty="0" smtClean="0"/>
          </a:p>
          <a:p>
            <a:pPr>
              <a:buNone/>
            </a:pPr>
            <a:r>
              <a:rPr lang="cs-CZ" sz="1600" dirty="0" smtClean="0"/>
              <a:t>* vodní : pevné látky a předměty (nikdy el. proud a hořlavé kapaliny!)</a:t>
            </a:r>
          </a:p>
          <a:p>
            <a:pPr>
              <a:buNone/>
            </a:pPr>
            <a:endParaRPr lang="cs-CZ" sz="1600" dirty="0" smtClean="0"/>
          </a:p>
          <a:p>
            <a:pPr>
              <a:buNone/>
            </a:pPr>
            <a:r>
              <a:rPr lang="cs-CZ" sz="1600" dirty="0" smtClean="0"/>
              <a:t>* práškový: univerzální použití (nedoporučuje se použít na el. rozvaděče a jemnou elektrotechniku!)</a:t>
            </a:r>
          </a:p>
          <a:p>
            <a:pPr>
              <a:buNone/>
            </a:pPr>
            <a:endParaRPr lang="cs-CZ" sz="1600" dirty="0" smtClean="0"/>
          </a:p>
          <a:p>
            <a:pPr>
              <a:buNone/>
            </a:pPr>
            <a:r>
              <a:rPr lang="cs-CZ" sz="1600" dirty="0" smtClean="0"/>
              <a:t>* sněhový (CO2): univerzální použití zejména elektrorozvaděče, jemná elektrotechnika</a:t>
            </a:r>
          </a:p>
          <a:p>
            <a:pPr>
              <a:buNone/>
            </a:pPr>
            <a:endParaRPr lang="cs-CZ" sz="1600" dirty="0" smtClean="0"/>
          </a:p>
          <a:p>
            <a:pPr>
              <a:buNone/>
            </a:pPr>
            <a:r>
              <a:rPr lang="cs-CZ" sz="1600" dirty="0" smtClean="0"/>
              <a:t>POZOR – hasicí přístroje jsou tlakovými nádobami!</a:t>
            </a:r>
          </a:p>
          <a:p>
            <a:pPr>
              <a:buNone/>
            </a:pPr>
            <a:endParaRPr lang="cs-CZ" sz="1600" dirty="0" smtClean="0"/>
          </a:p>
          <a:p>
            <a:pPr>
              <a:buNone/>
            </a:pPr>
            <a:endParaRPr lang="cs-CZ" sz="1600" dirty="0" smtClean="0"/>
          </a:p>
          <a:p>
            <a:pPr>
              <a:buNone/>
            </a:pPr>
            <a:r>
              <a:rPr lang="cs-CZ" sz="2000" b="1" u="sng" dirty="0" smtClean="0"/>
              <a:t>Vnitřní požární hydranty</a:t>
            </a:r>
            <a:endParaRPr lang="cs-CZ" sz="1800" b="1" u="sng" dirty="0"/>
          </a:p>
          <a:p>
            <a:pPr>
              <a:buNone/>
            </a:pPr>
            <a:r>
              <a:rPr lang="cs-CZ" sz="1600" dirty="0" smtClean="0"/>
              <a:t>* obsluhu doporučuji ponechat odborníkům z hasičského záchranného sboru</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PRAXE </a:t>
            </a:r>
          </a:p>
          <a:p>
            <a:pPr algn="ctr">
              <a:buNone/>
            </a:pPr>
            <a:r>
              <a:rPr lang="cs-CZ" sz="2400" b="1" dirty="0" smtClean="0"/>
              <a:t>– nejčastější nálezy a závady</a:t>
            </a:r>
          </a:p>
          <a:p>
            <a:pPr algn="ctr">
              <a:buNone/>
            </a:pPr>
            <a:endParaRPr lang="cs-CZ" sz="2000" b="1" u="sng" dirty="0" smtClean="0">
              <a:solidFill>
                <a:schemeClr val="tx1"/>
              </a:solidFill>
            </a:endParaRPr>
          </a:p>
          <a:p>
            <a:pPr algn="ctr">
              <a:buNone/>
            </a:pPr>
            <a:r>
              <a:rPr lang="cs-CZ" sz="2000" b="1" u="sng" dirty="0" smtClean="0">
                <a:solidFill>
                  <a:schemeClr val="tx1"/>
                </a:solidFill>
              </a:rPr>
              <a:t>PŘÍJEMNÉ PRACOVNÍ PROSTŘEDÍ  X  ZALOŽENÍ POŽÁRU</a:t>
            </a:r>
          </a:p>
          <a:p>
            <a:pPr>
              <a:buNone/>
            </a:pPr>
            <a:endParaRPr lang="cs-CZ" sz="1600" b="1" u="sng" dirty="0" smtClean="0"/>
          </a:p>
          <a:p>
            <a:pPr>
              <a:buNone/>
            </a:pPr>
            <a:endParaRPr lang="cs-CZ" sz="1600" b="1" u="sng" dirty="0" smtClean="0"/>
          </a:p>
          <a:p>
            <a:pPr>
              <a:buNone/>
            </a:pPr>
            <a:r>
              <a:rPr lang="cs-CZ" sz="1600" dirty="0" smtClean="0"/>
              <a:t>1. Okrasné či vonné svíčky ano, ale nezapálené!</a:t>
            </a:r>
          </a:p>
          <a:p>
            <a:pPr>
              <a:buNone/>
            </a:pPr>
            <a:endParaRPr lang="cs-CZ" sz="1600" dirty="0" smtClean="0"/>
          </a:p>
          <a:p>
            <a:pPr>
              <a:buNone/>
            </a:pPr>
            <a:r>
              <a:rPr lang="cs-CZ" sz="1600" dirty="0" smtClean="0"/>
              <a:t>2. Aroma lampy ano, ale bez zapálené svíčky!</a:t>
            </a:r>
          </a:p>
          <a:p>
            <a:pPr>
              <a:buNone/>
            </a:pPr>
            <a:endParaRPr lang="cs-CZ" sz="1600" dirty="0" smtClean="0"/>
          </a:p>
          <a:p>
            <a:pPr>
              <a:buNone/>
            </a:pPr>
            <a:r>
              <a:rPr lang="cs-CZ" sz="1600" dirty="0" smtClean="0"/>
              <a:t>3. Adventní věnce ano, ale bez zapálených svíček!</a:t>
            </a:r>
          </a:p>
          <a:p>
            <a:pPr>
              <a:buNone/>
            </a:pPr>
            <a:endParaRPr lang="cs-CZ" sz="1600" dirty="0" smtClean="0">
              <a:solidFill>
                <a:schemeClr val="bg1">
                  <a:lumMod val="50000"/>
                </a:schemeClr>
              </a:solidFill>
            </a:endParaRPr>
          </a:p>
          <a:p>
            <a:pPr>
              <a:buNone/>
            </a:pPr>
            <a:r>
              <a:rPr lang="cs-CZ" sz="1600" dirty="0" smtClean="0"/>
              <a:t>4. Vánoční stromečky ano, ale bez zapálených svíček a rozsvícených žároviček ponechaných bez dozoru!</a:t>
            </a:r>
          </a:p>
          <a:p>
            <a:pPr>
              <a:buNone/>
            </a:pPr>
            <a:endParaRPr lang="cs-CZ" sz="1600" dirty="0" smtClean="0">
              <a:solidFill>
                <a:schemeClr val="bg1">
                  <a:lumMod val="50000"/>
                </a:schemeClr>
              </a:solidFill>
            </a:endParaRPr>
          </a:p>
          <a:p>
            <a:pPr>
              <a:buNone/>
            </a:pPr>
            <a:r>
              <a:rPr lang="cs-CZ" sz="1600" dirty="0" smtClean="0"/>
              <a:t>5. Zábavní pyrotechnika byť určená pro interiéry NIKDY!</a:t>
            </a: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PRAXE </a:t>
            </a:r>
          </a:p>
          <a:p>
            <a:pPr algn="ctr">
              <a:buNone/>
            </a:pPr>
            <a:r>
              <a:rPr lang="cs-CZ" sz="2400" b="1" dirty="0" smtClean="0"/>
              <a:t>– nejčastější nálezy a závady</a:t>
            </a:r>
          </a:p>
          <a:p>
            <a:pPr algn="ctr">
              <a:buNone/>
            </a:pPr>
            <a:endParaRPr lang="cs-CZ" sz="2000" b="1" u="sng" dirty="0" smtClean="0">
              <a:solidFill>
                <a:schemeClr val="tx1"/>
              </a:solidFill>
            </a:endParaRPr>
          </a:p>
          <a:p>
            <a:pPr algn="ctr">
              <a:buNone/>
            </a:pPr>
            <a:r>
              <a:rPr lang="cs-CZ" sz="2000" b="1" u="sng" dirty="0" smtClean="0">
                <a:solidFill>
                  <a:schemeClr val="tx1"/>
                </a:solidFill>
              </a:rPr>
              <a:t>PROČ MÁME POŽÁRNÍ DVEŘE?</a:t>
            </a:r>
          </a:p>
          <a:p>
            <a:pPr>
              <a:buNone/>
            </a:pPr>
            <a:endParaRPr lang="cs-CZ" sz="1600" b="1" u="sng" dirty="0" smtClean="0"/>
          </a:p>
          <a:p>
            <a:pPr>
              <a:buNone/>
            </a:pPr>
            <a:endParaRPr lang="cs-CZ" sz="1600" b="1" u="sng" dirty="0" smtClean="0"/>
          </a:p>
          <a:p>
            <a:pPr>
              <a:buNone/>
            </a:pPr>
            <a:r>
              <a:rPr lang="cs-CZ" sz="1600" dirty="0" smtClean="0"/>
              <a:t>1. Rozdělují vnitřní prostory objektů na menší samostatné celky (tzv. požární úseky).</a:t>
            </a:r>
          </a:p>
          <a:p>
            <a:pPr>
              <a:buNone/>
            </a:pPr>
            <a:endParaRPr lang="cs-CZ" sz="1600" dirty="0" smtClean="0"/>
          </a:p>
          <a:p>
            <a:pPr>
              <a:buNone/>
            </a:pPr>
            <a:r>
              <a:rPr lang="cs-CZ" sz="1600" dirty="0" smtClean="0"/>
              <a:t>2. </a:t>
            </a:r>
            <a:r>
              <a:rPr lang="cs-CZ" sz="1600" b="1" u="sng" dirty="0" smtClean="0">
                <a:solidFill>
                  <a:srgbClr val="FF0000"/>
                </a:solidFill>
              </a:rPr>
              <a:t>MUSÍ</a:t>
            </a:r>
            <a:r>
              <a:rPr lang="cs-CZ" sz="1600" dirty="0" smtClean="0"/>
              <a:t> být neustále </a:t>
            </a:r>
            <a:r>
              <a:rPr lang="cs-CZ" sz="1600" b="1" u="sng" dirty="0" smtClean="0">
                <a:solidFill>
                  <a:srgbClr val="FF0000"/>
                </a:solidFill>
              </a:rPr>
              <a:t>ZAVŘENÉ</a:t>
            </a:r>
            <a:r>
              <a:rPr lang="cs-CZ" sz="1600" dirty="0" smtClean="0"/>
              <a:t>! Mají vyšší odolnost než dveře klasické a v případě požáru zastupují funkci zdí jako překážky v cestě kouři, ohni a žáru, tzn. poskytují osobám čas na evakuaci a záchranu! </a:t>
            </a:r>
          </a:p>
          <a:p>
            <a:pPr>
              <a:buNone/>
            </a:pPr>
            <a:endParaRPr lang="cs-CZ" sz="1600" dirty="0" smtClean="0">
              <a:solidFill>
                <a:schemeClr val="bg1">
                  <a:lumMod val="50000"/>
                </a:schemeClr>
              </a:solidFill>
            </a:endParaRPr>
          </a:p>
          <a:p>
            <a:pPr>
              <a:buNone/>
            </a:pPr>
            <a:r>
              <a:rPr lang="cs-CZ" sz="1600" dirty="0" smtClean="0"/>
              <a:t>3. Požární dveře jsou mimo jiné instalovány na vstupech do schodišťových prostor v objektech </a:t>
            </a:r>
            <a:r>
              <a:rPr lang="cs-CZ" sz="1600" dirty="0" err="1" smtClean="0"/>
              <a:t>Ypsilantiho</a:t>
            </a:r>
            <a:r>
              <a:rPr lang="cs-CZ" sz="1600" dirty="0" smtClean="0"/>
              <a:t>, Poříčí 9-11, Poříčí 31 a Poříčí 31a! </a:t>
            </a:r>
          </a:p>
          <a:p>
            <a:pPr>
              <a:buNone/>
            </a:pPr>
            <a:endParaRPr lang="cs-CZ" sz="1600" dirty="0" smtClean="0"/>
          </a:p>
          <a:p>
            <a:pPr>
              <a:buNone/>
            </a:pPr>
            <a:r>
              <a:rPr lang="cs-CZ" sz="1600" dirty="0" smtClean="0"/>
              <a:t>4. Výše uvedená povinnost je pravidelně porušována zejména u prosklených dveří do schodiště mezi budovou Poříčí 7 a Poříčí 9-11.</a:t>
            </a: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cs-CZ" sz="2400" b="1" dirty="0" smtClean="0"/>
              <a:t>PRAXE </a:t>
            </a:r>
          </a:p>
          <a:p>
            <a:pPr algn="ctr">
              <a:buNone/>
            </a:pPr>
            <a:r>
              <a:rPr lang="cs-CZ" sz="2400" b="1" dirty="0" smtClean="0"/>
              <a:t>– nejčastější otázky, nálezy a závady</a:t>
            </a:r>
          </a:p>
          <a:p>
            <a:pPr algn="ctr">
              <a:buNone/>
            </a:pPr>
            <a:endParaRPr lang="cs-CZ" sz="2000" b="1" u="sng" dirty="0" smtClean="0">
              <a:solidFill>
                <a:schemeClr val="tx1"/>
              </a:solidFill>
            </a:endParaRPr>
          </a:p>
          <a:p>
            <a:pPr algn="ctr">
              <a:buNone/>
            </a:pPr>
            <a:r>
              <a:rPr lang="cs-CZ" sz="2000" b="1" u="sng" dirty="0" smtClean="0">
                <a:solidFill>
                  <a:srgbClr val="FF0000"/>
                </a:solidFill>
              </a:rPr>
              <a:t>NEJČASTĚJI ZJIŠTĚNÉ ZÁVADY PŘI PROVĚRCE PO ZA ROK 2014</a:t>
            </a:r>
          </a:p>
          <a:p>
            <a:pPr>
              <a:buNone/>
            </a:pPr>
            <a:endParaRPr lang="cs-CZ" sz="1600" b="1" u="sng" dirty="0" smtClean="0"/>
          </a:p>
          <a:p>
            <a:pPr>
              <a:buNone/>
            </a:pPr>
            <a:r>
              <a:rPr lang="cs-CZ" sz="1600" dirty="0" smtClean="0"/>
              <a:t>1. Požární dveře nebyly zavřené, ačkoliv jsou pro lepší orientaci označené červenou samolepkou „Požární dveře, zavírejte“.</a:t>
            </a:r>
          </a:p>
          <a:p>
            <a:pPr>
              <a:buNone/>
            </a:pPr>
            <a:endParaRPr lang="cs-CZ" sz="1600" dirty="0" smtClean="0"/>
          </a:p>
          <a:p>
            <a:pPr>
              <a:buNone/>
            </a:pPr>
            <a:r>
              <a:rPr lang="cs-CZ" sz="1600" dirty="0" smtClean="0"/>
              <a:t>2. Nedodržován zákaz používání otevřeného ohně (vyjma laboratoří).</a:t>
            </a:r>
          </a:p>
          <a:p>
            <a:pPr>
              <a:buNone/>
            </a:pPr>
            <a:endParaRPr lang="cs-CZ" sz="1600" dirty="0" smtClean="0"/>
          </a:p>
          <a:p>
            <a:pPr>
              <a:buNone/>
            </a:pPr>
            <a:r>
              <a:rPr lang="cs-CZ" sz="1600" dirty="0" smtClean="0"/>
              <a:t>3. Nedodržována bezpečná vzdálenost hořlavých materiálů od zdrojů tepla (papíry a jiné hořlavé předměty umísťovány na topení nebo v přímém kontaktu s ním).</a:t>
            </a:r>
          </a:p>
          <a:p>
            <a:pPr>
              <a:buNone/>
            </a:pPr>
            <a:endParaRPr lang="cs-CZ" sz="1600" dirty="0" smtClean="0"/>
          </a:p>
          <a:p>
            <a:pPr>
              <a:buNone/>
            </a:pPr>
            <a:r>
              <a:rPr lang="cs-CZ" sz="1600" dirty="0" smtClean="0"/>
              <a:t>4. Na únikových cestách (chodby) instalovány zařizovací předměty, které mnohdy dramaticky snižují průchozí šířku.</a:t>
            </a:r>
          </a:p>
          <a:p>
            <a:pPr>
              <a:buNone/>
            </a:pPr>
            <a:endParaRPr lang="cs-CZ" sz="1600" dirty="0" smtClean="0"/>
          </a:p>
          <a:p>
            <a:pPr>
              <a:buNone/>
            </a:pPr>
            <a:r>
              <a:rPr lang="cs-CZ" sz="1600" dirty="0" smtClean="0"/>
              <a:t>5. Na některých pracovištích stálení není dodržován zákaz kouření!</a:t>
            </a:r>
          </a:p>
          <a:p>
            <a:pPr>
              <a:buNone/>
            </a:pPr>
            <a:endParaRPr lang="cs-CZ" sz="16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a:buNone/>
            </a:pPr>
            <a:endParaRPr lang="cs-CZ" sz="1600" dirty="0" smtClean="0"/>
          </a:p>
          <a:p>
            <a:pPr>
              <a:buNone/>
            </a:pPr>
            <a:endParaRPr lang="cs-CZ" sz="1600" dirty="0" smtClean="0"/>
          </a:p>
          <a:p>
            <a:pPr>
              <a:buNone/>
            </a:pPr>
            <a:endParaRPr lang="cs-CZ" sz="1600" dirty="0" smtClean="0"/>
          </a:p>
          <a:p>
            <a:pPr>
              <a:buNone/>
            </a:pPr>
            <a:endParaRPr lang="cs-CZ" sz="1600" dirty="0" smtClean="0"/>
          </a:p>
          <a:p>
            <a:pPr>
              <a:buNone/>
            </a:pPr>
            <a:endParaRPr lang="cs-CZ" sz="1600" dirty="0" smtClean="0"/>
          </a:p>
          <a:p>
            <a:pPr>
              <a:buNone/>
            </a:pPr>
            <a:endParaRPr lang="cs-CZ" sz="1600" dirty="0" smtClean="0"/>
          </a:p>
          <a:p>
            <a:pPr>
              <a:buNone/>
            </a:pPr>
            <a:r>
              <a:rPr lang="cs-CZ" sz="1600" dirty="0" smtClean="0"/>
              <a:t>Tento materiál byl vypracován výlučně jako podklad periodického školení řadových zaměstnanců Pedagogické fakulty MU pro rok 2014.</a:t>
            </a:r>
          </a:p>
          <a:p>
            <a:pPr>
              <a:buNone/>
            </a:pPr>
            <a:endParaRPr lang="cs-CZ" sz="1600" dirty="0" smtClean="0"/>
          </a:p>
          <a:p>
            <a:pPr>
              <a:buNone/>
            </a:pPr>
            <a:r>
              <a:rPr lang="cs-CZ" sz="1600" dirty="0" smtClean="0"/>
              <a:t>Není dovoleno tuto prezentaci jakkoliv měnit a poskytovat třetím osobám.</a:t>
            </a:r>
          </a:p>
          <a:p>
            <a:pPr>
              <a:buNone/>
            </a:pPr>
            <a:endParaRPr lang="cs-CZ" sz="1600" dirty="0" smtClean="0"/>
          </a:p>
          <a:p>
            <a:pPr>
              <a:buNone/>
            </a:pPr>
            <a:endParaRPr lang="cs-CZ" sz="1600" dirty="0" smtClean="0"/>
          </a:p>
          <a:p>
            <a:pPr>
              <a:buNone/>
            </a:pPr>
            <a:r>
              <a:rPr lang="cs-CZ" sz="1600" dirty="0" smtClean="0"/>
              <a:t>Vypracoval: Bc. Edita </a:t>
            </a:r>
            <a:r>
              <a:rPr lang="cs-CZ" sz="1600" dirty="0" err="1" smtClean="0"/>
              <a:t>Uherková</a:t>
            </a:r>
            <a:r>
              <a:rPr lang="cs-CZ" sz="1600" dirty="0" smtClean="0"/>
              <a:t>, referent BOZP a PO pro </a:t>
            </a:r>
            <a:r>
              <a:rPr lang="cs-CZ" sz="1600" dirty="0" err="1" smtClean="0"/>
              <a:t>PdF</a:t>
            </a:r>
            <a:r>
              <a:rPr lang="cs-CZ" sz="1600" dirty="0" smtClean="0"/>
              <a:t> MU</a:t>
            </a:r>
          </a:p>
          <a:p>
            <a:pPr>
              <a:buNone/>
            </a:pPr>
            <a:endParaRPr lang="cs-CZ" sz="1600" dirty="0" smtClean="0"/>
          </a:p>
          <a:p>
            <a:pPr>
              <a:buNone/>
            </a:pPr>
            <a:r>
              <a:rPr lang="cs-CZ" sz="1600" dirty="0" smtClean="0"/>
              <a:t>V Brně, listopad 2014</a:t>
            </a:r>
            <a:endParaRPr lang="cs-CZ"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ZÁKONÍK PRÁCE §§ 101 - 108</a:t>
            </a:r>
            <a:br>
              <a:rPr lang="cs-CZ" dirty="0" smtClean="0"/>
            </a:br>
            <a:endParaRPr lang="cs-CZ" dirty="0"/>
          </a:p>
        </p:txBody>
      </p:sp>
      <p:sp>
        <p:nvSpPr>
          <p:cNvPr id="3" name="Zástupný symbol pro obsah 2"/>
          <p:cNvSpPr>
            <a:spLocks noGrp="1"/>
          </p:cNvSpPr>
          <p:nvPr>
            <p:ph idx="1"/>
          </p:nvPr>
        </p:nvSpPr>
        <p:spPr/>
        <p:txBody>
          <a:bodyPr>
            <a:normAutofit/>
          </a:bodyPr>
          <a:lstStyle/>
          <a:p>
            <a:pPr algn="ctr">
              <a:buNone/>
            </a:pPr>
            <a:r>
              <a:rPr lang="cs-CZ" sz="2400" b="1" dirty="0" smtClean="0"/>
              <a:t>PŘEDCHÁZENÍ OHROŽENÍ ŽIVOTA A ZDRAVÍ PŘI PRÁCI</a:t>
            </a:r>
          </a:p>
          <a:p>
            <a:pPr algn="ctr">
              <a:buNone/>
            </a:pPr>
            <a:r>
              <a:rPr lang="cs-CZ" sz="2400" b="1" dirty="0" smtClean="0"/>
              <a:t>(výběr)</a:t>
            </a:r>
            <a:endParaRPr lang="cs-CZ" sz="2000" dirty="0"/>
          </a:p>
          <a:p>
            <a:pPr>
              <a:buNone/>
            </a:pPr>
            <a:endParaRPr lang="cs-CZ" sz="2000" dirty="0" smtClean="0"/>
          </a:p>
          <a:p>
            <a:pPr>
              <a:buNone/>
            </a:pPr>
            <a:r>
              <a:rPr lang="cs-CZ" sz="1600" dirty="0" smtClean="0"/>
              <a:t>* Zaměstnavatel je povinen zajistit bezpečnost a ochranu zdraví zaměstnanců při práci s ohledem na rizika možného ohrožení jejich života a zdraví, která se týkají výkonu práce.</a:t>
            </a:r>
          </a:p>
          <a:p>
            <a:pPr>
              <a:buNone/>
            </a:pPr>
            <a:endParaRPr lang="cs-CZ" sz="1600" dirty="0" smtClean="0"/>
          </a:p>
          <a:p>
            <a:pPr>
              <a:buNone/>
            </a:pPr>
            <a:r>
              <a:rPr lang="cs-CZ" sz="1600" dirty="0" smtClean="0"/>
              <a:t>* Péče o bezpečnost a ochranu zdraví při práci uložená zaměstnavateli </a:t>
            </a:r>
            <a:r>
              <a:rPr lang="cs-CZ" sz="1600" b="1" u="sng" dirty="0" smtClean="0">
                <a:solidFill>
                  <a:srgbClr val="FF0000"/>
                </a:solidFill>
              </a:rPr>
              <a:t>je nedílnou a rovnocennou součástí pracovních povinností vedoucích zaměstnanců na všech stupních řízení</a:t>
            </a:r>
            <a:r>
              <a:rPr lang="cs-CZ" sz="1600" b="1" dirty="0" smtClean="0">
                <a:solidFill>
                  <a:srgbClr val="FF0000"/>
                </a:solidFill>
              </a:rPr>
              <a:t> </a:t>
            </a:r>
            <a:r>
              <a:rPr lang="cs-CZ" sz="1600" dirty="0" smtClean="0"/>
              <a:t>v rozsahu pracovních míst, která zastávají.</a:t>
            </a:r>
          </a:p>
          <a:p>
            <a:pPr>
              <a:buNone/>
            </a:pPr>
            <a:endParaRPr lang="cs-CZ" sz="1600" dirty="0" smtClean="0"/>
          </a:p>
          <a:p>
            <a:pPr>
              <a:buNone/>
            </a:pPr>
            <a:r>
              <a:rPr lang="cs-CZ" sz="1600" dirty="0" smtClean="0"/>
              <a:t>* Povinnost zaměstnavatele zajišťovat bezpečnost a ochranu zdraví při práci </a:t>
            </a:r>
            <a:r>
              <a:rPr lang="cs-CZ" sz="1600" b="1" u="sng" dirty="0" smtClean="0">
                <a:solidFill>
                  <a:srgbClr val="FF0000"/>
                </a:solidFill>
              </a:rPr>
              <a:t>se vztahuje na všechny fyzické osoby, které se s jeho vědomím zdržují na jeho pracovištích (tzn. studenti, návštěvy, kooperující firmy apod.)</a:t>
            </a:r>
          </a:p>
          <a:p>
            <a:pPr>
              <a:buNone/>
            </a:pPr>
            <a:endParaRPr lang="cs-CZ" sz="2000" dirty="0" smtClean="0"/>
          </a:p>
          <a:p>
            <a:pPr>
              <a:buNone/>
            </a:pPr>
            <a:endParaRPr lang="cs-CZ"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5937523"/>
          </a:xfrm>
        </p:spPr>
        <p:txBody>
          <a:bodyPr>
            <a:normAutofit/>
          </a:bodyPr>
          <a:lstStyle/>
          <a:p>
            <a:pPr algn="ctr">
              <a:buNone/>
            </a:pPr>
            <a:r>
              <a:rPr lang="cs-CZ" sz="2400" b="1" dirty="0" smtClean="0"/>
              <a:t>PŘEDCHÁZENÍ OHROŽENÍ ŽIVOTA A ZDRAVÍ PŘI PRÁCI</a:t>
            </a:r>
          </a:p>
          <a:p>
            <a:pPr algn="ctr">
              <a:buNone/>
            </a:pPr>
            <a:r>
              <a:rPr lang="cs-CZ" sz="2400" b="1" dirty="0" smtClean="0"/>
              <a:t>(výběr)</a:t>
            </a:r>
            <a:endParaRPr lang="cs-CZ" sz="2400" dirty="0" smtClean="0"/>
          </a:p>
          <a:p>
            <a:pPr>
              <a:buNone/>
            </a:pPr>
            <a:endParaRPr lang="cs-CZ" sz="1700" b="1" dirty="0" smtClean="0"/>
          </a:p>
          <a:p>
            <a:pPr>
              <a:buNone/>
            </a:pPr>
            <a:endParaRPr lang="cs-CZ" sz="1700" b="1" dirty="0"/>
          </a:p>
          <a:p>
            <a:pPr>
              <a:buNone/>
            </a:pPr>
            <a:r>
              <a:rPr lang="cs-CZ" sz="1600" dirty="0" smtClean="0"/>
              <a:t>* Zaměstnavatel je povinen vytvářet bezpečné a zdraví neohrožující pracovní prostředí a pracovní podmínky vhodnou organizací bezpečnosti a ochrany zdraví při práci a přijímáním opatření k předcházení rizikům.</a:t>
            </a:r>
          </a:p>
          <a:p>
            <a:pPr>
              <a:buNone/>
            </a:pPr>
            <a:endParaRPr lang="cs-CZ" sz="1600" dirty="0" smtClean="0"/>
          </a:p>
          <a:p>
            <a:pPr>
              <a:buNone/>
            </a:pPr>
            <a:r>
              <a:rPr lang="cs-CZ" sz="1600" dirty="0" smtClean="0"/>
              <a:t>* Zaměstnavatel je povinen </a:t>
            </a:r>
            <a:r>
              <a:rPr lang="cs-CZ" sz="1600" b="1" u="sng" dirty="0" smtClean="0">
                <a:solidFill>
                  <a:srgbClr val="FF0000"/>
                </a:solidFill>
              </a:rPr>
              <a:t>soustavně vyhledávat nebezpečné činitele a procesy pracovního prostředí a pracovních podmínek, zjišťovat jejich příčiny a zdroje. </a:t>
            </a:r>
            <a:r>
              <a:rPr lang="cs-CZ" sz="1600" dirty="0" smtClean="0"/>
              <a:t>Na základě tohoto zjištění vyhledávat a hodnotit rizika a přijímat opatření k jejich odstranění a provádět taková opatření, aby v důsledku příznivějších pracovních podmínek a úrovně rozhodujících faktorů práce dosud zařazené podle zvláštního právního předpisu jako rizikové mohly být zařazeny do kategorie nižší. K tomu je povinen pravidelně kontrolovat úroveň bezpečnosti a ochrany zdraví při práci, zejména stav výrobních a pracovních prostředků a vybavení pracovišť a úroveň rizikových faktorů pracovních podmínek, a dodržovat metody a způsob zjištění a hodnocení rizikových faktorů podle zvláštního právního předpisu.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5937523"/>
          </a:xfrm>
        </p:spPr>
        <p:txBody>
          <a:bodyPr>
            <a:normAutofit/>
          </a:bodyPr>
          <a:lstStyle/>
          <a:p>
            <a:pPr algn="ctr">
              <a:buNone/>
            </a:pPr>
            <a:r>
              <a:rPr lang="cs-CZ" sz="2400" b="1" dirty="0" smtClean="0"/>
              <a:t>PŘEDCHÁZENÍ OHROŽENÍ ŽIVOTA A ZDRAVÍ PŘI PRÁCI</a:t>
            </a:r>
          </a:p>
          <a:p>
            <a:pPr algn="ctr">
              <a:buNone/>
            </a:pPr>
            <a:r>
              <a:rPr lang="cs-CZ" sz="2400" b="1" dirty="0" smtClean="0"/>
              <a:t>(výběr)</a:t>
            </a:r>
            <a:endParaRPr lang="cs-CZ" sz="2400" dirty="0" smtClean="0"/>
          </a:p>
          <a:p>
            <a:pPr>
              <a:buNone/>
            </a:pPr>
            <a:endParaRPr lang="cs-CZ" sz="1600" dirty="0" smtClean="0"/>
          </a:p>
          <a:p>
            <a:pPr>
              <a:buNone/>
            </a:pPr>
            <a:r>
              <a:rPr lang="cs-CZ" sz="1600" dirty="0" smtClean="0"/>
              <a:t>* Není-li možné rizika odstranit, je </a:t>
            </a:r>
            <a:r>
              <a:rPr lang="cs-CZ" sz="1600" dirty="0" smtClean="0">
                <a:solidFill>
                  <a:schemeClr val="accent5">
                    <a:lumMod val="50000"/>
                  </a:schemeClr>
                </a:solidFill>
              </a:rPr>
              <a:t>zaměstnavatel povinen je vyhodnotit a přijmout opatření k omezení jejich působení tak, aby ohrožení bezpečnosti a zdraví zaměstnanců bylo minimalizováno. </a:t>
            </a:r>
            <a:r>
              <a:rPr lang="cs-CZ" sz="1600" b="1" u="sng" dirty="0" smtClean="0">
                <a:solidFill>
                  <a:srgbClr val="FF0000"/>
                </a:solidFill>
              </a:rPr>
              <a:t>Přijatá opatření jsou nedílnou a rovnocennou součástí všech činností zaměstnavatele na všech stupních řízení.</a:t>
            </a:r>
            <a:r>
              <a:rPr lang="cs-CZ" sz="1600" dirty="0" smtClean="0"/>
              <a:t> O vyhledávání a vyhodnocování rizik a o přijatých opatřeních podle věty první je zaměstnavatel povinen vést dokumentaci.</a:t>
            </a:r>
          </a:p>
          <a:p>
            <a:pPr>
              <a:buNone/>
            </a:pPr>
            <a:endParaRPr lang="cs-CZ" sz="1600" dirty="0" smtClean="0"/>
          </a:p>
          <a:p>
            <a:pPr>
              <a:buNone/>
            </a:pPr>
            <a:r>
              <a:rPr lang="cs-CZ" sz="1600" dirty="0" smtClean="0"/>
              <a:t>* Zaměstnavatel je povinen přijmout opatření pro případ zdolávání mimořádných událostí, jako jsou havárie, požáry a povodně, jiná vážná nebezpečí a evakuace zaměstnanců včetně pokynů k zastavení práce a k okamžitému opuštění pracoviště a odchodu do bezpečí; při poskytování první pomoci spolupracuje s poskytovatelem </a:t>
            </a:r>
            <a:r>
              <a:rPr lang="cs-CZ" sz="1600" dirty="0" err="1" smtClean="0"/>
              <a:t>pracovnělékařských</a:t>
            </a:r>
            <a:r>
              <a:rPr lang="cs-CZ" sz="1600" dirty="0" smtClean="0"/>
              <a:t> služeb. Zaměstnavatel je povinen zajistit a určit podle druhu činnosti a velikosti pracoviště potřebný počet zaměstnanců, kteří organizují poskytnutí první pomoci, zajišťují přivolání zejména poskytovatele zdravotnické záchranné služby, Hasičského záchranného sboru České republiky a Policie České republiky a organizují evakuaci zaměstnanců. Zaměstnavatel je povinen zajistit ve spolupráci s poskytovatelem </a:t>
            </a:r>
            <a:r>
              <a:rPr lang="cs-CZ" sz="1600" dirty="0" err="1" smtClean="0"/>
              <a:t>pracovnělékařských</a:t>
            </a:r>
            <a:r>
              <a:rPr lang="cs-CZ" sz="1600" dirty="0" smtClean="0"/>
              <a:t> služeb jejich vyškolení a vybavení v rozsahu odpovídajícím rizikům vyskytujícím se na pracovišti.</a:t>
            </a:r>
            <a:endParaRPr lang="cs-CZ"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5937523"/>
          </a:xfrm>
        </p:spPr>
        <p:txBody>
          <a:bodyPr>
            <a:normAutofit lnSpcReduction="10000"/>
          </a:bodyPr>
          <a:lstStyle/>
          <a:p>
            <a:pPr algn="ctr">
              <a:buNone/>
            </a:pPr>
            <a:r>
              <a:rPr lang="it-IT" sz="2400" b="1" dirty="0" smtClean="0"/>
              <a:t>POVINNOSTI ZAMĚSTNAVATELE</a:t>
            </a:r>
            <a:endParaRPr lang="cs-CZ" sz="2400" b="1" dirty="0" smtClean="0"/>
          </a:p>
          <a:p>
            <a:pPr algn="ctr">
              <a:buNone/>
            </a:pPr>
            <a:r>
              <a:rPr lang="cs-CZ" sz="2400" b="1" dirty="0" smtClean="0"/>
              <a:t>(výběr)</a:t>
            </a:r>
            <a:endParaRPr lang="cs-CZ" sz="2400" dirty="0" smtClean="0"/>
          </a:p>
          <a:p>
            <a:pPr>
              <a:buNone/>
            </a:pPr>
            <a:endParaRPr lang="cs-CZ" sz="1400" dirty="0" smtClean="0"/>
          </a:p>
          <a:p>
            <a:pPr>
              <a:buNone/>
            </a:pPr>
            <a:r>
              <a:rPr lang="cs-CZ" sz="1600" b="1" u="sng" dirty="0" smtClean="0"/>
              <a:t>Zaměstnavatel je povinen</a:t>
            </a:r>
            <a:r>
              <a:rPr lang="cs-CZ" sz="1600" dirty="0" smtClean="0"/>
              <a:t>:</a:t>
            </a:r>
          </a:p>
          <a:p>
            <a:pPr>
              <a:buNone/>
            </a:pPr>
            <a:endParaRPr lang="cs-CZ" sz="1600" dirty="0" smtClean="0"/>
          </a:p>
          <a:p>
            <a:pPr>
              <a:buNone/>
            </a:pPr>
            <a:r>
              <a:rPr lang="cs-CZ" sz="1600" dirty="0" smtClean="0"/>
              <a:t>* nepřipustit, aby zaměstnanec vykonával zakázané práce a práce, jejichž náročnost by neodpovídala jeho schopnostem a zdravotní způsobilosti</a:t>
            </a:r>
          </a:p>
          <a:p>
            <a:pPr>
              <a:buNone/>
            </a:pPr>
            <a:endParaRPr lang="cs-CZ" sz="1600" dirty="0" smtClean="0"/>
          </a:p>
          <a:p>
            <a:pPr>
              <a:buNone/>
            </a:pPr>
            <a:r>
              <a:rPr lang="cs-CZ" sz="1600" dirty="0" smtClean="0"/>
              <a:t>* informovat zaměstnance o tom, do jaké </a:t>
            </a:r>
            <a:r>
              <a:rPr lang="cs-CZ" sz="1600" dirty="0" smtClean="0">
                <a:solidFill>
                  <a:schemeClr val="accent5">
                    <a:lumMod val="50000"/>
                  </a:schemeClr>
                </a:solidFill>
              </a:rPr>
              <a:t>kategorie byla jím vykonávaná práce zařazena</a:t>
            </a:r>
            <a:r>
              <a:rPr lang="cs-CZ" sz="1600" dirty="0" smtClean="0"/>
              <a:t>; </a:t>
            </a:r>
            <a:r>
              <a:rPr lang="cs-CZ" sz="1600" b="1" u="sng" dirty="0" smtClean="0">
                <a:solidFill>
                  <a:srgbClr val="FF0000"/>
                </a:solidFill>
              </a:rPr>
              <a:t>všichni zaměstnanci Pedagogické fakulty MU jsou zařazeni do kategorie práce č. 1</a:t>
            </a:r>
            <a:r>
              <a:rPr lang="cs-CZ" sz="1600" dirty="0" smtClean="0"/>
              <a:t>, tzn. práce bezrizikové (není nařízen zpřísněný zdravotní dohled, vyjma specifických profesí, kde se zdravotní způsobilost řídí zvláštním právním předpisem)</a:t>
            </a:r>
            <a:endParaRPr lang="cs-CZ" sz="1600" baseline="30000" dirty="0" smtClean="0"/>
          </a:p>
          <a:p>
            <a:pPr>
              <a:buNone/>
            </a:pPr>
            <a:endParaRPr lang="cs-CZ" sz="1600" dirty="0" smtClean="0"/>
          </a:p>
          <a:p>
            <a:pPr>
              <a:buNone/>
            </a:pPr>
            <a:r>
              <a:rPr lang="cs-CZ" sz="1600" dirty="0" smtClean="0"/>
              <a:t>* zajistit, aby práce v případech stanovených zvláštním právním předpisem vykonávali pouze zaměstnanci, kteří mají platný zdravotní průkaz, kteří se podrobili zvláštnímu očkování nebo mají doklad o odolnosti vůči nákaze</a:t>
            </a:r>
          </a:p>
          <a:p>
            <a:pPr>
              <a:buNone/>
            </a:pPr>
            <a:endParaRPr lang="cs-CZ" sz="1600" dirty="0" smtClean="0"/>
          </a:p>
          <a:p>
            <a:pPr>
              <a:buNone/>
            </a:pPr>
            <a:r>
              <a:rPr lang="cs-CZ" sz="1600" dirty="0" smtClean="0"/>
              <a:t>* sdělit zaměstnancům, u kterého poskytovatele </a:t>
            </a:r>
            <a:r>
              <a:rPr lang="cs-CZ" sz="1600" dirty="0" err="1" smtClean="0"/>
              <a:t>pracovnělékařských</a:t>
            </a:r>
            <a:r>
              <a:rPr lang="cs-CZ" sz="1600" dirty="0" smtClean="0"/>
              <a:t> služeb jim budou poskytnuty </a:t>
            </a:r>
            <a:r>
              <a:rPr lang="cs-CZ" sz="1600" dirty="0" err="1" smtClean="0"/>
              <a:t>pracovnělékařské</a:t>
            </a:r>
            <a:r>
              <a:rPr lang="cs-CZ" sz="1600" dirty="0" smtClean="0"/>
              <a:t> služby a jakým druhům očkování a jakým preventivním prohlídkám a vyšetřením souvisejícím s výkonem práce jsou povinni se podrobit, umožnit zaměstnancům podrobit se těmto očkováním, prohlídkám a vyšetřením v rozsahu stanoveném zvláštními právními předpisy nebo rozhodnutím příslušného orgánu ochrany veřejného zdraví</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it-IT" sz="2400" b="1" dirty="0" smtClean="0"/>
              <a:t>POVINNOSTI ZAMĚSTNAVATELE</a:t>
            </a:r>
            <a:endParaRPr lang="cs-CZ" sz="2400" b="1" dirty="0" smtClean="0"/>
          </a:p>
          <a:p>
            <a:pPr algn="ctr">
              <a:buNone/>
            </a:pPr>
            <a:r>
              <a:rPr lang="cs-CZ" sz="2400" b="1" dirty="0" smtClean="0"/>
              <a:t>(výběr)</a:t>
            </a:r>
            <a:endParaRPr lang="cs-CZ" sz="2400" dirty="0" smtClean="0"/>
          </a:p>
          <a:p>
            <a:pPr>
              <a:buNone/>
            </a:pPr>
            <a:endParaRPr lang="cs-CZ" sz="1800" dirty="0" smtClean="0"/>
          </a:p>
          <a:p>
            <a:pPr>
              <a:buNone/>
            </a:pPr>
            <a:r>
              <a:rPr lang="cs-CZ" sz="1600" dirty="0" smtClean="0"/>
              <a:t>* </a:t>
            </a:r>
            <a:r>
              <a:rPr lang="cs-CZ" sz="1600" b="1" u="sng" dirty="0" smtClean="0">
                <a:solidFill>
                  <a:srgbClr val="FF0000"/>
                </a:solidFill>
              </a:rPr>
              <a:t>nahradit zaměstnanci, který se podrobí preventivní prohlídce</a:t>
            </a:r>
            <a:r>
              <a:rPr lang="cs-CZ" sz="1600" dirty="0" smtClean="0"/>
              <a:t>, vyšetření nebo očkování </a:t>
            </a:r>
            <a:r>
              <a:rPr lang="cs-CZ" sz="1600" b="1" u="sng" dirty="0" smtClean="0">
                <a:solidFill>
                  <a:srgbClr val="FF0000"/>
                </a:solidFill>
              </a:rPr>
              <a:t>případnou ztrátu na výdělku</a:t>
            </a:r>
            <a:r>
              <a:rPr lang="cs-CZ" sz="1600" dirty="0" smtClean="0"/>
              <a:t>, a to ve výši průměrného výdělku, popřípadě ve výši rozdílu mezi náhradou mzdy nebo platu nebo nemocenským a průměrným výdělkem</a:t>
            </a:r>
          </a:p>
          <a:p>
            <a:pPr>
              <a:buNone/>
            </a:pPr>
            <a:endParaRPr lang="cs-CZ" sz="1600" dirty="0" smtClean="0"/>
          </a:p>
          <a:p>
            <a:pPr>
              <a:buNone/>
            </a:pPr>
            <a:r>
              <a:rPr lang="cs-CZ" sz="1600" dirty="0" smtClean="0"/>
              <a:t>* zajistit zaměstnancům, zejména zaměstnancům v pracovním poměru na dobu určitou, zaměstnancům agentury práce dočasně přiděleným k výkonu práce k jinému zaměstnavateli, mladistvým zaměstnancům, podle potřeb vykonávané práce dostatečné a přiměřené informace a pokyny o bezpečnosti a ochraně zdraví při práci, zejména formou seznámení s riziky, výsledky vyhodnocení rizik a s opatřeními na ochranu před působením těchto rizik, která se týkají jejich práce a pracoviště</a:t>
            </a:r>
          </a:p>
          <a:p>
            <a:pPr>
              <a:buNone/>
            </a:pPr>
            <a:endParaRPr lang="cs-CZ" sz="1600" dirty="0" smtClean="0"/>
          </a:p>
          <a:p>
            <a:pPr>
              <a:buNone/>
            </a:pPr>
            <a:r>
              <a:rPr lang="cs-CZ" sz="1600" dirty="0" smtClean="0"/>
              <a:t>* zabezpečit, aby </a:t>
            </a:r>
            <a:r>
              <a:rPr lang="cs-CZ" sz="1600" b="1" u="sng" dirty="0" smtClean="0">
                <a:solidFill>
                  <a:srgbClr val="FF0000"/>
                </a:solidFill>
              </a:rPr>
              <a:t>zaměstnanci jiného zaměstnavatele </a:t>
            </a:r>
            <a:r>
              <a:rPr lang="cs-CZ" sz="1600" dirty="0" smtClean="0"/>
              <a:t>vykonávající práce na jeho pracovištích obdrželi před jejich zahájením vhodné a </a:t>
            </a:r>
            <a:r>
              <a:rPr lang="cs-CZ" sz="1600" b="1" u="sng" dirty="0" smtClean="0">
                <a:solidFill>
                  <a:srgbClr val="FF0000"/>
                </a:solidFill>
              </a:rPr>
              <a:t>přiměřené informace a pokyny </a:t>
            </a:r>
            <a:r>
              <a:rPr lang="cs-CZ" sz="1600" dirty="0" smtClean="0"/>
              <a:t>k zajištění bezpečnosti a ochrany zdraví při práci a o přijatých opatřeních, zejména ke zdolávání požárů, poskytnutí první pomoci a evakuace fyzických osob v případě mimořádných událostí</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algn="ctr">
              <a:buNone/>
            </a:pPr>
            <a:r>
              <a:rPr lang="it-IT" sz="2400" b="1" dirty="0" smtClean="0"/>
              <a:t>POVINNOSTI ZAMĚSTNAVATELE</a:t>
            </a:r>
            <a:endParaRPr lang="cs-CZ" sz="2400" b="1" dirty="0" smtClean="0"/>
          </a:p>
          <a:p>
            <a:pPr algn="ctr">
              <a:buNone/>
            </a:pPr>
            <a:r>
              <a:rPr lang="cs-CZ" sz="2400" b="1" dirty="0" smtClean="0"/>
              <a:t>(výběr)</a:t>
            </a:r>
            <a:endParaRPr lang="cs-CZ" sz="2400" dirty="0" smtClean="0"/>
          </a:p>
          <a:p>
            <a:pPr>
              <a:buNone/>
            </a:pPr>
            <a:endParaRPr lang="cs-CZ" sz="1800" dirty="0" smtClean="0"/>
          </a:p>
          <a:p>
            <a:pPr>
              <a:buNone/>
            </a:pPr>
            <a:r>
              <a:rPr lang="cs-CZ" sz="1600" dirty="0" smtClean="0"/>
              <a:t>* jestliže při práci přichází v úvahu expozice rizikovým faktorům poškozujícím plod v těle matky, informovat o tom zaměstnankyně. Těhotné zaměstnankyně, </a:t>
            </a:r>
            <a:r>
              <a:rPr lang="cs-CZ" sz="1600" dirty="0" err="1" smtClean="0"/>
              <a:t>zaměstnankyně</a:t>
            </a:r>
            <a:r>
              <a:rPr lang="cs-CZ" sz="1600" dirty="0" smtClean="0"/>
              <a:t>, které kojí, a zaměstnankyně-matky do konce devátého měsíce po porodu je dále povinen seznámit s riziky a jejich možnými účinky na těhotenství, kojení nebo na jejich zdraví a učinit potřebná opatření, včetně opatření, která se týkají snížení rizika psychické a fyzické únavy a jiných druhů psychické a fyzické zátěže spojené s vykonávanou prací, a to po celou dobu, kdy je to nutné k ochraně jejich bezpečnosti nebo zdraví dítěte</a:t>
            </a:r>
          </a:p>
          <a:p>
            <a:pPr>
              <a:buNone/>
            </a:pPr>
            <a:endParaRPr lang="cs-CZ" sz="1600" dirty="0" smtClean="0"/>
          </a:p>
          <a:p>
            <a:pPr>
              <a:buNone/>
            </a:pPr>
            <a:r>
              <a:rPr lang="cs-CZ" sz="1600" dirty="0" smtClean="0"/>
              <a:t>* </a:t>
            </a:r>
            <a:r>
              <a:rPr lang="cs-CZ" sz="1600" b="1" u="sng" dirty="0" smtClean="0">
                <a:solidFill>
                  <a:srgbClr val="FF0000"/>
                </a:solidFill>
              </a:rPr>
              <a:t>umožnit zaměstnanci nahlížet do evidence</a:t>
            </a:r>
            <a:r>
              <a:rPr lang="cs-CZ" sz="1600" dirty="0" smtClean="0"/>
              <a:t>, která je o něm vedena v souvislosti se zajišťováním bezpečnosti a ochrany zdraví při práci</a:t>
            </a:r>
          </a:p>
          <a:p>
            <a:pPr>
              <a:buNone/>
            </a:pPr>
            <a:endParaRPr lang="cs-CZ" sz="1600" dirty="0" smtClean="0"/>
          </a:p>
          <a:p>
            <a:pPr>
              <a:buNone/>
            </a:pPr>
            <a:r>
              <a:rPr lang="cs-CZ" sz="1600" dirty="0" smtClean="0"/>
              <a:t>* zajistit zaměstnancům </a:t>
            </a:r>
            <a:r>
              <a:rPr lang="cs-CZ" sz="1600" b="1" u="sng" dirty="0" smtClean="0">
                <a:solidFill>
                  <a:srgbClr val="FF0000"/>
                </a:solidFill>
              </a:rPr>
              <a:t>poskytnutí první pomoci </a:t>
            </a:r>
            <a:r>
              <a:rPr lang="cs-CZ" sz="1600" dirty="0" smtClean="0"/>
              <a:t>(lékárničky, proškolení zaměstnanci) (</a:t>
            </a:r>
            <a:r>
              <a:rPr lang="cs-CZ" sz="1600" b="1" u="sng" dirty="0" smtClean="0"/>
              <a:t>https://is.muni.cz/auth/obchod/fakulta/rect/interni_kurzy/</a:t>
            </a:r>
            <a:r>
              <a:rPr lang="cs-CZ" sz="1600" dirty="0" smtClean="0"/>
              <a:t>)</a:t>
            </a:r>
            <a:endParaRPr lang="cs-CZ" sz="1600" b="1" u="sng" dirty="0" smtClean="0">
              <a:solidFill>
                <a:srgbClr val="FF0000"/>
              </a:solidFill>
            </a:endParaRPr>
          </a:p>
          <a:p>
            <a:pPr>
              <a:buNone/>
            </a:pPr>
            <a:endParaRPr lang="cs-CZ" sz="1600" dirty="0" smtClean="0"/>
          </a:p>
          <a:p>
            <a:pPr>
              <a:buNone/>
            </a:pPr>
            <a:r>
              <a:rPr lang="cs-CZ" sz="1600" dirty="0" smtClean="0"/>
              <a:t>* nepoužívat takového způsobu odměňování prací, při kterém jsou zaměstnanci vystaveni zvýšenému nebezpečí újmy na zdraví a jehož použití by vedlo při zvyšování pracovních výsledků k ohrožení bezpečnosti a zdraví zaměstnanců</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734</TotalTime>
  <Words>3534</Words>
  <Application>Microsoft Office PowerPoint</Application>
  <PresentationFormat>Předvádění na obrazovce (4:3)</PresentationFormat>
  <Paragraphs>398</Paragraphs>
  <Slides>34</Slides>
  <Notes>0</Notes>
  <HiddenSlides>0</HiddenSlides>
  <MMClips>0</MMClips>
  <ScaleCrop>false</ScaleCrop>
  <HeadingPairs>
    <vt:vector size="4" baseType="variant">
      <vt:variant>
        <vt:lpstr>Motiv</vt:lpstr>
      </vt:variant>
      <vt:variant>
        <vt:i4>1</vt:i4>
      </vt:variant>
      <vt:variant>
        <vt:lpstr>Nadpisy snímků</vt:lpstr>
      </vt:variant>
      <vt:variant>
        <vt:i4>34</vt:i4>
      </vt:variant>
    </vt:vector>
  </HeadingPairs>
  <TitlesOfParts>
    <vt:vector size="35" baseType="lpstr">
      <vt:lpstr>Cesta</vt:lpstr>
      <vt:lpstr>ŘADOVÍ ZAMĚSTNANCI</vt:lpstr>
      <vt:lpstr>Prezentace aplikace PowerPoint</vt:lpstr>
      <vt:lpstr>ZÁKLADNÍ PRÁVNÍ ÚPRAVA</vt:lpstr>
      <vt:lpstr> ZÁKONÍK PRÁCE §§ 101 - 108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ZÁKLADNÍ PRÁVNÍ ÚPRAVA</vt:lpstr>
      <vt:lpstr>NEJČASTĚJŠÍ PŘÍČINY VZNIKU POŽÁRU</vt:lpstr>
      <vt:lpstr>prevence</vt:lpstr>
      <vt:lpstr>PREVENCE</vt:lpstr>
      <vt:lpstr>PREVENCE</vt:lpstr>
      <vt:lpstr>CO DĚLAT V PŘÍPADĚ VZNIKU POŽÁRU?</vt:lpstr>
      <vt:lpstr>ČÍM HASIT?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PERIODICKÉ ŠKOLENÍ BOZP A PO 2014</dc:title>
  <dc:creator>Edita Uherková</dc:creator>
  <cp:lastModifiedBy>Stava</cp:lastModifiedBy>
  <cp:revision>77</cp:revision>
  <dcterms:created xsi:type="dcterms:W3CDTF">2014-11-09T16:40:13Z</dcterms:created>
  <dcterms:modified xsi:type="dcterms:W3CDTF">2014-12-05T12:27:54Z</dcterms:modified>
</cp:coreProperties>
</file>