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76452-F8B9-4CFD-A91B-84B2ADF426D6}" type="datetimeFigureOut">
              <a:rPr lang="cs-CZ" smtClean="0"/>
              <a:t>13.11.2013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AD8002-3617-42E8-B43F-52330DE4BE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76452-F8B9-4CFD-A91B-84B2ADF426D6}" type="datetimeFigureOut">
              <a:rPr lang="cs-CZ" smtClean="0"/>
              <a:t>13.11.2013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AD8002-3617-42E8-B43F-52330DE4BE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76452-F8B9-4CFD-A91B-84B2ADF426D6}" type="datetimeFigureOut">
              <a:rPr lang="cs-CZ" smtClean="0"/>
              <a:t>13.11.2013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AD8002-3617-42E8-B43F-52330DE4BE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76452-F8B9-4CFD-A91B-84B2ADF426D6}" type="datetimeFigureOut">
              <a:rPr lang="cs-CZ" smtClean="0"/>
              <a:t>13.11.2013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AD8002-3617-42E8-B43F-52330DE4BE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76452-F8B9-4CFD-A91B-84B2ADF426D6}" type="datetimeFigureOut">
              <a:rPr lang="cs-CZ" smtClean="0"/>
              <a:t>13.11.2013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AD8002-3617-42E8-B43F-52330DE4BE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76452-F8B9-4CFD-A91B-84B2ADF426D6}" type="datetimeFigureOut">
              <a:rPr lang="cs-CZ" smtClean="0"/>
              <a:t>13.11.2013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AD8002-3617-42E8-B43F-52330DE4BE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76452-F8B9-4CFD-A91B-84B2ADF426D6}" type="datetimeFigureOut">
              <a:rPr lang="cs-CZ" smtClean="0"/>
              <a:t>13.11.2013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AD8002-3617-42E8-B43F-52330DE4BE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76452-F8B9-4CFD-A91B-84B2ADF426D6}" type="datetimeFigureOut">
              <a:rPr lang="cs-CZ" smtClean="0"/>
              <a:t>13.11.2013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AD8002-3617-42E8-B43F-52330DE4BE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76452-F8B9-4CFD-A91B-84B2ADF426D6}" type="datetimeFigureOut">
              <a:rPr lang="cs-CZ" smtClean="0"/>
              <a:t>13.11.2013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AD8002-3617-42E8-B43F-52330DE4BE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76452-F8B9-4CFD-A91B-84B2ADF426D6}" type="datetimeFigureOut">
              <a:rPr lang="cs-CZ" smtClean="0"/>
              <a:t>13.11.2013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AD8002-3617-42E8-B43F-52330DE4BE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76452-F8B9-4CFD-A91B-84B2ADF426D6}" type="datetimeFigureOut">
              <a:rPr lang="cs-CZ" smtClean="0"/>
              <a:t>13.11.2013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AD8002-3617-42E8-B43F-52330DE4BE54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2F76452-F8B9-4CFD-A91B-84B2ADF426D6}" type="datetimeFigureOut">
              <a:rPr lang="cs-CZ" smtClean="0"/>
              <a:t>13.11.2013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9AD8002-3617-42E8-B43F-52330DE4BE5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t24.cz/vysilani/2010/10/29/1096898594-210411000371029-22:00-udalosti-komentare/?streamtype=WM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536786"/>
          </a:xfrm>
        </p:spPr>
        <p:txBody>
          <a:bodyPr/>
          <a:lstStyle/>
          <a:p>
            <a:pPr algn="ctr"/>
            <a:r>
              <a:rPr lang="cs-CZ" dirty="0" smtClean="0"/>
              <a:t>Falešné argumenty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03238" y="1196752"/>
          <a:ext cx="8183562" cy="3312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762"/>
                <a:gridCol w="4114800"/>
              </a:tblGrid>
              <a:tr h="473195">
                <a:tc rowSpan="7">
                  <a:txBody>
                    <a:bodyPr/>
                    <a:lstStyle/>
                    <a:p>
                      <a:endParaRPr lang="cs-CZ" sz="2800" dirty="0" smtClean="0">
                        <a:latin typeface="+mj-lt"/>
                      </a:endParaRPr>
                    </a:p>
                    <a:p>
                      <a:endParaRPr lang="cs-CZ" sz="280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j-lt"/>
                      </a:endParaRPr>
                    </a:p>
                    <a:p>
                      <a:endParaRPr lang="cs-CZ" sz="2800" dirty="0" smtClean="0">
                        <a:latin typeface="+mj-lt"/>
                      </a:endParaRPr>
                    </a:p>
                    <a:p>
                      <a:r>
                        <a:rPr lang="cs-CZ" sz="3600" dirty="0" err="1" smtClean="0">
                          <a:latin typeface="+mj-lt"/>
                        </a:rPr>
                        <a:t>argumentum</a:t>
                      </a:r>
                      <a:endParaRPr lang="cs-CZ" sz="3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ad </a:t>
                      </a:r>
                      <a:r>
                        <a:rPr lang="cs-CZ" sz="2800" b="1" dirty="0" err="1">
                          <a:latin typeface="+mj-lt"/>
                          <a:ea typeface="Times New Roman"/>
                          <a:cs typeface="Times New Roman"/>
                        </a:rPr>
                        <a:t>baculum</a:t>
                      </a: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473195">
                <a:tc vMerge="1">
                  <a:txBody>
                    <a:bodyPr/>
                    <a:lstStyle/>
                    <a:p>
                      <a:endParaRPr lang="cs-CZ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>
                          <a:latin typeface="+mj-lt"/>
                          <a:ea typeface="Times New Roman"/>
                          <a:cs typeface="Times New Roman"/>
                        </a:rPr>
                        <a:t>ad hominem</a:t>
                      </a:r>
                      <a:endParaRPr lang="cs-CZ" sz="2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473195">
                <a:tc vMerge="1">
                  <a:txBody>
                    <a:bodyPr/>
                    <a:lstStyle/>
                    <a:p>
                      <a:endParaRPr lang="cs-CZ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>
                          <a:latin typeface="+mj-lt"/>
                          <a:ea typeface="Times New Roman"/>
                          <a:cs typeface="Times New Roman"/>
                        </a:rPr>
                        <a:t>ad personam</a:t>
                      </a:r>
                      <a:endParaRPr lang="cs-CZ" sz="2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473195">
                <a:tc vMerge="1">
                  <a:txBody>
                    <a:bodyPr/>
                    <a:lstStyle/>
                    <a:p>
                      <a:endParaRPr lang="cs-CZ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ex </a:t>
                      </a:r>
                      <a:r>
                        <a:rPr lang="cs-CZ" sz="2800" b="1" dirty="0" err="1">
                          <a:latin typeface="+mj-lt"/>
                          <a:ea typeface="Times New Roman"/>
                          <a:cs typeface="Times New Roman"/>
                        </a:rPr>
                        <a:t>concessis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473195">
                <a:tc vMerge="1">
                  <a:txBody>
                    <a:bodyPr/>
                    <a:lstStyle/>
                    <a:p>
                      <a:endParaRPr lang="cs-CZ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ad </a:t>
                      </a:r>
                      <a:r>
                        <a:rPr lang="cs-CZ" sz="2800" b="1" dirty="0" err="1">
                          <a:latin typeface="+mj-lt"/>
                          <a:ea typeface="Times New Roman"/>
                          <a:cs typeface="Times New Roman"/>
                        </a:rPr>
                        <a:t>auditores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473195">
                <a:tc vMerge="1">
                  <a:txBody>
                    <a:bodyPr/>
                    <a:lstStyle/>
                    <a:p>
                      <a:endParaRPr lang="cs-CZ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ad </a:t>
                      </a:r>
                      <a:r>
                        <a:rPr lang="cs-CZ" sz="2800" b="1" dirty="0" err="1">
                          <a:latin typeface="+mj-lt"/>
                          <a:ea typeface="Times New Roman"/>
                          <a:cs typeface="Times New Roman"/>
                        </a:rPr>
                        <a:t>populum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473195">
                <a:tc vMerge="1">
                  <a:txBody>
                    <a:bodyPr/>
                    <a:lstStyle/>
                    <a:p>
                      <a:endParaRPr lang="cs-CZ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ad </a:t>
                      </a:r>
                      <a:r>
                        <a:rPr lang="cs-CZ" sz="2800" b="1" dirty="0" err="1">
                          <a:latin typeface="+mj-lt"/>
                          <a:ea typeface="Times New Roman"/>
                          <a:cs typeface="Times New Roman"/>
                        </a:rPr>
                        <a:t>misericordiam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03238" y="908720"/>
          <a:ext cx="8183562" cy="3548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83562"/>
              </a:tblGrid>
              <a:tr h="498125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j-lt"/>
                        </a:rPr>
                        <a:t>(</a:t>
                      </a:r>
                      <a:r>
                        <a:rPr lang="cs-CZ" sz="2800" dirty="0" err="1" smtClean="0">
                          <a:latin typeface="+mj-lt"/>
                        </a:rPr>
                        <a:t>argumentum</a:t>
                      </a:r>
                      <a:r>
                        <a:rPr lang="cs-CZ" sz="2800" dirty="0" smtClean="0">
                          <a:latin typeface="+mj-lt"/>
                        </a:rPr>
                        <a:t> ad</a:t>
                      </a:r>
                      <a:r>
                        <a:rPr lang="cs-CZ" sz="2800" baseline="0" dirty="0" smtClean="0">
                          <a:latin typeface="+mj-lt"/>
                        </a:rPr>
                        <a:t> </a:t>
                      </a:r>
                      <a:r>
                        <a:rPr lang="cs-CZ" sz="2800" baseline="0" dirty="0" err="1" smtClean="0">
                          <a:latin typeface="+mj-lt"/>
                        </a:rPr>
                        <a:t>rem</a:t>
                      </a:r>
                      <a:r>
                        <a:rPr lang="cs-CZ" sz="2800" baseline="0" dirty="0" smtClean="0">
                          <a:latin typeface="+mj-lt"/>
                        </a:rPr>
                        <a:t>)</a:t>
                      </a:r>
                      <a:endParaRPr lang="cs-CZ" sz="2800" dirty="0">
                        <a:latin typeface="+mj-lt"/>
                      </a:endParaRPr>
                    </a:p>
                  </a:txBody>
                  <a:tcPr/>
                </a:tc>
              </a:tr>
              <a:tr h="5050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klamání důsledku jako příčiny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5050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falešná stopa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5050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falešné dilema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5050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presumptivní otázka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5050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předpojatá slova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5050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prodloužení (podsunutí teze)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48282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29.10. 2010 Komentáře a události na ČT2, téma: výzva lékařů Děkujeme, odcházíme</a:t>
            </a:r>
          </a:p>
          <a:p>
            <a:pPr>
              <a:buNone/>
            </a:pPr>
            <a:r>
              <a:rPr lang="cs-CZ" u="sng" dirty="0" smtClean="0">
                <a:hlinkClick r:id="rId2"/>
              </a:rPr>
              <a:t>	http</a:t>
            </a:r>
            <a:r>
              <a:rPr lang="cs-CZ" u="sng" dirty="0" smtClean="0">
                <a:hlinkClick r:id="rId2"/>
              </a:rPr>
              <a:t>://www.ct24.cz/</a:t>
            </a:r>
            <a:r>
              <a:rPr lang="cs-CZ" u="sng" dirty="0" err="1" smtClean="0">
                <a:hlinkClick r:id="rId2"/>
              </a:rPr>
              <a:t>vysilani</a:t>
            </a:r>
            <a:r>
              <a:rPr lang="cs-CZ" u="sng" dirty="0" smtClean="0">
                <a:hlinkClick r:id="rId2"/>
              </a:rPr>
              <a:t>/2010/10/29/1096898594-210411000371029-22:00-</a:t>
            </a:r>
            <a:r>
              <a:rPr lang="cs-CZ" u="sng" dirty="0" err="1" smtClean="0">
                <a:hlinkClick r:id="rId2"/>
              </a:rPr>
              <a:t>udalosti</a:t>
            </a:r>
            <a:r>
              <a:rPr lang="cs-CZ" u="sng" dirty="0" smtClean="0">
                <a:hlinkClick r:id="rId2"/>
              </a:rPr>
              <a:t>-</a:t>
            </a:r>
            <a:r>
              <a:rPr lang="cs-CZ" u="sng" dirty="0" err="1" smtClean="0">
                <a:hlinkClick r:id="rId2"/>
              </a:rPr>
              <a:t>komentare</a:t>
            </a:r>
            <a:r>
              <a:rPr lang="cs-CZ" u="sng" dirty="0" smtClean="0">
                <a:hlinkClick r:id="rId2"/>
              </a:rPr>
              <a:t>/?</a:t>
            </a:r>
            <a:r>
              <a:rPr lang="cs-CZ" u="sng" dirty="0" err="1" smtClean="0">
                <a:hlinkClick r:id="rId2"/>
              </a:rPr>
              <a:t>streamtype</a:t>
            </a:r>
            <a:r>
              <a:rPr lang="cs-CZ" u="sng" dirty="0" smtClean="0">
                <a:hlinkClick r:id="rId2"/>
              </a:rPr>
              <a:t>=WM1</a:t>
            </a:r>
            <a:endParaRPr lang="cs-CZ" u="sng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asi od 25 minuty pořadu</a:t>
            </a:r>
          </a:p>
          <a:p>
            <a:r>
              <a:rPr lang="cs-CZ" dirty="0" smtClean="0"/>
              <a:t>předseda </a:t>
            </a:r>
            <a:r>
              <a:rPr lang="cs-CZ" dirty="0" smtClean="0"/>
              <a:t>sdružení mladých lékařů  Martin Švestka - </a:t>
            </a:r>
            <a:r>
              <a:rPr lang="cs-CZ" dirty="0" smtClean="0"/>
              <a:t>L 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redaktor </a:t>
            </a:r>
            <a:r>
              <a:rPr lang="cs-CZ" dirty="0" smtClean="0"/>
              <a:t>Jakub Železný - R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>
            <a:normAutofit/>
          </a:bodyPr>
          <a:lstStyle/>
          <a:p>
            <a:r>
              <a:rPr lang="cs-CZ" b="1" dirty="0" smtClean="0"/>
              <a:t>R: Pane doktore, je to ze strany lékařů (výzva Děkujeme, odcházíme) vážně míněná výzva nebo jenom hrozba, vedená snahou, aby vláda zvýšila platy lékařů? Upřímně</a:t>
            </a:r>
            <a:r>
              <a:rPr lang="cs-CZ" b="1" dirty="0" smtClean="0"/>
              <a:t>(…)</a:t>
            </a:r>
          </a:p>
          <a:p>
            <a:endParaRPr lang="cs-CZ" b="1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b="1" u="sng" dirty="0" smtClean="0"/>
              <a:t>Není </a:t>
            </a:r>
            <a:r>
              <a:rPr lang="cs-CZ" b="1" u="sng" dirty="0" smtClean="0"/>
              <a:t>to</a:t>
            </a:r>
            <a:r>
              <a:rPr lang="cs-CZ" b="1" dirty="0" smtClean="0"/>
              <a:t> ale trochu ostrý – a promiňte mi ten výraz – trochu až </a:t>
            </a:r>
            <a:r>
              <a:rPr lang="cs-CZ" b="1" u="sng" dirty="0" smtClean="0"/>
              <a:t>vyděračský postup</a:t>
            </a:r>
            <a:r>
              <a:rPr lang="cs-CZ" b="1" dirty="0" smtClean="0"/>
              <a:t> proti státu? Zvlášť ve chvíli, kdy stát šetří, kde může.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052736"/>
            <a:ext cx="8183880" cy="4176464"/>
          </a:xfrm>
        </p:spPr>
        <p:txBody>
          <a:bodyPr/>
          <a:lstStyle/>
          <a:p>
            <a:r>
              <a:rPr lang="cs-CZ" b="1" dirty="0" smtClean="0"/>
              <a:t>R:</a:t>
            </a:r>
            <a:r>
              <a:rPr lang="cs-CZ" dirty="0" smtClean="0"/>
              <a:t> </a:t>
            </a:r>
            <a:r>
              <a:rPr lang="cs-CZ" b="1" dirty="0" smtClean="0"/>
              <a:t>Pane doktore Švestko, teď se šetří ve svých rezortech, není to tak trochu otázka zodpovědnosti? </a:t>
            </a:r>
            <a:r>
              <a:rPr lang="cs-CZ" b="1" u="sng" dirty="0" smtClean="0"/>
              <a:t>Kdo jiný by měl mít smysl pro zodpovědnost</a:t>
            </a:r>
            <a:r>
              <a:rPr lang="cs-CZ" b="1" dirty="0" smtClean="0"/>
              <a:t> než špičkově vysokoškolsky vzdělaná populace?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620688"/>
            <a:ext cx="8183880" cy="4968552"/>
          </a:xfrm>
        </p:spPr>
        <p:txBody>
          <a:bodyPr>
            <a:normAutofit/>
          </a:bodyPr>
          <a:lstStyle/>
          <a:p>
            <a:r>
              <a:rPr lang="cs-CZ" b="1" dirty="0" smtClean="0"/>
              <a:t>R:</a:t>
            </a:r>
            <a:r>
              <a:rPr lang="cs-CZ" dirty="0" smtClean="0"/>
              <a:t> </a:t>
            </a:r>
            <a:r>
              <a:rPr lang="cs-CZ" b="1" dirty="0" smtClean="0"/>
              <a:t>Jistě se najde málokdo, kdo by nesouhlasil, že lékaři mají být špičkově zaplaceni, ale </a:t>
            </a:r>
            <a:r>
              <a:rPr lang="cs-CZ" b="1" u="sng" dirty="0" smtClean="0"/>
              <a:t>vy víte</a:t>
            </a:r>
            <a:r>
              <a:rPr lang="cs-CZ" b="1" dirty="0" smtClean="0"/>
              <a:t>, ke má vzít teď stát peníze na zvýšení vašich platů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R</a:t>
            </a:r>
            <a:r>
              <a:rPr lang="cs-CZ" dirty="0" smtClean="0"/>
              <a:t>: </a:t>
            </a:r>
            <a:r>
              <a:rPr lang="cs-CZ" b="1" dirty="0" smtClean="0"/>
              <a:t>Co takovéto odchody lékařů do zahraničí udělají s kvalitou českých zdravotnických zařízení? </a:t>
            </a:r>
            <a:r>
              <a:rPr lang="cs-CZ" b="1" u="sng" dirty="0" smtClean="0"/>
              <a:t>A neříkejte mi prosím, že to není vaše starost</a:t>
            </a:r>
            <a:r>
              <a:rPr lang="cs-CZ" b="1" dirty="0" smtClean="0"/>
              <a:t>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</TotalTime>
  <Words>165</Words>
  <Application>Microsoft Office PowerPoint</Application>
  <PresentationFormat>Předvádění na obrazovce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Aspekt</vt:lpstr>
      <vt:lpstr>Falešné argumenty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Falešné argumenty</dc:title>
  <dc:creator>borovska</dc:creator>
  <cp:lastModifiedBy>borovska</cp:lastModifiedBy>
  <cp:revision>2</cp:revision>
  <dcterms:created xsi:type="dcterms:W3CDTF">2013-11-13T07:59:19Z</dcterms:created>
  <dcterms:modified xsi:type="dcterms:W3CDTF">2013-11-13T08:10:36Z</dcterms:modified>
</cp:coreProperties>
</file>