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58" r:id="rId4"/>
    <p:sldId id="261" r:id="rId5"/>
    <p:sldId id="262" r:id="rId6"/>
    <p:sldId id="276" r:id="rId7"/>
    <p:sldId id="264" r:id="rId8"/>
    <p:sldId id="273" r:id="rId9"/>
    <p:sldId id="270" r:id="rId10"/>
    <p:sldId id="271" r:id="rId11"/>
    <p:sldId id="274" r:id="rId12"/>
    <p:sldId id="278" r:id="rId13"/>
    <p:sldId id="263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99"/>
    <a:srgbClr val="99FF33"/>
    <a:srgbClr val="FF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B7FB3-5337-4E71-A7FC-3B8E1DB2C38D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773E4-5D38-427C-8ABF-B54CAC902B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76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32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3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4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8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2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3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8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9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2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62E52-2918-4ABB-8397-87AB9375FE93}" type="datetimeFigureOut">
              <a:rPr lang="cs-CZ" smtClean="0"/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6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275856" y="1934464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160368" y="283667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3589112" y="5517232"/>
            <a:ext cx="2440591" cy="67638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KRITICKÝ</a:t>
            </a:r>
            <a:r>
              <a:rPr lang="cs-CZ" sz="1000" b="1" dirty="0" smtClean="0"/>
              <a:t>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6684292" y="3208186"/>
            <a:ext cx="2350588" cy="6561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</a:t>
            </a:r>
          </a:p>
          <a:p>
            <a:pPr algn="ctr"/>
            <a:r>
              <a:rPr lang="cs-CZ" sz="1200" b="1" dirty="0" smtClean="0"/>
              <a:t>POSTUP, STRUKTURA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6588224" y="1124744"/>
            <a:ext cx="2446656" cy="630071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251522" y="476672"/>
            <a:ext cx="2741288" cy="78521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JAK SE NAUČIT ROZUMĚT ROZHOVORŮM</a:t>
            </a:r>
            <a:endParaRPr lang="cs-CZ" sz="1200" b="1" dirty="0"/>
          </a:p>
        </p:txBody>
      </p:sp>
      <p:sp>
        <p:nvSpPr>
          <p:cNvPr id="120" name="Ovál 119"/>
          <p:cNvSpPr/>
          <p:nvPr/>
        </p:nvSpPr>
        <p:spPr>
          <a:xfrm>
            <a:off x="926817" y="4525088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</a:t>
            </a:r>
            <a:r>
              <a:rPr lang="cs-CZ" sz="1200" b="1" dirty="0" err="1" smtClean="0"/>
              <a:t>rozhovorc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3563888" y="3471641"/>
            <a:ext cx="2376264" cy="79496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sp>
        <p:nvSpPr>
          <p:cNvPr id="52" name="Ovál 51"/>
          <p:cNvSpPr/>
          <p:nvPr/>
        </p:nvSpPr>
        <p:spPr>
          <a:xfrm>
            <a:off x="3395931" y="572516"/>
            <a:ext cx="2633771" cy="7682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INTERAKCE</a:t>
            </a:r>
            <a:endParaRPr lang="cs-CZ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5888859" y="1607635"/>
            <a:ext cx="795433" cy="54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751361" y="2701081"/>
            <a:ext cx="932931" cy="642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4" idx="4"/>
          </p:cNvCxnSpPr>
          <p:nvPr/>
        </p:nvCxnSpPr>
        <p:spPr>
          <a:xfrm>
            <a:off x="4608004" y="2848864"/>
            <a:ext cx="54465" cy="2608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2267744" y="2836672"/>
            <a:ext cx="1487840" cy="152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178194" y="2620264"/>
            <a:ext cx="121773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4" idx="1"/>
            <a:endCxn id="11" idx="5"/>
          </p:cNvCxnSpPr>
          <p:nvPr/>
        </p:nvCxnSpPr>
        <p:spPr>
          <a:xfrm flipH="1" flipV="1">
            <a:off x="2591358" y="1146895"/>
            <a:ext cx="1074675" cy="921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04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741648" y="548680"/>
            <a:ext cx="3110552" cy="727993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OTÁZKY PODLE</a:t>
            </a:r>
          </a:p>
          <a:p>
            <a:pPr algn="ctr"/>
            <a:r>
              <a:rPr lang="cs-CZ" sz="1400" b="1" dirty="0" smtClean="0"/>
              <a:t>FÁZÍ VÝUKY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683590" y="1628801"/>
            <a:ext cx="2664296" cy="79208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KLASICKÁ VÝUKA</a:t>
            </a:r>
          </a:p>
        </p:txBody>
      </p:sp>
      <p:sp>
        <p:nvSpPr>
          <p:cNvPr id="112" name="Ovál 111"/>
          <p:cNvSpPr/>
          <p:nvPr/>
        </p:nvSpPr>
        <p:spPr>
          <a:xfrm>
            <a:off x="5228300" y="1772816"/>
            <a:ext cx="3096344" cy="792088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KONSTRUKTIVISTICKÁ VÝUKA</a:t>
            </a:r>
          </a:p>
        </p:txBody>
      </p:sp>
      <p:sp>
        <p:nvSpPr>
          <p:cNvPr id="22" name="Ovál 21"/>
          <p:cNvSpPr/>
          <p:nvPr/>
        </p:nvSpPr>
        <p:spPr>
          <a:xfrm>
            <a:off x="1166578" y="2888002"/>
            <a:ext cx="1510031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motivace</a:t>
            </a:r>
            <a:endParaRPr lang="cs-CZ" sz="1400" b="1" dirty="0"/>
          </a:p>
        </p:txBody>
      </p:sp>
      <p:sp>
        <p:nvSpPr>
          <p:cNvPr id="25" name="Ovál 24"/>
          <p:cNvSpPr/>
          <p:nvPr/>
        </p:nvSpPr>
        <p:spPr>
          <a:xfrm>
            <a:off x="1313419" y="5877272"/>
            <a:ext cx="1363190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b="1" dirty="0"/>
              <a:t>aplikace</a:t>
            </a:r>
          </a:p>
        </p:txBody>
      </p:sp>
      <p:sp>
        <p:nvSpPr>
          <p:cNvPr id="27" name="Ovál 26"/>
          <p:cNvSpPr/>
          <p:nvPr/>
        </p:nvSpPr>
        <p:spPr>
          <a:xfrm>
            <a:off x="1202581" y="3581401"/>
            <a:ext cx="1512169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expozice</a:t>
            </a:r>
            <a:endParaRPr lang="cs-CZ" sz="1400" b="1" dirty="0"/>
          </a:p>
        </p:txBody>
      </p:sp>
      <p:sp>
        <p:nvSpPr>
          <p:cNvPr id="28" name="Ovál 27"/>
          <p:cNvSpPr/>
          <p:nvPr/>
        </p:nvSpPr>
        <p:spPr>
          <a:xfrm>
            <a:off x="1268814" y="4102117"/>
            <a:ext cx="1379703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fixace</a:t>
            </a:r>
          </a:p>
        </p:txBody>
      </p:sp>
      <p:sp>
        <p:nvSpPr>
          <p:cNvPr id="29" name="Ovál 28"/>
          <p:cNvSpPr/>
          <p:nvPr/>
        </p:nvSpPr>
        <p:spPr>
          <a:xfrm>
            <a:off x="1313419" y="4695057"/>
            <a:ext cx="1404638" cy="4918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opakování</a:t>
            </a:r>
            <a:endParaRPr lang="cs-CZ" sz="1400" b="1" dirty="0"/>
          </a:p>
        </p:txBody>
      </p:sp>
      <p:sp>
        <p:nvSpPr>
          <p:cNvPr id="30" name="Ovál 29"/>
          <p:cNvSpPr/>
          <p:nvPr/>
        </p:nvSpPr>
        <p:spPr>
          <a:xfrm>
            <a:off x="1287020" y="5265204"/>
            <a:ext cx="1343291" cy="5040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diagnóza</a:t>
            </a:r>
            <a:endParaRPr lang="cs-CZ" sz="1400" b="1" dirty="0"/>
          </a:p>
        </p:txBody>
      </p:sp>
      <p:sp>
        <p:nvSpPr>
          <p:cNvPr id="31" name="Ovál 30"/>
          <p:cNvSpPr/>
          <p:nvPr/>
        </p:nvSpPr>
        <p:spPr>
          <a:xfrm>
            <a:off x="5769107" y="5007539"/>
            <a:ext cx="2304257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reflexe</a:t>
            </a:r>
          </a:p>
        </p:txBody>
      </p:sp>
      <p:sp>
        <p:nvSpPr>
          <p:cNvPr id="32" name="Ovál 31"/>
          <p:cNvSpPr/>
          <p:nvPr/>
        </p:nvSpPr>
        <p:spPr>
          <a:xfrm>
            <a:off x="5589088" y="4005064"/>
            <a:ext cx="2664296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uvědomění si významu informace</a:t>
            </a:r>
          </a:p>
        </p:txBody>
      </p:sp>
      <p:sp>
        <p:nvSpPr>
          <p:cNvPr id="33" name="Ovál 32"/>
          <p:cNvSpPr/>
          <p:nvPr/>
        </p:nvSpPr>
        <p:spPr>
          <a:xfrm>
            <a:off x="5624342" y="3164578"/>
            <a:ext cx="2304257" cy="50405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evokace</a:t>
            </a:r>
            <a:endParaRPr lang="cs-CZ" sz="1400" b="1" dirty="0"/>
          </a:p>
        </p:txBody>
      </p:sp>
      <p:cxnSp>
        <p:nvCxnSpPr>
          <p:cNvPr id="7" name="Přímá spojnice se šipkou 6"/>
          <p:cNvCxnSpPr>
            <a:stCxn id="3" idx="3"/>
          </p:cNvCxnSpPr>
          <p:nvPr/>
        </p:nvCxnSpPr>
        <p:spPr>
          <a:xfrm flipH="1">
            <a:off x="2741648" y="1170061"/>
            <a:ext cx="455530" cy="45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" idx="5"/>
          </p:cNvCxnSpPr>
          <p:nvPr/>
        </p:nvCxnSpPr>
        <p:spPr>
          <a:xfrm>
            <a:off x="5396670" y="1170061"/>
            <a:ext cx="443698" cy="530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112" idx="4"/>
          </p:cNvCxnSpPr>
          <p:nvPr/>
        </p:nvCxnSpPr>
        <p:spPr>
          <a:xfrm>
            <a:off x="6776472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68" idx="4"/>
          </p:cNvCxnSpPr>
          <p:nvPr/>
        </p:nvCxnSpPr>
        <p:spPr>
          <a:xfrm>
            <a:off x="2015738" y="2420889"/>
            <a:ext cx="0" cy="360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3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261648" y="2996952"/>
            <a:ext cx="2606496" cy="1224135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OTÁZKY PODLE</a:t>
            </a:r>
          </a:p>
          <a:p>
            <a:pPr algn="ctr"/>
            <a:r>
              <a:rPr lang="cs-CZ" sz="1400" b="1" dirty="0" err="1" smtClean="0"/>
              <a:t>Bloomovy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cognitivní</a:t>
            </a:r>
            <a:r>
              <a:rPr lang="cs-CZ" sz="1400" b="1" dirty="0" smtClean="0"/>
              <a:t> taxonomie</a:t>
            </a:r>
            <a:endParaRPr lang="cs-CZ" sz="1400" b="1" dirty="0"/>
          </a:p>
        </p:txBody>
      </p:sp>
      <p:sp>
        <p:nvSpPr>
          <p:cNvPr id="3" name="Ovál 2"/>
          <p:cNvSpPr/>
          <p:nvPr/>
        </p:nvSpPr>
        <p:spPr>
          <a:xfrm>
            <a:off x="290963" y="2780919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V. HODNOTIT</a:t>
            </a:r>
            <a:r>
              <a:rPr lang="cs-CZ" sz="1400" dirty="0"/>
              <a:t>  </a:t>
            </a:r>
            <a:r>
              <a:rPr lang="cs-CZ" sz="1400" b="1" i="1" dirty="0"/>
              <a:t>Argumentuj, je to dobře, špatně, proč?</a:t>
            </a:r>
            <a:endParaRPr lang="cs-CZ" sz="1400" dirty="0"/>
          </a:p>
        </p:txBody>
      </p:sp>
      <p:sp>
        <p:nvSpPr>
          <p:cNvPr id="4" name="Ovál 3"/>
          <p:cNvSpPr/>
          <p:nvPr/>
        </p:nvSpPr>
        <p:spPr>
          <a:xfrm>
            <a:off x="1504726" y="1124120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VI. TVOŘIT</a:t>
            </a:r>
            <a:endParaRPr lang="cs-CZ" sz="1400" dirty="0"/>
          </a:p>
          <a:p>
            <a:pPr algn="ctr"/>
            <a:r>
              <a:rPr lang="cs-CZ" sz="1400" b="1" i="1" dirty="0" smtClean="0"/>
              <a:t>Co </a:t>
            </a:r>
            <a:r>
              <a:rPr lang="cs-CZ" sz="1400" b="1" i="1" dirty="0"/>
              <a:t>z toho můžeš vytvořit?</a:t>
            </a:r>
            <a:endParaRPr lang="cs-CZ" sz="1400" dirty="0"/>
          </a:p>
        </p:txBody>
      </p:sp>
      <p:sp>
        <p:nvSpPr>
          <p:cNvPr id="5" name="Ovál 4"/>
          <p:cNvSpPr/>
          <p:nvPr/>
        </p:nvSpPr>
        <p:spPr>
          <a:xfrm>
            <a:off x="356066" y="4173114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V. HODNOTIT</a:t>
            </a:r>
            <a:r>
              <a:rPr lang="cs-CZ" sz="1400" dirty="0"/>
              <a:t>  </a:t>
            </a:r>
            <a:r>
              <a:rPr lang="cs-CZ" sz="1400" b="1" i="1" dirty="0"/>
              <a:t>Argumentuj, je to dobře, špatně, proč?</a:t>
            </a:r>
            <a:endParaRPr lang="cs-CZ" sz="1400" dirty="0"/>
          </a:p>
        </p:txBody>
      </p:sp>
      <p:sp>
        <p:nvSpPr>
          <p:cNvPr id="6" name="Ovál 5"/>
          <p:cNvSpPr/>
          <p:nvPr/>
        </p:nvSpPr>
        <p:spPr>
          <a:xfrm>
            <a:off x="2987824" y="4979630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IV. ANALYZOVAT</a:t>
            </a:r>
            <a:endParaRPr lang="cs-CZ" sz="1400" dirty="0"/>
          </a:p>
          <a:p>
            <a:pPr algn="ctr"/>
            <a:r>
              <a:rPr lang="cs-CZ" sz="1400" b="1" i="1" dirty="0"/>
              <a:t>Z čeho se to skládá?</a:t>
            </a:r>
            <a:endParaRPr lang="cs-CZ" sz="1400" dirty="0"/>
          </a:p>
        </p:txBody>
      </p:sp>
      <p:sp>
        <p:nvSpPr>
          <p:cNvPr id="7" name="Ovál 6"/>
          <p:cNvSpPr/>
          <p:nvPr/>
        </p:nvSpPr>
        <p:spPr>
          <a:xfrm>
            <a:off x="5868144" y="4437112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III. APLIKOVAT</a:t>
            </a:r>
            <a:endParaRPr lang="cs-CZ" sz="1400" dirty="0"/>
          </a:p>
          <a:p>
            <a:pPr algn="ctr"/>
            <a:r>
              <a:rPr lang="cs-CZ" sz="1400" b="1" i="1" dirty="0"/>
              <a:t>Co tě napadá při pohledu na tu věc?</a:t>
            </a:r>
            <a:endParaRPr lang="cs-CZ" sz="1400" dirty="0"/>
          </a:p>
        </p:txBody>
      </p:sp>
      <p:sp>
        <p:nvSpPr>
          <p:cNvPr id="8" name="Ovál 7"/>
          <p:cNvSpPr/>
          <p:nvPr/>
        </p:nvSpPr>
        <p:spPr>
          <a:xfrm>
            <a:off x="6479704" y="2804348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II. POROZUMĚT</a:t>
            </a:r>
            <a:endParaRPr lang="cs-CZ" sz="1400" dirty="0"/>
          </a:p>
          <a:p>
            <a:pPr algn="ctr"/>
            <a:r>
              <a:rPr lang="cs-CZ" sz="1400" b="1" i="1" dirty="0"/>
              <a:t>Porovnej, čemu se to podobá, od čeho se liší?</a:t>
            </a:r>
            <a:endParaRPr lang="cs-CZ" sz="1400" dirty="0"/>
          </a:p>
        </p:txBody>
      </p:sp>
      <p:sp>
        <p:nvSpPr>
          <p:cNvPr id="9" name="Ovál 8"/>
          <p:cNvSpPr/>
          <p:nvPr/>
        </p:nvSpPr>
        <p:spPr>
          <a:xfrm>
            <a:off x="4927113" y="1124120"/>
            <a:ext cx="2664296" cy="1247066"/>
          </a:xfrm>
          <a:prstGeom prst="ellipse">
            <a:avLst/>
          </a:prstGeom>
          <a:solidFill>
            <a:srgbClr val="F4C8F5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I. ZAPAMATOVAT</a:t>
            </a:r>
            <a:endParaRPr lang="cs-CZ" sz="1400" dirty="0"/>
          </a:p>
          <a:p>
            <a:pPr algn="ctr"/>
            <a:r>
              <a:rPr lang="cs-CZ" sz="1400" b="1" i="1" dirty="0"/>
              <a:t>       Popiš, jak to vpadá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6361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63" y="548680"/>
            <a:ext cx="7064127" cy="5698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3455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029115"/>
              </p:ext>
            </p:extLst>
          </p:nvPr>
        </p:nvGraphicFramePr>
        <p:xfrm>
          <a:off x="827584" y="836712"/>
          <a:ext cx="7344816" cy="56018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344816"/>
              </a:tblGrid>
              <a:tr h="1334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 smtClean="0">
                          <a:effectLst/>
                        </a:rPr>
                        <a:t>formuluje </a:t>
                      </a:r>
                      <a:r>
                        <a:rPr lang="cs-CZ" sz="1400" cap="all" dirty="0">
                          <a:effectLst/>
                        </a:rPr>
                        <a:t>a vyjadřuje své myšlenky a názory v </a:t>
                      </a:r>
                      <a:r>
                        <a:rPr lang="cs-CZ" sz="1400" cap="all" dirty="0" smtClean="0">
                          <a:effectLst/>
                        </a:rPr>
                        <a:t> </a:t>
                      </a:r>
                      <a:r>
                        <a:rPr lang="cs-CZ" sz="1400" cap="all" dirty="0" err="1" smtClean="0">
                          <a:effectLst/>
                        </a:rPr>
                        <a:t>logicKÉM</a:t>
                      </a:r>
                      <a:r>
                        <a:rPr lang="cs-CZ" sz="1400" cap="all" baseline="0" dirty="0" smtClean="0">
                          <a:effectLst/>
                        </a:rPr>
                        <a:t>  </a:t>
                      </a:r>
                      <a:r>
                        <a:rPr lang="cs-CZ" sz="1400" cap="all" dirty="0" smtClean="0">
                          <a:effectLst/>
                        </a:rPr>
                        <a:t>sledu</a:t>
                      </a:r>
                      <a:endParaRPr lang="cs-CZ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>
                          <a:effectLst/>
                        </a:rPr>
                        <a:t> </a:t>
                      </a:r>
                      <a:r>
                        <a:rPr lang="cs-CZ" sz="1400" cap="all" dirty="0" smtClean="0">
                          <a:effectLst/>
                        </a:rPr>
                        <a:t>vyjadřuje </a:t>
                      </a:r>
                      <a:r>
                        <a:rPr lang="cs-CZ" sz="1400" cap="all" dirty="0">
                          <a:effectLst/>
                        </a:rPr>
                        <a:t>se výstižně, souvisle a kultivovaně písemně i </a:t>
                      </a:r>
                      <a:r>
                        <a:rPr lang="cs-CZ" sz="1400" cap="all" dirty="0" smtClean="0">
                          <a:effectLst/>
                        </a:rPr>
                        <a:t>ústně </a:t>
                      </a:r>
                      <a:endParaRPr lang="cs-CZ" sz="1400" dirty="0">
                        <a:effectLst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naslouchá promluvám druhých lidí, porozumí jim, vhodně </a:t>
                      </a:r>
                      <a:r>
                        <a:rPr lang="cs-CZ" sz="1800" dirty="0" smtClean="0">
                          <a:effectLst/>
                        </a:rPr>
                        <a:t>reaguje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účinně se zapojuje do diskuse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obhajuje svůj názor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vhodně argumentuje 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/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rozumí různým typům textů a záznamů, </a:t>
                      </a:r>
                      <a:r>
                        <a:rPr lang="cs-CZ" sz="1800" dirty="0" smtClean="0">
                          <a:effectLst/>
                        </a:rPr>
                        <a:t>obrazových </a:t>
                      </a:r>
                      <a:r>
                        <a:rPr lang="cs-CZ" sz="1800" dirty="0">
                          <a:effectLst/>
                        </a:rPr>
                        <a:t>materiálů</a:t>
                      </a:r>
                      <a:r>
                        <a:rPr lang="cs-CZ" sz="1800" dirty="0" smtClean="0">
                          <a:effectLst/>
                        </a:rPr>
                        <a:t>, gest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smtClean="0">
                          <a:effectLst/>
                        </a:rPr>
                        <a:t>jin. komunikačních </a:t>
                      </a:r>
                      <a:r>
                        <a:rPr lang="cs-CZ" sz="1800" dirty="0">
                          <a:effectLst/>
                        </a:rPr>
                        <a:t>prostředků, reaguje na </a:t>
                      </a:r>
                      <a:r>
                        <a:rPr lang="cs-CZ" sz="1800" dirty="0" smtClean="0">
                          <a:effectLst/>
                        </a:rPr>
                        <a:t>ně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tvořivě </a:t>
                      </a:r>
                      <a:r>
                        <a:rPr lang="cs-CZ" sz="1800" dirty="0">
                          <a:effectLst/>
                        </a:rPr>
                        <a:t>je využívá ke svému rozvoji, aktivnímu zapojení do </a:t>
                      </a:r>
                      <a:r>
                        <a:rPr lang="cs-CZ" sz="1800" dirty="0" smtClean="0">
                          <a:effectLst/>
                        </a:rPr>
                        <a:t>společenského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dění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informační a komunikační prostředky pro komunikaci s okolním </a:t>
                      </a:r>
                      <a:r>
                        <a:rPr lang="cs-CZ" sz="1800" dirty="0" smtClean="0">
                          <a:effectLst/>
                        </a:rPr>
                        <a:t>světem</a:t>
                      </a:r>
                      <a:endParaRPr lang="cs-CZ" sz="1800" dirty="0">
                        <a:effectLst/>
                      </a:endParaRPr>
                    </a:p>
                  </a:txBody>
                  <a:tcPr marL="61718" marR="61718" marT="0" marB="0"/>
                </a:tc>
              </a:tr>
              <a:tr h="1167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komunikativní  dovednosti k vytváření vztahů  k soužití, spolupráci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827585" y="476672"/>
            <a:ext cx="33843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KOMPETENCE KOMUNIKATIVNÍ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43725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25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445557" y="1431149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726863" y="374530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V. 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2910093" y="4292149"/>
            <a:ext cx="2440591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000" b="1" dirty="0" smtClean="0"/>
              <a:t>IV.  KRITICKÝ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5480010" y="2430338"/>
            <a:ext cx="2033073" cy="59893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II. PROCES</a:t>
            </a:r>
          </a:p>
          <a:p>
            <a:pPr algn="ctr"/>
            <a:r>
              <a:rPr lang="cs-CZ" sz="1000" b="1" dirty="0" smtClean="0"/>
              <a:t>POSTUP, STRUKTURA</a:t>
            </a:r>
            <a:endParaRPr lang="cs-CZ" sz="1000" b="1" dirty="0"/>
          </a:p>
        </p:txBody>
      </p:sp>
      <p:sp>
        <p:nvSpPr>
          <p:cNvPr id="10" name="Ovál 9"/>
          <p:cNvSpPr/>
          <p:nvPr/>
        </p:nvSpPr>
        <p:spPr>
          <a:xfrm>
            <a:off x="5719676" y="166721"/>
            <a:ext cx="2609645" cy="51467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I</a:t>
            </a:r>
            <a:r>
              <a:rPr lang="cs-CZ" sz="1200" b="1" dirty="0" smtClean="0"/>
              <a:t>. 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56565" y="1438810"/>
            <a:ext cx="2957314" cy="58424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VI. JAK SE NAUČIT ROZUMĚT ROZHOVORŮM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6958842" y="734011"/>
            <a:ext cx="1573597" cy="32690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1.Otevřenost</a:t>
            </a:r>
            <a:endParaRPr lang="cs-CZ" sz="1200" dirty="0"/>
          </a:p>
        </p:txBody>
      </p:sp>
      <p:sp>
        <p:nvSpPr>
          <p:cNvPr id="33" name="Ovál 32"/>
          <p:cNvSpPr/>
          <p:nvPr/>
        </p:nvSpPr>
        <p:spPr>
          <a:xfrm>
            <a:off x="7423813" y="1060919"/>
            <a:ext cx="132573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2.Empatie</a:t>
            </a:r>
            <a:endParaRPr lang="cs-CZ" sz="1200" dirty="0"/>
          </a:p>
        </p:txBody>
      </p:sp>
      <p:sp>
        <p:nvSpPr>
          <p:cNvPr id="34" name="Ovál 33"/>
          <p:cNvSpPr/>
          <p:nvPr/>
        </p:nvSpPr>
        <p:spPr>
          <a:xfrm>
            <a:off x="6889174" y="1261887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3.Pozitivnost</a:t>
            </a:r>
            <a:endParaRPr lang="cs-CZ" sz="1200" dirty="0"/>
          </a:p>
        </p:txBody>
      </p:sp>
      <p:sp>
        <p:nvSpPr>
          <p:cNvPr id="36" name="Ovál 35"/>
          <p:cNvSpPr/>
          <p:nvPr/>
        </p:nvSpPr>
        <p:spPr>
          <a:xfrm>
            <a:off x="6869027" y="1531841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4.Bezprostřednost</a:t>
            </a:r>
            <a:endParaRPr lang="cs-CZ" sz="1200" dirty="0"/>
          </a:p>
        </p:txBody>
      </p:sp>
      <p:sp>
        <p:nvSpPr>
          <p:cNvPr id="37" name="Ovál 36"/>
          <p:cNvSpPr/>
          <p:nvPr/>
        </p:nvSpPr>
        <p:spPr>
          <a:xfrm>
            <a:off x="6466036" y="1743154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5.Schopnbost interakce</a:t>
            </a:r>
            <a:endParaRPr lang="cs-CZ" sz="1200" dirty="0"/>
          </a:p>
        </p:txBody>
      </p:sp>
      <p:sp>
        <p:nvSpPr>
          <p:cNvPr id="38" name="Ovál 37"/>
          <p:cNvSpPr/>
          <p:nvPr/>
        </p:nvSpPr>
        <p:spPr>
          <a:xfrm>
            <a:off x="6995453" y="1953217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6.Expresivita</a:t>
            </a:r>
            <a:endParaRPr lang="cs-CZ" sz="1200" dirty="0"/>
          </a:p>
        </p:txBody>
      </p:sp>
      <p:sp>
        <p:nvSpPr>
          <p:cNvPr id="40" name="Ovál 39"/>
          <p:cNvSpPr/>
          <p:nvPr/>
        </p:nvSpPr>
        <p:spPr>
          <a:xfrm>
            <a:off x="6646843" y="2136992"/>
            <a:ext cx="244325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7.Orientace na druhé</a:t>
            </a:r>
            <a:endParaRPr lang="cs-CZ" sz="1200" dirty="0"/>
          </a:p>
        </p:txBody>
      </p:sp>
      <p:sp>
        <p:nvSpPr>
          <p:cNvPr id="44" name="Ovál 43"/>
          <p:cNvSpPr/>
          <p:nvPr/>
        </p:nvSpPr>
        <p:spPr>
          <a:xfrm>
            <a:off x="7059759" y="3134521"/>
            <a:ext cx="2053845" cy="30878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1.Před rozhovorem</a:t>
            </a:r>
            <a:endParaRPr lang="cs-CZ" sz="1200" dirty="0"/>
          </a:p>
        </p:txBody>
      </p:sp>
      <p:sp>
        <p:nvSpPr>
          <p:cNvPr id="47" name="Ovál 46"/>
          <p:cNvSpPr/>
          <p:nvPr/>
        </p:nvSpPr>
        <p:spPr>
          <a:xfrm>
            <a:off x="7325052" y="3855922"/>
            <a:ext cx="1712674" cy="2858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3. Zpětná vazba</a:t>
            </a:r>
            <a:endParaRPr lang="cs-CZ" sz="1200" dirty="0"/>
          </a:p>
        </p:txBody>
      </p:sp>
      <p:sp>
        <p:nvSpPr>
          <p:cNvPr id="48" name="Ovál 47"/>
          <p:cNvSpPr/>
          <p:nvPr/>
        </p:nvSpPr>
        <p:spPr>
          <a:xfrm>
            <a:off x="6799730" y="3506033"/>
            <a:ext cx="2382934" cy="30938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 smtClean="0"/>
              <a:t>2.  Během rozhovoru</a:t>
            </a:r>
            <a:endParaRPr lang="cs-CZ" sz="1200" dirty="0"/>
          </a:p>
        </p:txBody>
      </p:sp>
      <p:sp>
        <p:nvSpPr>
          <p:cNvPr id="68" name="Ovál 67"/>
          <p:cNvSpPr/>
          <p:nvPr/>
        </p:nvSpPr>
        <p:spPr>
          <a:xfrm>
            <a:off x="1944374" y="4782751"/>
            <a:ext cx="1325736" cy="32661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1.Vysvětlení faktů</a:t>
            </a:r>
            <a:endParaRPr lang="cs-CZ" sz="900" dirty="0"/>
          </a:p>
        </p:txBody>
      </p:sp>
      <p:sp>
        <p:nvSpPr>
          <p:cNvPr id="69" name="Ovál 68"/>
          <p:cNvSpPr/>
          <p:nvPr/>
        </p:nvSpPr>
        <p:spPr>
          <a:xfrm>
            <a:off x="1496835" y="5273774"/>
            <a:ext cx="1325736" cy="23171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2.Shoda</a:t>
            </a:r>
            <a:endParaRPr lang="cs-CZ" sz="900" dirty="0"/>
          </a:p>
        </p:txBody>
      </p:sp>
      <p:sp>
        <p:nvSpPr>
          <p:cNvPr id="70" name="Ovál 69"/>
          <p:cNvSpPr/>
          <p:nvPr/>
        </p:nvSpPr>
        <p:spPr>
          <a:xfrm>
            <a:off x="3047661" y="4960789"/>
            <a:ext cx="1325736" cy="26891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3.Příčiny</a:t>
            </a:r>
            <a:endParaRPr lang="cs-CZ" sz="900" dirty="0"/>
          </a:p>
        </p:txBody>
      </p:sp>
      <p:sp>
        <p:nvSpPr>
          <p:cNvPr id="71" name="Ovál 70"/>
          <p:cNvSpPr/>
          <p:nvPr/>
        </p:nvSpPr>
        <p:spPr>
          <a:xfrm>
            <a:off x="2413459" y="5440836"/>
            <a:ext cx="1325736" cy="35099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4.Návrh řešení</a:t>
            </a:r>
            <a:endParaRPr lang="cs-CZ" sz="900" dirty="0"/>
          </a:p>
        </p:txBody>
      </p:sp>
      <p:sp>
        <p:nvSpPr>
          <p:cNvPr id="72" name="Ovál 71"/>
          <p:cNvSpPr/>
          <p:nvPr/>
        </p:nvSpPr>
        <p:spPr>
          <a:xfrm>
            <a:off x="3675837" y="5256807"/>
            <a:ext cx="1423613" cy="37804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5.Formulace řešení</a:t>
            </a:r>
            <a:endParaRPr lang="cs-CZ" sz="900" dirty="0"/>
          </a:p>
        </p:txBody>
      </p:sp>
      <p:sp>
        <p:nvSpPr>
          <p:cNvPr id="73" name="Ovál 72"/>
          <p:cNvSpPr/>
          <p:nvPr/>
        </p:nvSpPr>
        <p:spPr>
          <a:xfrm>
            <a:off x="3383826" y="5842820"/>
            <a:ext cx="1351000" cy="42007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6. Domluva konkrétních kroků</a:t>
            </a:r>
            <a:endParaRPr lang="cs-CZ" sz="900" dirty="0"/>
          </a:p>
        </p:txBody>
      </p:sp>
      <p:cxnSp>
        <p:nvCxnSpPr>
          <p:cNvPr id="78" name="Přímá spojnice se šipkou 77"/>
          <p:cNvCxnSpPr>
            <a:stCxn id="68" idx="2"/>
          </p:cNvCxnSpPr>
          <p:nvPr/>
        </p:nvCxnSpPr>
        <p:spPr>
          <a:xfrm>
            <a:off x="1944374" y="4946058"/>
            <a:ext cx="0" cy="36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se šipkou 87"/>
          <p:cNvCxnSpPr>
            <a:stCxn id="72" idx="3"/>
          </p:cNvCxnSpPr>
          <p:nvPr/>
        </p:nvCxnSpPr>
        <p:spPr>
          <a:xfrm>
            <a:off x="3884320" y="5579486"/>
            <a:ext cx="0" cy="265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ál 116"/>
          <p:cNvSpPr/>
          <p:nvPr/>
        </p:nvSpPr>
        <p:spPr>
          <a:xfrm>
            <a:off x="307898" y="2122541"/>
            <a:ext cx="2274664" cy="446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b="1" dirty="0" smtClean="0"/>
              <a:t>Rodičovské Já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hodnotí, moralizuje </a:t>
            </a:r>
          </a:p>
          <a:p>
            <a:pPr marL="228600" indent="-228600">
              <a:buAutoNum type="alphaLcParenR"/>
            </a:pPr>
            <a:r>
              <a:rPr lang="cs-CZ" sz="900" dirty="0" smtClean="0"/>
              <a:t>ochraňuje, hlídá</a:t>
            </a:r>
          </a:p>
          <a:p>
            <a:pPr marL="228600" indent="-228600">
              <a:buAutoNum type="alphaLcParenR"/>
            </a:pPr>
            <a:endParaRPr lang="cs-CZ" sz="900" dirty="0"/>
          </a:p>
        </p:txBody>
      </p:sp>
      <p:sp>
        <p:nvSpPr>
          <p:cNvPr id="118" name="Ovál 117"/>
          <p:cNvSpPr/>
          <p:nvPr/>
        </p:nvSpPr>
        <p:spPr>
          <a:xfrm>
            <a:off x="307898" y="2557622"/>
            <a:ext cx="2133487" cy="48791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Dospělé Já</a:t>
            </a:r>
          </a:p>
          <a:p>
            <a:r>
              <a:rPr lang="cs-CZ" sz="900" dirty="0" smtClean="0"/>
              <a:t>a) naslouchá</a:t>
            </a:r>
          </a:p>
          <a:p>
            <a:r>
              <a:rPr lang="cs-CZ" sz="900" dirty="0" smtClean="0"/>
              <a:t>b) konstatuje, hodnotí</a:t>
            </a:r>
            <a:endParaRPr lang="cs-CZ" sz="900" dirty="0"/>
          </a:p>
        </p:txBody>
      </p:sp>
      <p:sp>
        <p:nvSpPr>
          <p:cNvPr id="119" name="Ovál 118"/>
          <p:cNvSpPr/>
          <p:nvPr/>
        </p:nvSpPr>
        <p:spPr>
          <a:xfrm>
            <a:off x="233758" y="3029271"/>
            <a:ext cx="2609317" cy="56272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900" dirty="0" smtClean="0"/>
              <a:t>Dětské Já </a:t>
            </a:r>
          </a:p>
          <a:p>
            <a:r>
              <a:rPr lang="cs-CZ" sz="900" dirty="0" smtClean="0"/>
              <a:t>nesamostatný, poddajný, agresivní</a:t>
            </a:r>
          </a:p>
          <a:p>
            <a:r>
              <a:rPr lang="cs-CZ" sz="900" dirty="0" smtClean="0"/>
              <a:t>Impulzivní, hravý ,lhostejný</a:t>
            </a:r>
          </a:p>
          <a:p>
            <a:endParaRPr lang="cs-CZ" sz="900" dirty="0"/>
          </a:p>
        </p:txBody>
      </p:sp>
      <p:sp>
        <p:nvSpPr>
          <p:cNvPr id="120" name="Ovál 119"/>
          <p:cNvSpPr/>
          <p:nvPr/>
        </p:nvSpPr>
        <p:spPr>
          <a:xfrm>
            <a:off x="630549" y="4363906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4986470" y="3764973"/>
            <a:ext cx="2266229" cy="59893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III. PEDAGOGICKÁ KOMUNIKACE</a:t>
            </a:r>
            <a:endParaRPr lang="cs-CZ" sz="1200" b="1" dirty="0"/>
          </a:p>
        </p:txBody>
      </p:sp>
      <p:sp>
        <p:nvSpPr>
          <p:cNvPr id="45" name="Ovál 44"/>
          <p:cNvSpPr/>
          <p:nvPr/>
        </p:nvSpPr>
        <p:spPr>
          <a:xfrm>
            <a:off x="6172711" y="4363906"/>
            <a:ext cx="215997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 Interakce učitel-žák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7" name="Ovál 76"/>
          <p:cNvSpPr/>
          <p:nvPr/>
        </p:nvSpPr>
        <p:spPr>
          <a:xfrm>
            <a:off x="5554154" y="6097839"/>
            <a:ext cx="2314318" cy="388382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5. Verbální, neverbální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188188" y="4782544"/>
            <a:ext cx="279481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 Struktura komunikace /tříčlenná/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5603134" y="5346478"/>
            <a:ext cx="2159976" cy="382626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 Vyučovací strategie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3" name="Ovál 82"/>
          <p:cNvSpPr/>
          <p:nvPr/>
        </p:nvSpPr>
        <p:spPr>
          <a:xfrm>
            <a:off x="6958843" y="5624806"/>
            <a:ext cx="2227771" cy="441341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4. Výuková metoda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5588404" y="865306"/>
            <a:ext cx="537158" cy="567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5"/>
          </p:cNvCxnSpPr>
          <p:nvPr/>
        </p:nvCxnSpPr>
        <p:spPr>
          <a:xfrm>
            <a:off x="5719676" y="2211638"/>
            <a:ext cx="390177" cy="206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5086793" y="2418548"/>
            <a:ext cx="467361" cy="1326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4348160" y="2555699"/>
            <a:ext cx="123512" cy="1696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endCxn id="70" idx="3"/>
          </p:cNvCxnSpPr>
          <p:nvPr/>
        </p:nvCxnSpPr>
        <p:spPr>
          <a:xfrm flipV="1">
            <a:off x="2843121" y="5190319"/>
            <a:ext cx="398690" cy="83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3383826" y="5256807"/>
            <a:ext cx="0" cy="189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71" idx="7"/>
            <a:endCxn id="72" idx="2"/>
          </p:cNvCxnSpPr>
          <p:nvPr/>
        </p:nvCxnSpPr>
        <p:spPr>
          <a:xfrm flipV="1">
            <a:off x="3545045" y="5445828"/>
            <a:ext cx="130792" cy="46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>
            <a:off x="3128687" y="2389020"/>
            <a:ext cx="832716" cy="1300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 flipV="1">
            <a:off x="2882325" y="1869168"/>
            <a:ext cx="526490" cy="19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ál 84"/>
          <p:cNvSpPr/>
          <p:nvPr/>
        </p:nvSpPr>
        <p:spPr>
          <a:xfrm>
            <a:off x="333551" y="227757"/>
            <a:ext cx="2741288" cy="518945"/>
          </a:xfrm>
          <a:prstGeom prst="ellipse">
            <a:avLst/>
          </a:prstGeom>
          <a:solidFill>
            <a:srgbClr val="99FF3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VÝUKA KOMUNIKACE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3115695" y="252859"/>
            <a:ext cx="2741288" cy="808059"/>
          </a:xfrm>
          <a:prstGeom prst="ellipse">
            <a:avLst/>
          </a:prstGeom>
          <a:solidFill>
            <a:srgbClr val="FF66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KOMUNIKACE VE SPOLEČNOSTI VĚDĚNÍ</a:t>
            </a:r>
            <a:endParaRPr lang="cs-CZ" sz="1200" b="1" dirty="0"/>
          </a:p>
        </p:txBody>
      </p:sp>
      <p:cxnSp>
        <p:nvCxnSpPr>
          <p:cNvPr id="89" name="Přímá spojnice se šipkou 88"/>
          <p:cNvCxnSpPr/>
          <p:nvPr/>
        </p:nvCxnSpPr>
        <p:spPr>
          <a:xfrm flipH="1" flipV="1">
            <a:off x="2346454" y="877951"/>
            <a:ext cx="1198591" cy="779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se šipkou 90"/>
          <p:cNvCxnSpPr/>
          <p:nvPr/>
        </p:nvCxnSpPr>
        <p:spPr>
          <a:xfrm flipH="1" flipV="1">
            <a:off x="4492879" y="1147293"/>
            <a:ext cx="6412" cy="283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4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812729" y="1770606"/>
            <a:ext cx="3359516" cy="785257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ZÁSADY EFEKTIVNÍ KOMUNIKACE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6676910" y="914297"/>
            <a:ext cx="162130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1.Otevřenost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6876256" y="2658463"/>
            <a:ext cx="1658694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2.Empatie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6668593" y="4138735"/>
            <a:ext cx="1747873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i="1" dirty="0" smtClean="0"/>
              <a:t>3</a:t>
            </a:r>
            <a:r>
              <a:rPr lang="cs-CZ" sz="1200" b="1" dirty="0" smtClean="0"/>
              <a:t>.Pozitivnost</a:t>
            </a:r>
            <a:endParaRPr lang="cs-CZ" sz="1200" b="1" dirty="0"/>
          </a:p>
        </p:txBody>
      </p:sp>
      <p:sp>
        <p:nvSpPr>
          <p:cNvPr id="7" name="Ovál 6"/>
          <p:cNvSpPr/>
          <p:nvPr/>
        </p:nvSpPr>
        <p:spPr>
          <a:xfrm>
            <a:off x="3654920" y="4797152"/>
            <a:ext cx="1926759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4.Bezprostřednost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4138735"/>
            <a:ext cx="2647568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5.Schopnbost</a:t>
            </a:r>
            <a:r>
              <a:rPr lang="cs-CZ" sz="1200" dirty="0" smtClean="0"/>
              <a:t> </a:t>
            </a:r>
            <a:r>
              <a:rPr lang="cs-CZ" sz="1200" b="1" dirty="0" smtClean="0"/>
              <a:t>interakce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708204" y="2659300"/>
            <a:ext cx="1673906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6.Expresivita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271746" y="1068506"/>
            <a:ext cx="2371250" cy="25202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7.Orientace na druhé</a:t>
            </a:r>
            <a:endParaRPr lang="cs-CZ" sz="1200" b="1" dirty="0"/>
          </a:p>
        </p:txBody>
      </p:sp>
      <p:cxnSp>
        <p:nvCxnSpPr>
          <p:cNvPr id="1029" name="Přímá spojnice se šipkou 1028"/>
          <p:cNvCxnSpPr/>
          <p:nvPr/>
        </p:nvCxnSpPr>
        <p:spPr>
          <a:xfrm flipV="1">
            <a:off x="5868144" y="1244571"/>
            <a:ext cx="854870" cy="554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3" idx="5"/>
          </p:cNvCxnSpPr>
          <p:nvPr/>
        </p:nvCxnSpPr>
        <p:spPr>
          <a:xfrm>
            <a:off x="5680255" y="2440865"/>
            <a:ext cx="1169936" cy="343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Přímá spojnice se šipkou 1032"/>
          <p:cNvCxnSpPr>
            <a:endCxn id="6" idx="2"/>
          </p:cNvCxnSpPr>
          <p:nvPr/>
        </p:nvCxnSpPr>
        <p:spPr>
          <a:xfrm>
            <a:off x="5220072" y="2555864"/>
            <a:ext cx="1448521" cy="1708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Přímá spojnice se šipkou 1034"/>
          <p:cNvCxnSpPr>
            <a:stCxn id="3" idx="4"/>
          </p:cNvCxnSpPr>
          <p:nvPr/>
        </p:nvCxnSpPr>
        <p:spPr>
          <a:xfrm>
            <a:off x="4492487" y="2555863"/>
            <a:ext cx="0" cy="2025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Přímá spojnice se šipkou 1036"/>
          <p:cNvCxnSpPr/>
          <p:nvPr/>
        </p:nvCxnSpPr>
        <p:spPr>
          <a:xfrm flipH="1">
            <a:off x="2627784" y="2555863"/>
            <a:ext cx="1027136" cy="1521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9" idx="6"/>
          </p:cNvCxnSpPr>
          <p:nvPr/>
        </p:nvCxnSpPr>
        <p:spPr>
          <a:xfrm flipH="1">
            <a:off x="2382110" y="2440865"/>
            <a:ext cx="759242" cy="3444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Přímá spojnice se šipkou 1040"/>
          <p:cNvCxnSpPr/>
          <p:nvPr/>
        </p:nvCxnSpPr>
        <p:spPr>
          <a:xfrm flipH="1" flipV="1">
            <a:off x="2372758" y="1259277"/>
            <a:ext cx="759242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11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046140" y="1968562"/>
            <a:ext cx="3096344" cy="102839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KRITICKÝ ROZHOVOR</a:t>
            </a:r>
            <a:endParaRPr lang="cs-CZ" sz="1400" b="1" dirty="0"/>
          </a:p>
        </p:txBody>
      </p:sp>
      <p:sp>
        <p:nvSpPr>
          <p:cNvPr id="3" name="Ovál 2"/>
          <p:cNvSpPr/>
          <p:nvPr/>
        </p:nvSpPr>
        <p:spPr>
          <a:xfrm>
            <a:off x="6660232" y="1130792"/>
            <a:ext cx="1872208" cy="59112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1.Vysvětlení faktů</a:t>
            </a:r>
            <a:endParaRPr lang="cs-CZ" sz="1200" b="1" dirty="0"/>
          </a:p>
        </p:txBody>
      </p:sp>
      <p:sp>
        <p:nvSpPr>
          <p:cNvPr id="4" name="Ovál 3"/>
          <p:cNvSpPr/>
          <p:nvPr/>
        </p:nvSpPr>
        <p:spPr>
          <a:xfrm>
            <a:off x="6660232" y="2872225"/>
            <a:ext cx="1800200" cy="61658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2.Shoda</a:t>
            </a:r>
            <a:endParaRPr lang="cs-CZ" sz="1200" b="1" dirty="0"/>
          </a:p>
        </p:txBody>
      </p:sp>
      <p:sp>
        <p:nvSpPr>
          <p:cNvPr id="5" name="Ovál 4"/>
          <p:cNvSpPr/>
          <p:nvPr/>
        </p:nvSpPr>
        <p:spPr>
          <a:xfrm>
            <a:off x="4920162" y="4592326"/>
            <a:ext cx="1696083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3.Příčiny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1144340" y="4565364"/>
            <a:ext cx="1901800" cy="6750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4.Návrh řešení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827584" y="2636912"/>
            <a:ext cx="1944216" cy="72008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5. Formulace řešení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366123" y="1036301"/>
            <a:ext cx="2175036" cy="78011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6. Domluva konkrétních kroků</a:t>
            </a:r>
            <a:endParaRPr lang="cs-CZ" sz="1200" b="1" dirty="0"/>
          </a:p>
        </p:txBody>
      </p:sp>
      <p:cxnSp>
        <p:nvCxnSpPr>
          <p:cNvPr id="11" name="Přímá spojnice se šipkou 10"/>
          <p:cNvCxnSpPr>
            <a:stCxn id="2" idx="7"/>
          </p:cNvCxnSpPr>
          <p:nvPr/>
        </p:nvCxnSpPr>
        <p:spPr>
          <a:xfrm flipV="1">
            <a:off x="5689035" y="1556792"/>
            <a:ext cx="927210" cy="562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" idx="5"/>
          </p:cNvCxnSpPr>
          <p:nvPr/>
        </p:nvCxnSpPr>
        <p:spPr>
          <a:xfrm>
            <a:off x="5689035" y="2846348"/>
            <a:ext cx="927210" cy="438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076056" y="2996952"/>
            <a:ext cx="43204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3203848" y="2996952"/>
            <a:ext cx="79208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3"/>
          </p:cNvCxnSpPr>
          <p:nvPr/>
        </p:nvCxnSpPr>
        <p:spPr>
          <a:xfrm flipH="1">
            <a:off x="2915816" y="2846348"/>
            <a:ext cx="583773" cy="219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2" idx="1"/>
          </p:cNvCxnSpPr>
          <p:nvPr/>
        </p:nvCxnSpPr>
        <p:spPr>
          <a:xfrm flipH="1" flipV="1">
            <a:off x="2541159" y="1628800"/>
            <a:ext cx="958430" cy="490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ál 22"/>
          <p:cNvSpPr/>
          <p:nvPr/>
        </p:nvSpPr>
        <p:spPr>
          <a:xfrm>
            <a:off x="3585490" y="752947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rozhovor</a:t>
            </a:r>
            <a:endParaRPr lang="cs-CZ" sz="1200" b="1" dirty="0"/>
          </a:p>
        </p:txBody>
      </p:sp>
      <p:cxnSp>
        <p:nvCxnSpPr>
          <p:cNvPr id="25" name="Přímá spojnice se šipkou 24"/>
          <p:cNvCxnSpPr/>
          <p:nvPr/>
        </p:nvCxnSpPr>
        <p:spPr>
          <a:xfrm flipV="1">
            <a:off x="4594312" y="1268760"/>
            <a:ext cx="0" cy="605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166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2739530" y="552939"/>
            <a:ext cx="3528392" cy="78782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6516215" y="3355674"/>
            <a:ext cx="1296145" cy="360040"/>
          </a:xfrm>
          <a:prstGeom prst="roundRect">
            <a:avLst>
              <a:gd name="adj" fmla="val 3875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ŽÁK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356248" y="3212976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356248" y="5229200"/>
            <a:ext cx="2583904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DIDAKTICKÉ PROSTŘEDKY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3356248" y="2132856"/>
            <a:ext cx="2376264" cy="324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586810" y="3356992"/>
            <a:ext cx="968965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356248" y="4149080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14" name="Šipka doprava 13"/>
          <p:cNvSpPr/>
          <p:nvPr/>
        </p:nvSpPr>
        <p:spPr>
          <a:xfrm>
            <a:off x="899592" y="3715714"/>
            <a:ext cx="796665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156176" y="4509120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451519" y="4442014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PODMÍNKY VYUČOVÁNÍ</a:t>
            </a:r>
            <a:endParaRPr lang="cs-CZ" dirty="0"/>
          </a:p>
        </p:txBody>
      </p:sp>
      <p:cxnSp>
        <p:nvCxnSpPr>
          <p:cNvPr id="18" name="Přímá spojnice 17"/>
          <p:cNvCxnSpPr>
            <a:stCxn id="9" idx="1"/>
          </p:cNvCxnSpPr>
          <p:nvPr/>
        </p:nvCxnSpPr>
        <p:spPr>
          <a:xfrm flipH="1">
            <a:off x="2071292" y="2295001"/>
            <a:ext cx="1284956" cy="1052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stCxn id="9" idx="3"/>
          </p:cNvCxnSpPr>
          <p:nvPr/>
        </p:nvCxnSpPr>
        <p:spPr>
          <a:xfrm>
            <a:off x="5732512" y="2295001"/>
            <a:ext cx="927720" cy="997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10" idx="2"/>
          </p:cNvCxnSpPr>
          <p:nvPr/>
        </p:nvCxnSpPr>
        <p:spPr>
          <a:xfrm>
            <a:off x="2071293" y="3717032"/>
            <a:ext cx="1636611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6" idx="2"/>
          </p:cNvCxnSpPr>
          <p:nvPr/>
        </p:nvCxnSpPr>
        <p:spPr>
          <a:xfrm flipH="1">
            <a:off x="5436096" y="3715714"/>
            <a:ext cx="1728192" cy="1441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ál 30"/>
          <p:cNvSpPr/>
          <p:nvPr/>
        </p:nvSpPr>
        <p:spPr>
          <a:xfrm flipH="1">
            <a:off x="6764052" y="552939"/>
            <a:ext cx="1552364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VERBÁLNÍ</a:t>
            </a:r>
          </a:p>
        </p:txBody>
      </p:sp>
      <p:sp>
        <p:nvSpPr>
          <p:cNvPr id="32" name="Ovál 31"/>
          <p:cNvSpPr/>
          <p:nvPr/>
        </p:nvSpPr>
        <p:spPr>
          <a:xfrm flipH="1">
            <a:off x="539552" y="552939"/>
            <a:ext cx="1678697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NEVERBÁLNÍ</a:t>
            </a:r>
            <a:endParaRPr lang="cs-CZ" sz="1200" b="1" dirty="0"/>
          </a:p>
        </p:txBody>
      </p:sp>
      <p:cxnSp>
        <p:nvCxnSpPr>
          <p:cNvPr id="34" name="Přímá spojnice se šipkou 33"/>
          <p:cNvCxnSpPr>
            <a:stCxn id="5" idx="6"/>
          </p:cNvCxnSpPr>
          <p:nvPr/>
        </p:nvCxnSpPr>
        <p:spPr>
          <a:xfrm flipV="1">
            <a:off x="6267922" y="775251"/>
            <a:ext cx="392310" cy="17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5" idx="2"/>
          </p:cNvCxnSpPr>
          <p:nvPr/>
        </p:nvCxnSpPr>
        <p:spPr>
          <a:xfrm flipH="1" flipV="1">
            <a:off x="2339752" y="749896"/>
            <a:ext cx="399778" cy="196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2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5949388" y="764704"/>
            <a:ext cx="2376000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1. Interakce učitel-žák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472302" y="840908"/>
            <a:ext cx="2314318" cy="571867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5. Verbální, neverbální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5902316" y="3608287"/>
            <a:ext cx="2794816" cy="540793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2. Struktura komunikace /tříčlenná/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3384000" y="5013176"/>
            <a:ext cx="2159976" cy="598650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3. Vyučovací strategie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467543" y="3483372"/>
            <a:ext cx="2227771" cy="665708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4. Výuková metoda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059832" y="2253355"/>
            <a:ext cx="2808312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UČITELOVY OTÁZKY</a:t>
            </a:r>
            <a:endParaRPr lang="cs-CZ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580112" y="2901427"/>
            <a:ext cx="864096" cy="581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5543976" y="1305497"/>
            <a:ext cx="900232" cy="9478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4448340" y="3057201"/>
            <a:ext cx="15648" cy="1673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555776" y="2901427"/>
            <a:ext cx="828224" cy="581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endCxn id="3" idx="5"/>
          </p:cNvCxnSpPr>
          <p:nvPr/>
        </p:nvCxnSpPr>
        <p:spPr>
          <a:xfrm flipH="1" flipV="1">
            <a:off x="2447696" y="1329027"/>
            <a:ext cx="936304" cy="924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80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455767" y="1670418"/>
            <a:ext cx="2033073" cy="43204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2. odpověď</a:t>
            </a:r>
            <a:endParaRPr lang="cs-CZ" sz="2000" b="1" dirty="0"/>
          </a:p>
        </p:txBody>
      </p:sp>
      <p:sp>
        <p:nvSpPr>
          <p:cNvPr id="3" name="Ovál 2"/>
          <p:cNvSpPr/>
          <p:nvPr/>
        </p:nvSpPr>
        <p:spPr>
          <a:xfrm>
            <a:off x="152214" y="26774"/>
            <a:ext cx="2439888" cy="72799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/>
              <a:t>p</a:t>
            </a:r>
            <a:r>
              <a:rPr lang="cs-CZ" sz="1400" b="1" dirty="0" smtClean="0"/>
              <a:t>ostup/struktura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214789" y="1667246"/>
            <a:ext cx="2033073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1. otázka</a:t>
            </a:r>
            <a:endParaRPr lang="cs-CZ" sz="2000" b="1" dirty="0"/>
          </a:p>
        </p:txBody>
      </p:sp>
      <p:sp>
        <p:nvSpPr>
          <p:cNvPr id="5" name="Ovál 4"/>
          <p:cNvSpPr/>
          <p:nvPr/>
        </p:nvSpPr>
        <p:spPr>
          <a:xfrm>
            <a:off x="6444208" y="1629454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3. reflexe</a:t>
            </a:r>
            <a:endParaRPr lang="cs-CZ" sz="2000" b="1" dirty="0"/>
          </a:p>
        </p:txBody>
      </p:sp>
      <p:sp>
        <p:nvSpPr>
          <p:cNvPr id="6" name="Ovál 5"/>
          <p:cNvSpPr/>
          <p:nvPr/>
        </p:nvSpPr>
        <p:spPr>
          <a:xfrm>
            <a:off x="2771800" y="98582"/>
            <a:ext cx="2304256" cy="41538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výukový rozhovor</a:t>
            </a:r>
          </a:p>
        </p:txBody>
      </p:sp>
      <p:cxnSp>
        <p:nvCxnSpPr>
          <p:cNvPr id="8" name="Přímá spojnice se šipkou 7"/>
          <p:cNvCxnSpPr>
            <a:endCxn id="6" idx="2"/>
          </p:cNvCxnSpPr>
          <p:nvPr/>
        </p:nvCxnSpPr>
        <p:spPr>
          <a:xfrm flipV="1">
            <a:off x="2576077" y="306273"/>
            <a:ext cx="195723" cy="48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295876" y="2330192"/>
            <a:ext cx="2045749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zjišťovací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176504" y="3596390"/>
            <a:ext cx="2619586" cy="48399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konvergentní/divergentní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232234" y="5565015"/>
            <a:ext cx="2459545" cy="4164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o</a:t>
            </a:r>
            <a:r>
              <a:rPr lang="cs-CZ" sz="1200" b="1" dirty="0" smtClean="0"/>
              <a:t>tázka rozhodovac</a:t>
            </a:r>
            <a:r>
              <a:rPr lang="cs-CZ" sz="1000" b="1" dirty="0" smtClean="0"/>
              <a:t>í</a:t>
            </a:r>
            <a:endParaRPr lang="cs-CZ" sz="1000" b="1" dirty="0"/>
          </a:p>
        </p:txBody>
      </p:sp>
      <p:sp>
        <p:nvSpPr>
          <p:cNvPr id="14" name="Ovál 13"/>
          <p:cNvSpPr/>
          <p:nvPr/>
        </p:nvSpPr>
        <p:spPr>
          <a:xfrm>
            <a:off x="295876" y="4157770"/>
            <a:ext cx="2325670" cy="44363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pozorování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323462" y="4601831"/>
            <a:ext cx="2325670" cy="47736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problémová</a:t>
            </a:r>
            <a:endParaRPr lang="cs-CZ" sz="1200" b="1" dirty="0"/>
          </a:p>
        </p:txBody>
      </p:sp>
      <p:sp>
        <p:nvSpPr>
          <p:cNvPr id="16" name="Ovál 15"/>
          <p:cNvSpPr/>
          <p:nvPr/>
        </p:nvSpPr>
        <p:spPr>
          <a:xfrm>
            <a:off x="283147" y="5091975"/>
            <a:ext cx="2357719" cy="47304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posouzení situace</a:t>
            </a:r>
            <a:endParaRPr lang="cs-CZ" sz="1200" b="1" dirty="0"/>
          </a:p>
        </p:txBody>
      </p:sp>
      <p:sp>
        <p:nvSpPr>
          <p:cNvPr id="19" name="Ovál 18"/>
          <p:cNvSpPr/>
          <p:nvPr/>
        </p:nvSpPr>
        <p:spPr>
          <a:xfrm>
            <a:off x="295876" y="2762240"/>
            <a:ext cx="2037638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otevřená</a:t>
            </a:r>
            <a:endParaRPr lang="cs-CZ" sz="1200" b="1" dirty="0"/>
          </a:p>
        </p:txBody>
      </p:sp>
      <p:sp>
        <p:nvSpPr>
          <p:cNvPr id="20" name="Ovál 19"/>
          <p:cNvSpPr/>
          <p:nvPr/>
        </p:nvSpPr>
        <p:spPr>
          <a:xfrm>
            <a:off x="329437" y="3188406"/>
            <a:ext cx="2037637" cy="40471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zavřená</a:t>
            </a:r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68239" y="6149355"/>
            <a:ext cx="291430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Nevhodné otázky: </a:t>
            </a:r>
          </a:p>
          <a:p>
            <a:r>
              <a:rPr lang="cs-CZ" dirty="0" smtClean="0"/>
              <a:t>Řetězová, sugestivní, nejasná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3455767" y="2359327"/>
            <a:ext cx="2160240" cy="46605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Celá věta?</a:t>
            </a:r>
            <a:endParaRPr lang="cs-CZ" sz="1200" b="1" dirty="0"/>
          </a:p>
        </p:txBody>
      </p:sp>
      <p:sp>
        <p:nvSpPr>
          <p:cNvPr id="26" name="Ovál 25"/>
          <p:cNvSpPr/>
          <p:nvPr/>
        </p:nvSpPr>
        <p:spPr>
          <a:xfrm>
            <a:off x="5287034" y="137120"/>
            <a:ext cx="25253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heuristický rozhovor</a:t>
            </a:r>
            <a:endParaRPr lang="cs-CZ" sz="1400" b="1" dirty="0"/>
          </a:p>
        </p:txBody>
      </p:sp>
      <p:cxnSp>
        <p:nvCxnSpPr>
          <p:cNvPr id="28" name="Přímá spojnice se šipkou 27"/>
          <p:cNvCxnSpPr>
            <a:stCxn id="6" idx="6"/>
            <a:endCxn id="26" idx="2"/>
          </p:cNvCxnSpPr>
          <p:nvPr/>
        </p:nvCxnSpPr>
        <p:spPr>
          <a:xfrm>
            <a:off x="5076056" y="306273"/>
            <a:ext cx="210978" cy="12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ál 29"/>
          <p:cNvSpPr/>
          <p:nvPr/>
        </p:nvSpPr>
        <p:spPr>
          <a:xfrm>
            <a:off x="3519314" y="4763801"/>
            <a:ext cx="2099459" cy="38732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N</a:t>
            </a:r>
            <a:r>
              <a:rPr lang="cs-CZ" sz="1200" dirty="0" smtClean="0"/>
              <a:t>e</a:t>
            </a:r>
            <a:r>
              <a:rPr lang="cs-CZ" sz="1200" b="1" dirty="0" smtClean="0"/>
              <a:t>úplná</a:t>
            </a:r>
            <a:endParaRPr lang="cs-CZ" sz="1200" b="1" dirty="0"/>
          </a:p>
        </p:txBody>
      </p:sp>
      <p:sp>
        <p:nvSpPr>
          <p:cNvPr id="31" name="Ovál 30"/>
          <p:cNvSpPr/>
          <p:nvPr/>
        </p:nvSpPr>
        <p:spPr>
          <a:xfrm>
            <a:off x="3519314" y="2955495"/>
            <a:ext cx="2160240" cy="465821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Ucelená myšlenka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3519314" y="3522559"/>
            <a:ext cx="2110823" cy="5236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Jazyková</a:t>
            </a:r>
            <a:r>
              <a:rPr lang="cs-CZ" sz="1000" b="1" dirty="0" smtClean="0"/>
              <a:t> správ</a:t>
            </a:r>
            <a:r>
              <a:rPr lang="cs-CZ" sz="1200" b="1" dirty="0" smtClean="0"/>
              <a:t>n</a:t>
            </a:r>
            <a:r>
              <a:rPr lang="cs-CZ" sz="1000" b="1" dirty="0" smtClean="0"/>
              <a:t>ost</a:t>
            </a:r>
            <a:endParaRPr lang="cs-CZ" sz="1000" b="1" dirty="0"/>
          </a:p>
        </p:txBody>
      </p:sp>
      <p:sp>
        <p:nvSpPr>
          <p:cNvPr id="33" name="Ovál 32"/>
          <p:cNvSpPr/>
          <p:nvPr/>
        </p:nvSpPr>
        <p:spPr>
          <a:xfrm>
            <a:off x="3494642" y="4214676"/>
            <a:ext cx="2110823" cy="5385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Umět klást otázky</a:t>
            </a:r>
            <a:endParaRPr lang="cs-CZ" sz="1200" b="1" dirty="0"/>
          </a:p>
        </p:txBody>
      </p:sp>
      <p:sp>
        <p:nvSpPr>
          <p:cNvPr id="53" name="Ovál 52"/>
          <p:cNvSpPr/>
          <p:nvPr/>
        </p:nvSpPr>
        <p:spPr>
          <a:xfrm>
            <a:off x="6667679" y="343857"/>
            <a:ext cx="21830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žákovský rozhovor</a:t>
            </a:r>
            <a:endParaRPr lang="cs-CZ" sz="1400" b="1" dirty="0"/>
          </a:p>
        </p:txBody>
      </p:sp>
      <p:sp>
        <p:nvSpPr>
          <p:cNvPr id="54" name="Ovál 53"/>
          <p:cNvSpPr/>
          <p:nvPr/>
        </p:nvSpPr>
        <p:spPr>
          <a:xfrm>
            <a:off x="3768685" y="587471"/>
            <a:ext cx="2060821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řízený rozhovor</a:t>
            </a:r>
            <a:endParaRPr lang="cs-CZ" sz="1400" b="1" dirty="0"/>
          </a:p>
        </p:txBody>
      </p:sp>
      <p:sp>
        <p:nvSpPr>
          <p:cNvPr id="55" name="Ovál 54"/>
          <p:cNvSpPr/>
          <p:nvPr/>
        </p:nvSpPr>
        <p:spPr>
          <a:xfrm>
            <a:off x="2796090" y="572768"/>
            <a:ext cx="994935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dialog</a:t>
            </a:r>
            <a:endParaRPr lang="cs-CZ" sz="1400" b="1" dirty="0"/>
          </a:p>
        </p:txBody>
      </p:sp>
      <p:cxnSp>
        <p:nvCxnSpPr>
          <p:cNvPr id="60" name="Přímá spojnice se šipkou 59"/>
          <p:cNvCxnSpPr>
            <a:stCxn id="6" idx="5"/>
            <a:endCxn id="54" idx="0"/>
          </p:cNvCxnSpPr>
          <p:nvPr/>
        </p:nvCxnSpPr>
        <p:spPr>
          <a:xfrm>
            <a:off x="4738606" y="453133"/>
            <a:ext cx="60490" cy="134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>
            <a:stCxn id="6" idx="3"/>
          </p:cNvCxnSpPr>
          <p:nvPr/>
        </p:nvCxnSpPr>
        <p:spPr>
          <a:xfrm flipH="1">
            <a:off x="3082546" y="453133"/>
            <a:ext cx="26704" cy="226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Přímá spojnice se šipkou 1023"/>
          <p:cNvCxnSpPr/>
          <p:nvPr/>
        </p:nvCxnSpPr>
        <p:spPr>
          <a:xfrm>
            <a:off x="5076056" y="415943"/>
            <a:ext cx="1224136" cy="338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ál 66"/>
          <p:cNvSpPr/>
          <p:nvPr/>
        </p:nvSpPr>
        <p:spPr>
          <a:xfrm>
            <a:off x="5688124" y="587471"/>
            <a:ext cx="1296144" cy="30705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debata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5076056" y="936765"/>
            <a:ext cx="375908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motivační, expoziční, fixační/opakovací/, diagnostický</a:t>
            </a:r>
            <a:endParaRPr lang="cs-CZ" sz="1400" b="1" dirty="0"/>
          </a:p>
        </p:txBody>
      </p:sp>
      <p:sp>
        <p:nvSpPr>
          <p:cNvPr id="69" name="Ovál 68"/>
          <p:cNvSpPr/>
          <p:nvPr/>
        </p:nvSpPr>
        <p:spPr>
          <a:xfrm>
            <a:off x="3064057" y="849373"/>
            <a:ext cx="1485997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beseda</a:t>
            </a:r>
            <a:endParaRPr lang="cs-CZ" sz="1400" b="1" dirty="0"/>
          </a:p>
        </p:txBody>
      </p:sp>
      <p:sp>
        <p:nvSpPr>
          <p:cNvPr id="83" name="Ovál 82"/>
          <p:cNvSpPr/>
          <p:nvPr/>
        </p:nvSpPr>
        <p:spPr>
          <a:xfrm>
            <a:off x="7014085" y="2581543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84" name="Ovál 83"/>
          <p:cNvSpPr/>
          <p:nvPr/>
        </p:nvSpPr>
        <p:spPr>
          <a:xfrm>
            <a:off x="5583383" y="2722117"/>
            <a:ext cx="1694711" cy="393602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85" name="Ovál 84"/>
          <p:cNvSpPr/>
          <p:nvPr/>
        </p:nvSpPr>
        <p:spPr>
          <a:xfrm>
            <a:off x="5998794" y="3164937"/>
            <a:ext cx="1211831" cy="242676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7759192" y="299746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cxnSp>
        <p:nvCxnSpPr>
          <p:cNvPr id="1037" name="Přímá spojnice se šipkou 1036"/>
          <p:cNvCxnSpPr/>
          <p:nvPr/>
        </p:nvCxnSpPr>
        <p:spPr>
          <a:xfrm>
            <a:off x="7831623" y="2099294"/>
            <a:ext cx="198998" cy="446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84" idx="0"/>
          </p:cNvCxnSpPr>
          <p:nvPr/>
        </p:nvCxnSpPr>
        <p:spPr>
          <a:xfrm flipH="1">
            <a:off x="6430739" y="1834831"/>
            <a:ext cx="347943" cy="887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ál 93"/>
          <p:cNvSpPr/>
          <p:nvPr/>
        </p:nvSpPr>
        <p:spPr>
          <a:xfrm>
            <a:off x="6114142" y="3838387"/>
            <a:ext cx="1091514" cy="20899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95" name="Ovál 94"/>
          <p:cNvSpPr/>
          <p:nvPr/>
        </p:nvSpPr>
        <p:spPr>
          <a:xfrm>
            <a:off x="5875835" y="3383154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6" name="Ovál 95"/>
          <p:cNvSpPr/>
          <p:nvPr/>
        </p:nvSpPr>
        <p:spPr>
          <a:xfrm>
            <a:off x="6021454" y="3687989"/>
            <a:ext cx="1184202" cy="15039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98" name="Ovál 97"/>
          <p:cNvSpPr/>
          <p:nvPr/>
        </p:nvSpPr>
        <p:spPr>
          <a:xfrm>
            <a:off x="7812164" y="3286275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99" name="Ovál 98"/>
          <p:cNvSpPr/>
          <p:nvPr/>
        </p:nvSpPr>
        <p:spPr>
          <a:xfrm>
            <a:off x="7831623" y="3587592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00" name="Ovál 99"/>
          <p:cNvSpPr/>
          <p:nvPr/>
        </p:nvSpPr>
        <p:spPr>
          <a:xfrm>
            <a:off x="7831623" y="3881075"/>
            <a:ext cx="1230343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01" name="Ovál 100"/>
          <p:cNvSpPr/>
          <p:nvPr/>
        </p:nvSpPr>
        <p:spPr>
          <a:xfrm>
            <a:off x="7840674" y="415777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788408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47864" y="620688"/>
            <a:ext cx="2439888" cy="727993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/>
              <a:t>p</a:t>
            </a:r>
            <a:r>
              <a:rPr lang="cs-CZ" sz="1400" b="1" dirty="0" smtClean="0"/>
              <a:t>ostup/struktura</a:t>
            </a:r>
            <a:endParaRPr lang="cs-CZ" sz="1400" b="1" dirty="0"/>
          </a:p>
        </p:txBody>
      </p:sp>
      <p:sp>
        <p:nvSpPr>
          <p:cNvPr id="6" name="Ovál 5"/>
          <p:cNvSpPr/>
          <p:nvPr/>
        </p:nvSpPr>
        <p:spPr>
          <a:xfrm>
            <a:off x="611560" y="1772816"/>
            <a:ext cx="2376264" cy="576064"/>
          </a:xfrm>
          <a:prstGeom prst="ellipse">
            <a:avLst/>
          </a:prstGeom>
          <a:solidFill>
            <a:srgbClr val="FFCC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výukový rozhovor</a:t>
            </a:r>
          </a:p>
        </p:txBody>
      </p:sp>
      <p:sp>
        <p:nvSpPr>
          <p:cNvPr id="26" name="Ovál 25"/>
          <p:cNvSpPr/>
          <p:nvPr/>
        </p:nvSpPr>
        <p:spPr>
          <a:xfrm>
            <a:off x="5787752" y="1857179"/>
            <a:ext cx="2525326" cy="491701"/>
          </a:xfrm>
          <a:prstGeom prst="ellipse">
            <a:avLst/>
          </a:prstGeom>
          <a:solidFill>
            <a:srgbClr val="FFCC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heuristický rozhovor</a:t>
            </a:r>
            <a:endParaRPr lang="cs-CZ" sz="1400" b="1" dirty="0"/>
          </a:p>
        </p:txBody>
      </p:sp>
      <p:sp>
        <p:nvSpPr>
          <p:cNvPr id="53" name="Ovál 52"/>
          <p:cNvSpPr/>
          <p:nvPr/>
        </p:nvSpPr>
        <p:spPr>
          <a:xfrm>
            <a:off x="6732240" y="3861048"/>
            <a:ext cx="21830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žákovský rozhovor</a:t>
            </a:r>
            <a:endParaRPr lang="cs-CZ" sz="1400" b="1" dirty="0"/>
          </a:p>
        </p:txBody>
      </p:sp>
      <p:sp>
        <p:nvSpPr>
          <p:cNvPr id="54" name="Ovál 53"/>
          <p:cNvSpPr/>
          <p:nvPr/>
        </p:nvSpPr>
        <p:spPr>
          <a:xfrm>
            <a:off x="1907704" y="2924944"/>
            <a:ext cx="2060821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řízený rozhovor</a:t>
            </a:r>
            <a:endParaRPr lang="cs-CZ" sz="1400" b="1" dirty="0"/>
          </a:p>
        </p:txBody>
      </p:sp>
      <p:sp>
        <p:nvSpPr>
          <p:cNvPr id="55" name="Ovál 54"/>
          <p:cNvSpPr/>
          <p:nvPr/>
        </p:nvSpPr>
        <p:spPr>
          <a:xfrm>
            <a:off x="683568" y="2636912"/>
            <a:ext cx="994935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dialog</a:t>
            </a:r>
            <a:endParaRPr lang="cs-CZ" sz="1400" b="1" dirty="0"/>
          </a:p>
        </p:txBody>
      </p:sp>
      <p:sp>
        <p:nvSpPr>
          <p:cNvPr id="67" name="Ovál 66"/>
          <p:cNvSpPr/>
          <p:nvPr/>
        </p:nvSpPr>
        <p:spPr>
          <a:xfrm>
            <a:off x="5436096" y="4077072"/>
            <a:ext cx="1296144" cy="30705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debata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5076056" y="4509120"/>
            <a:ext cx="375908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motivační, expoziční, fixační/opakovací/, diagnostický</a:t>
            </a:r>
            <a:endParaRPr lang="cs-CZ" sz="1400" b="1" dirty="0"/>
          </a:p>
        </p:txBody>
      </p:sp>
      <p:sp>
        <p:nvSpPr>
          <p:cNvPr id="69" name="Ovál 68"/>
          <p:cNvSpPr/>
          <p:nvPr/>
        </p:nvSpPr>
        <p:spPr>
          <a:xfrm>
            <a:off x="179512" y="3212976"/>
            <a:ext cx="1485997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beseda</a:t>
            </a:r>
            <a:endParaRPr lang="cs-CZ" sz="1400" b="1" dirty="0"/>
          </a:p>
        </p:txBody>
      </p:sp>
      <p:cxnSp>
        <p:nvCxnSpPr>
          <p:cNvPr id="4" name="Přímá spojnice se šipkou 3"/>
          <p:cNvCxnSpPr>
            <a:endCxn id="6" idx="7"/>
          </p:cNvCxnSpPr>
          <p:nvPr/>
        </p:nvCxnSpPr>
        <p:spPr>
          <a:xfrm flipH="1">
            <a:off x="2639828" y="1196752"/>
            <a:ext cx="924060" cy="660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stCxn id="3" idx="5"/>
            <a:endCxn id="26" idx="1"/>
          </p:cNvCxnSpPr>
          <p:nvPr/>
        </p:nvCxnSpPr>
        <p:spPr>
          <a:xfrm>
            <a:off x="5430439" y="1242069"/>
            <a:ext cx="727138" cy="687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endCxn id="67" idx="0"/>
          </p:cNvCxnSpPr>
          <p:nvPr/>
        </p:nvCxnSpPr>
        <p:spPr>
          <a:xfrm flipH="1">
            <a:off x="6084168" y="2348880"/>
            <a:ext cx="50405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26" idx="4"/>
          </p:cNvCxnSpPr>
          <p:nvPr/>
        </p:nvCxnSpPr>
        <p:spPr>
          <a:xfrm flipH="1">
            <a:off x="6804248" y="2348880"/>
            <a:ext cx="246167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236296" y="2348880"/>
            <a:ext cx="936104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endCxn id="55" idx="1"/>
          </p:cNvCxnSpPr>
          <p:nvPr/>
        </p:nvCxnSpPr>
        <p:spPr>
          <a:xfrm flipH="1">
            <a:off x="829273" y="2276872"/>
            <a:ext cx="430359" cy="413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339752" y="234888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6" idx="4"/>
            <a:endCxn id="69" idx="7"/>
          </p:cNvCxnSpPr>
          <p:nvPr/>
        </p:nvCxnSpPr>
        <p:spPr>
          <a:xfrm flipH="1">
            <a:off x="1447890" y="2348880"/>
            <a:ext cx="351802" cy="917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2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101196" y="350228"/>
            <a:ext cx="2592288" cy="1096853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OTÁZKY PODLE VÝUKOVÝCH METOD</a:t>
            </a: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rgbClr val="AEFEA8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419872" y="1683971"/>
            <a:ext cx="1872208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rgbClr val="FF9966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169978" y="898655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397340" y="1447081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318655" y="307327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299182" y="3821581"/>
            <a:ext cx="2157371" cy="504056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3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1802</TotalTime>
  <Words>547</Words>
  <Application>Microsoft Office PowerPoint</Application>
  <PresentationFormat>Předvádění na obrazovce (4:3)</PresentationFormat>
  <Paragraphs>202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64</cp:revision>
  <cp:lastPrinted>2014-03-22T11:55:09Z</cp:lastPrinted>
  <dcterms:created xsi:type="dcterms:W3CDTF">2012-08-28T04:37:19Z</dcterms:created>
  <dcterms:modified xsi:type="dcterms:W3CDTF">2015-04-07T16:05:44Z</dcterms:modified>
</cp:coreProperties>
</file>