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9"/>
  </p:notesMasterIdLst>
  <p:sldIdLst>
    <p:sldId id="261" r:id="rId2"/>
    <p:sldId id="257" r:id="rId3"/>
    <p:sldId id="258" r:id="rId4"/>
    <p:sldId id="262" r:id="rId5"/>
    <p:sldId id="259" r:id="rId6"/>
    <p:sldId id="263" r:id="rId7"/>
    <p:sldId id="264" r:id="rId8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714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945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0483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150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0A27FDC-ECD5-4835-BE20-08C9D85E2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60DF0-3161-4CCA-A752-F62FCCE0E3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7E54-70DC-40C9-8D4C-47295CAD17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75076-C2C8-447D-8C97-967FE87610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6AFC13-CF5E-4618-8354-56000D07E7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7A74B5-132A-4817-8C48-BDC272ADE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06EC28-6787-461B-87A7-F03034895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610A4-EC42-4C45-A39B-84C330C654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B07467-7068-45D7-9406-B52A32EBC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F957-EE1E-48CC-9994-5CA250D0F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45FB2474-5BB1-4450-AB14-DEC291089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26CAB0-05C7-457C-962F-A5CBA9F19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0" r:id="rId2"/>
    <p:sldLayoutId id="2147483855" r:id="rId3"/>
    <p:sldLayoutId id="2147483856" r:id="rId4"/>
    <p:sldLayoutId id="2147483857" r:id="rId5"/>
    <p:sldLayoutId id="2147483851" r:id="rId6"/>
    <p:sldLayoutId id="2147483858" r:id="rId7"/>
    <p:sldLayoutId id="2147483852" r:id="rId8"/>
    <p:sldLayoutId id="2147483859" r:id="rId9"/>
    <p:sldLayoutId id="2147483853" r:id="rId10"/>
    <p:sldLayoutId id="21474838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ps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pedf.cuni.cz/pedagogik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d.muni.cz/pedor/" TargetMode="External"/><Relationship Id="rId5" Type="http://schemas.openxmlformats.org/officeDocument/2006/relationships/hyperlink" Target="http://www.orbisscholae.cz/" TargetMode="External"/><Relationship Id="rId4" Type="http://schemas.openxmlformats.org/officeDocument/2006/relationships/hyperlink" Target="http://www.phil.muni.cz/journals/index.php/studia-paedagogica/inde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vp.cz/" TargetMode="External"/><Relationship Id="rId3" Type="http://schemas.openxmlformats.org/officeDocument/2006/relationships/hyperlink" Target="http://site.ebrary.com/lib/masaryk/" TargetMode="External"/><Relationship Id="rId7" Type="http://schemas.openxmlformats.org/officeDocument/2006/relationships/hyperlink" Target="http://www.studovna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skola.cz/" TargetMode="External"/><Relationship Id="rId5" Type="http://schemas.openxmlformats.org/officeDocument/2006/relationships/hyperlink" Target="http://www.msmt.cz/" TargetMode="External"/><Relationship Id="rId4" Type="http://schemas.openxmlformats.org/officeDocument/2006/relationships/hyperlink" Target="http://library.muni.cz/ezdroje/" TargetMode="External"/><Relationship Id="rId9" Type="http://schemas.openxmlformats.org/officeDocument/2006/relationships/hyperlink" Target="http://www.nadanedeti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800" smtClean="0"/>
              <a:t>Seminář </a:t>
            </a:r>
            <a:br>
              <a:rPr lang="cs-CZ" sz="5800" smtClean="0"/>
            </a:br>
            <a:r>
              <a:rPr lang="cs-CZ" sz="5800" b="1" smtClean="0"/>
              <a:t>„Psychologie ve školní praxi“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/>
          <a:lstStyle/>
          <a:p>
            <a:pPr eaLnBrk="1" hangingPunct="1"/>
            <a:r>
              <a:rPr lang="cs-CZ" altLang="cs-CZ" b="1" i="1" smtClean="0"/>
              <a:t>Úvodem…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cs-CZ" smtClean="0"/>
              <a:t>Kontakt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9167813" cy="430515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altLang="cs-CZ" b="1" dirty="0" smtClean="0"/>
              <a:t>Mgr.</a:t>
            </a:r>
            <a:r>
              <a:rPr lang="cs-CZ" altLang="cs-CZ" b="1" dirty="0" smtClean="0"/>
              <a:t> et </a:t>
            </a:r>
            <a:r>
              <a:rPr lang="en-GB" altLang="cs-CZ" b="1" dirty="0" smtClean="0"/>
              <a:t>Mgr. Jan </a:t>
            </a:r>
            <a:r>
              <a:rPr lang="en-GB" altLang="cs-CZ" b="1" dirty="0" err="1" smtClean="0"/>
              <a:t>Mareš</a:t>
            </a:r>
            <a:r>
              <a:rPr lang="cs-CZ" altLang="cs-CZ" b="1" dirty="0" smtClean="0"/>
              <a:t>, Ph.D.</a:t>
            </a:r>
            <a:endParaRPr lang="en-GB" altLang="cs-CZ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altLang="cs-CZ" dirty="0" smtClean="0"/>
              <a:t>mares@</a:t>
            </a:r>
            <a:r>
              <a:rPr lang="cs-CZ" altLang="cs-CZ" dirty="0" err="1" smtClean="0"/>
              <a:t>ped</a:t>
            </a:r>
            <a:r>
              <a:rPr lang="en-GB" altLang="cs-CZ" dirty="0" smtClean="0"/>
              <a:t>.muni.cz 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altLang="cs-CZ" dirty="0" err="1" smtClean="0"/>
              <a:t>konzultační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hodiny</a:t>
            </a:r>
            <a:r>
              <a:rPr lang="en-GB" altLang="cs-CZ" dirty="0" smtClean="0"/>
              <a:t>: </a:t>
            </a:r>
            <a:endParaRPr lang="cs-CZ" alt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altLang="cs-CZ" dirty="0" err="1" smtClean="0"/>
              <a:t>pondělí</a:t>
            </a:r>
            <a:r>
              <a:rPr lang="en-GB" altLang="cs-CZ" dirty="0" smtClean="0"/>
              <a:t>  </a:t>
            </a:r>
            <a:r>
              <a:rPr lang="en-GB" altLang="cs-CZ" dirty="0" smtClean="0"/>
              <a:t>1</a:t>
            </a:r>
            <a:r>
              <a:rPr lang="cs-CZ" altLang="cs-CZ" dirty="0" smtClean="0"/>
              <a:t>0</a:t>
            </a:r>
            <a:r>
              <a:rPr lang="en-GB" altLang="cs-CZ" dirty="0" smtClean="0"/>
              <a:t>:</a:t>
            </a:r>
            <a:r>
              <a:rPr lang="cs-CZ" altLang="cs-CZ" dirty="0" smtClean="0"/>
              <a:t>0</a:t>
            </a:r>
            <a:r>
              <a:rPr lang="en-GB" altLang="cs-CZ" dirty="0" smtClean="0"/>
              <a:t>0-1</a:t>
            </a:r>
            <a:r>
              <a:rPr lang="cs-CZ" altLang="cs-CZ" dirty="0" smtClean="0"/>
              <a:t>1</a:t>
            </a:r>
            <a:r>
              <a:rPr lang="en-GB" altLang="cs-CZ" dirty="0" smtClean="0"/>
              <a:t>:</a:t>
            </a:r>
            <a:r>
              <a:rPr lang="cs-CZ" altLang="cs-CZ" dirty="0" smtClean="0"/>
              <a:t>00 </a:t>
            </a:r>
            <a:r>
              <a:rPr lang="cs-CZ" altLang="cs-CZ" dirty="0" smtClean="0"/>
              <a:t>na </a:t>
            </a:r>
            <a:r>
              <a:rPr lang="cs-CZ" altLang="cs-CZ" dirty="0" err="1" smtClean="0"/>
              <a:t>KPsych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PedF</a:t>
            </a:r>
            <a:r>
              <a:rPr lang="cs-CZ" altLang="cs-CZ" dirty="0" smtClean="0"/>
              <a:t> MU</a:t>
            </a:r>
            <a:r>
              <a:rPr lang="en-GB" altLang="cs-CZ" dirty="0" smtClean="0"/>
              <a:t>; </a:t>
            </a:r>
            <a:endParaRPr lang="cs-CZ" alt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altLang="cs-CZ" dirty="0" err="1" smtClean="0"/>
              <a:t>jindy</a:t>
            </a:r>
            <a:r>
              <a:rPr lang="en-GB" altLang="cs-CZ" dirty="0" smtClean="0"/>
              <a:t> </a:t>
            </a:r>
            <a:r>
              <a:rPr lang="cs-CZ" altLang="cs-CZ" dirty="0" smtClean="0"/>
              <a:t>pouze </a:t>
            </a:r>
            <a:r>
              <a:rPr lang="en-GB" altLang="cs-CZ" dirty="0" err="1" smtClean="0"/>
              <a:t>po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předchozí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domluvě</a:t>
            </a:r>
            <a:endParaRPr lang="en-GB" altLang="cs-CZ" dirty="0" smtClean="0"/>
          </a:p>
          <a:p>
            <a:pPr lvl="2" eaLnBrk="1" hangingPunct="1"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altLang="cs-CZ" dirty="0" smtClean="0"/>
              <a:t>	</a:t>
            </a:r>
            <a:r>
              <a:rPr lang="en-GB" altLang="cs-CZ" i="1" dirty="0" smtClean="0"/>
              <a:t>(</a:t>
            </a:r>
            <a:r>
              <a:rPr lang="en-GB" altLang="cs-CZ" i="1" dirty="0" err="1" smtClean="0"/>
              <a:t>Katedra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psychologie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Poříčí</a:t>
            </a:r>
            <a:r>
              <a:rPr lang="en-GB" altLang="cs-CZ" i="1" dirty="0" smtClean="0"/>
              <a:t> 31, Brno)</a:t>
            </a:r>
            <a:endParaRPr lang="cs-CZ" altLang="cs-CZ" i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altLang="cs-CZ" dirty="0" smtClean="0"/>
              <a:t>Prosím, uvádějte v předmětu zprávy kód předmětu (SZ7MK_PsSP) a v textu mailu své </a:t>
            </a:r>
            <a:r>
              <a:rPr lang="cs-CZ" altLang="cs-CZ" dirty="0" err="1" smtClean="0"/>
              <a:t>učo</a:t>
            </a:r>
            <a:r>
              <a:rPr lang="cs-CZ" altLang="cs-CZ" dirty="0" smtClean="0"/>
              <a:t> a kód předmětu (SZ7MK_</a:t>
            </a:r>
            <a:r>
              <a:rPr lang="cs-CZ" altLang="cs-CZ" dirty="0" err="1" smtClean="0"/>
              <a:t>PsSP</a:t>
            </a:r>
            <a:r>
              <a:rPr lang="cs-CZ" altLang="cs-CZ" dirty="0" smtClean="0"/>
              <a:t>)!</a:t>
            </a:r>
            <a:endParaRPr lang="cs-CZ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altLang="cs-CZ" smtClean="0"/>
              <a:t>„Psychologie ve školní praxi“</a:t>
            </a:r>
            <a:endParaRPr lang="en-GB" altLang="cs-CZ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701800"/>
            <a:ext cx="8772525" cy="572086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cs-CZ" sz="2000" b="1" dirty="0" err="1" smtClean="0"/>
              <a:t>Požadavky</a:t>
            </a:r>
            <a:r>
              <a:rPr lang="cs-CZ" altLang="cs-CZ" sz="2000" b="1" dirty="0" smtClean="0"/>
              <a:t> (dle sylabu)</a:t>
            </a:r>
            <a:r>
              <a:rPr lang="en-GB" altLang="cs-CZ" sz="2000" b="1" dirty="0" smtClean="0"/>
              <a:t>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2000" dirty="0" smtClean="0"/>
              <a:t>aktivní účast (80% minimum v sylabu – 50% realizovatelné s ohledem na rozvrh - </a:t>
            </a:r>
            <a:r>
              <a:rPr lang="cs-CZ" sz="2000" dirty="0" smtClean="0"/>
              <a:t>Pá 27. 2. 16:40--18:20 učebna 50, Pá 15. 5. 14:50--16:30 učebna 50</a:t>
            </a:r>
            <a:r>
              <a:rPr lang="cs-CZ" altLang="cs-CZ" sz="2000" dirty="0" smtClean="0"/>
              <a:t>)</a:t>
            </a:r>
            <a:endParaRPr lang="cs-CZ" altLang="cs-CZ" sz="20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2000" dirty="0" smtClean="0"/>
              <a:t>seminární práce schválená vyučujícím (odevzdat do </a:t>
            </a:r>
            <a:r>
              <a:rPr lang="cs-CZ" altLang="cs-CZ" sz="2000" dirty="0" err="1" smtClean="0"/>
              <a:t>Isu</a:t>
            </a:r>
            <a:r>
              <a:rPr lang="cs-CZ" altLang="cs-CZ" sz="2000" dirty="0" smtClean="0"/>
              <a:t>),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2000" dirty="0" smtClean="0"/>
              <a:t>Formální náležitosti pro zpracování seminární práce viz </a:t>
            </a:r>
            <a:r>
              <a:rPr lang="cs-CZ" altLang="cs-CZ" sz="2000" dirty="0" smtClean="0"/>
              <a:t>dokument </a:t>
            </a:r>
            <a:r>
              <a:rPr lang="cs-CZ" altLang="cs-CZ" sz="2000" dirty="0" smtClean="0"/>
              <a:t>na stránkách </a:t>
            </a:r>
            <a:r>
              <a:rPr lang="cs-CZ" altLang="cs-CZ" sz="2000" dirty="0" err="1" smtClean="0"/>
              <a:t>KPsych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hlinkClick r:id="rId3"/>
              </a:rPr>
              <a:t>http://www.</a:t>
            </a:r>
            <a:r>
              <a:rPr lang="cs-CZ" altLang="cs-CZ" sz="2000" dirty="0" err="1" smtClean="0">
                <a:hlinkClick r:id="rId3"/>
              </a:rPr>
              <a:t>ped.muni.cz</a:t>
            </a:r>
            <a:r>
              <a:rPr lang="cs-CZ" altLang="cs-CZ" sz="2000" dirty="0" smtClean="0">
                <a:hlinkClick r:id="rId3"/>
              </a:rPr>
              <a:t>/</a:t>
            </a:r>
            <a:r>
              <a:rPr lang="cs-CZ" altLang="cs-CZ" sz="2000" dirty="0" err="1" smtClean="0">
                <a:hlinkClick r:id="rId3"/>
              </a:rPr>
              <a:t>wpsy</a:t>
            </a:r>
            <a:r>
              <a:rPr lang="cs-CZ" altLang="cs-CZ" sz="2000" dirty="0" smtClean="0">
                <a:hlinkClick r:id="rId3"/>
              </a:rPr>
              <a:t>/</a:t>
            </a:r>
            <a:r>
              <a:rPr lang="cs-CZ" altLang="cs-CZ" sz="20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800" dirty="0" smtClean="0"/>
              <a:t>Min. 1.5 normostrany (2700 znaků s mezerami) </a:t>
            </a:r>
            <a:r>
              <a:rPr lang="cs-CZ" altLang="cs-CZ" sz="1800" dirty="0" smtClean="0"/>
              <a:t>, max. dvojnásobek</a:t>
            </a:r>
            <a:endParaRPr lang="cs-CZ" altLang="cs-CZ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800" dirty="0" smtClean="0"/>
              <a:t>Odevzdat do </a:t>
            </a:r>
            <a:r>
              <a:rPr lang="cs-CZ" altLang="cs-CZ" sz="1800" dirty="0" smtClean="0"/>
              <a:t>30.4. 2015 </a:t>
            </a:r>
            <a:r>
              <a:rPr lang="cs-CZ" altLang="cs-CZ" sz="1800" dirty="0" smtClean="0"/>
              <a:t>do </a:t>
            </a:r>
            <a:r>
              <a:rPr lang="cs-CZ" altLang="cs-CZ" sz="1800" dirty="0" err="1" smtClean="0"/>
              <a:t>Odevzdávárny</a:t>
            </a:r>
            <a:r>
              <a:rPr lang="cs-CZ" altLang="cs-CZ" sz="1800" dirty="0" smtClean="0"/>
              <a:t> v </a:t>
            </a:r>
            <a:r>
              <a:rPr lang="cs-CZ" altLang="cs-CZ" sz="1800" dirty="0" err="1" smtClean="0"/>
              <a:t>Isu</a:t>
            </a:r>
            <a:endParaRPr lang="cs-CZ" altLang="cs-CZ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800" dirty="0" smtClean="0"/>
              <a:t>Aktuální téma dle vlastního výběru týkající se psychologie ve školní praxi </a:t>
            </a:r>
            <a:r>
              <a:rPr lang="cs-CZ" altLang="cs-CZ" sz="1800" dirty="0" smtClean="0"/>
              <a:t>(výsledky </a:t>
            </a:r>
            <a:r>
              <a:rPr lang="cs-CZ" altLang="cs-CZ" sz="1800" dirty="0" err="1" smtClean="0"/>
              <a:t>ped</a:t>
            </a:r>
            <a:r>
              <a:rPr lang="cs-CZ" altLang="cs-CZ" sz="1800" dirty="0" smtClean="0"/>
              <a:t>. výzkumu užitečné v mé budoucí praxi, uvedení obecných stereotypů týkajících se edukace na pravou víru, aktivity </a:t>
            </a:r>
            <a:r>
              <a:rPr lang="cs-CZ" altLang="cs-CZ" sz="1800" dirty="0" smtClean="0"/>
              <a:t>MŠMT, vlastní praxe, reflexe zkušenosti žáka / rodiče / studenta / učitele atp. v pedagogicko-psychologické perspektivě)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2000" dirty="0" smtClean="0"/>
              <a:t>zápočtový test (70% </a:t>
            </a:r>
            <a:r>
              <a:rPr lang="cs-CZ" altLang="cs-CZ" sz="2000" dirty="0" smtClean="0"/>
              <a:t>minimum z 10 otázek) (ve zkouškovém období)</a:t>
            </a:r>
            <a:endParaRPr lang="en-GB" altLang="cs-CZ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4200"/>
            <a:ext cx="9072563" cy="700088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altLang="cs-CZ" sz="4500" smtClean="0"/>
              <a:t>„Psychologie ve školní praxi“</a:t>
            </a:r>
            <a:endParaRPr lang="en-GB" altLang="cs-CZ" sz="45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988964"/>
            <a:ext cx="9072563" cy="2543773"/>
          </a:xfrm>
        </p:spPr>
        <p:txBody>
          <a:bodyPr lIns="0" tIns="0" rIns="0" bIns="0" anchor="ctr">
            <a:spAutoFit/>
          </a:bodyPr>
          <a:lstStyle/>
          <a:p>
            <a:pPr lvl="1" eaLnBrk="1" hangingPunct="1">
              <a:lnSpc>
                <a:spcPct val="116000"/>
              </a:lnSpc>
              <a:tabLst>
                <a:tab pos="430213" algn="l"/>
                <a:tab pos="931863" algn="l"/>
                <a:tab pos="1651000" algn="l"/>
                <a:tab pos="2370138" algn="l"/>
                <a:tab pos="3089275" algn="l"/>
                <a:tab pos="3808413" algn="l"/>
                <a:tab pos="4527550" algn="l"/>
                <a:tab pos="5246688" algn="l"/>
                <a:tab pos="5965825" algn="l"/>
                <a:tab pos="6684963" algn="l"/>
                <a:tab pos="7404100" algn="l"/>
                <a:tab pos="8123238" algn="l"/>
                <a:tab pos="8842375" algn="l"/>
                <a:tab pos="9561513" algn="l"/>
                <a:tab pos="10280650" algn="l"/>
                <a:tab pos="10999788" algn="l"/>
              </a:tabLst>
            </a:pPr>
            <a:r>
              <a:rPr lang="cs-CZ" altLang="cs-CZ" b="1" i="1" dirty="0" smtClean="0"/>
              <a:t>Kurs</a:t>
            </a:r>
            <a:r>
              <a:rPr lang="en-GB" altLang="cs-CZ" b="1" i="1" dirty="0" smtClean="0"/>
              <a:t> je </a:t>
            </a:r>
            <a:r>
              <a:rPr lang="en-GB" altLang="cs-CZ" b="1" i="1" dirty="0" err="1" smtClean="0"/>
              <a:t>věnován</a:t>
            </a:r>
            <a:r>
              <a:rPr lang="en-GB" altLang="cs-CZ" b="1" i="1" dirty="0" smtClean="0"/>
              <a:t> </a:t>
            </a:r>
            <a:r>
              <a:rPr lang="cs-CZ" altLang="cs-CZ" b="1" i="1" dirty="0" smtClean="0"/>
              <a:t>vybraným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teoretickým</a:t>
            </a:r>
            <a:r>
              <a:rPr lang="cs-CZ" altLang="cs-CZ" b="1" i="1" dirty="0" smtClean="0"/>
              <a:t>,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metodologickým</a:t>
            </a:r>
            <a:r>
              <a:rPr lang="en-GB" altLang="cs-CZ" b="1" i="1" dirty="0" smtClean="0"/>
              <a:t> </a:t>
            </a:r>
            <a:r>
              <a:rPr lang="cs-CZ" altLang="cs-CZ" b="1" i="1" dirty="0" smtClean="0"/>
              <a:t>a praktickým </a:t>
            </a:r>
            <a:r>
              <a:rPr lang="en-GB" altLang="cs-CZ" b="1" i="1" dirty="0" err="1" smtClean="0"/>
              <a:t>otázkám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výchovy</a:t>
            </a:r>
            <a:r>
              <a:rPr lang="en-GB" altLang="cs-CZ" b="1" i="1" dirty="0" smtClean="0"/>
              <a:t> a </a:t>
            </a:r>
            <a:r>
              <a:rPr lang="en-GB" altLang="cs-CZ" b="1" i="1" dirty="0" err="1" smtClean="0"/>
              <a:t>vzdělávání</a:t>
            </a:r>
            <a:r>
              <a:rPr lang="en-GB" altLang="cs-CZ" b="1" i="1" dirty="0" smtClean="0"/>
              <a:t> z </a:t>
            </a:r>
            <a:r>
              <a:rPr lang="en-GB" altLang="cs-CZ" b="1" i="1" dirty="0" err="1" smtClean="0"/>
              <a:t>pohledu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pedagogické</a:t>
            </a:r>
            <a:r>
              <a:rPr lang="en-GB" altLang="cs-CZ" b="1" i="1" dirty="0" smtClean="0"/>
              <a:t> a </a:t>
            </a:r>
            <a:r>
              <a:rPr lang="en-GB" altLang="cs-CZ" b="1" i="1" dirty="0" err="1" smtClean="0"/>
              <a:t>školní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psychologie</a:t>
            </a:r>
            <a:r>
              <a:rPr lang="cs-CZ" altLang="cs-CZ" b="1" i="1" dirty="0" smtClean="0"/>
              <a:t> a některým </a:t>
            </a:r>
            <a:r>
              <a:rPr lang="en-GB" altLang="cs-CZ" b="1" i="1" dirty="0" err="1" smtClean="0"/>
              <a:t>speciálním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tématům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pedagogické</a:t>
            </a:r>
            <a:r>
              <a:rPr lang="en-GB" altLang="cs-CZ" b="1" i="1" dirty="0" smtClean="0"/>
              <a:t> a </a:t>
            </a:r>
            <a:r>
              <a:rPr lang="en-GB" altLang="cs-CZ" b="1" i="1" dirty="0" err="1" smtClean="0"/>
              <a:t>školní</a:t>
            </a:r>
            <a:r>
              <a:rPr lang="en-GB" altLang="cs-CZ" b="1" i="1" dirty="0" smtClean="0"/>
              <a:t> </a:t>
            </a:r>
            <a:r>
              <a:rPr lang="en-GB" altLang="cs-CZ" b="1" i="1" dirty="0" err="1" smtClean="0"/>
              <a:t>psychologie</a:t>
            </a:r>
            <a:endParaRPr lang="cs-CZ" altLang="cs-CZ" b="1" i="1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cs-CZ" smtClean="0"/>
              <a:t>„Psychologie ve školní praxi“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47700" y="1908175"/>
            <a:ext cx="9215438" cy="5299075"/>
          </a:xfrm>
        </p:spPr>
        <p:txBody>
          <a:bodyPr lIns="0" tIns="0" rIns="0" bIns="0">
            <a:normAutofit fontScale="92500" lnSpcReduction="10000"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cs-CZ" sz="2000" b="1" dirty="0" err="1" smtClean="0"/>
              <a:t>Doporučená</a:t>
            </a:r>
            <a:r>
              <a:rPr lang="en-GB" altLang="cs-CZ" sz="2000" b="1" dirty="0" smtClean="0"/>
              <a:t> </a:t>
            </a:r>
            <a:r>
              <a:rPr lang="en-GB" altLang="cs-CZ" sz="2000" b="1" dirty="0" err="1" smtClean="0"/>
              <a:t>literatura</a:t>
            </a:r>
            <a:endParaRPr lang="cs-CZ" altLang="cs-CZ" sz="2000" b="1" dirty="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2000" dirty="0" smtClean="0"/>
              <a:t>	</a:t>
            </a:r>
            <a:r>
              <a:rPr lang="cs-CZ" altLang="cs-CZ" sz="1600" u="sng" dirty="0" err="1" smtClean="0"/>
              <a:t>Fontana</a:t>
            </a:r>
            <a:r>
              <a:rPr lang="cs-CZ" altLang="cs-CZ" sz="1600" u="sng" dirty="0" smtClean="0"/>
              <a:t>, D.: </a:t>
            </a:r>
            <a:r>
              <a:rPr lang="cs-CZ" altLang="cs-CZ" sz="1600" b="1" i="1" u="sng" dirty="0" smtClean="0"/>
              <a:t>Psychologie ve </a:t>
            </a:r>
            <a:r>
              <a:rPr lang="cs-CZ" altLang="cs-CZ" sz="1600" b="1" i="1" u="sng" dirty="0" err="1" smtClean="0"/>
              <a:t>skolní</a:t>
            </a:r>
            <a:r>
              <a:rPr lang="cs-CZ" altLang="cs-CZ" sz="1600" b="1" i="1" u="sng" dirty="0" smtClean="0"/>
              <a:t> praxi</a:t>
            </a:r>
            <a:r>
              <a:rPr lang="cs-CZ" altLang="cs-CZ" sz="1600" u="sng" dirty="0" smtClean="0"/>
              <a:t>. </a:t>
            </a:r>
            <a:r>
              <a:rPr lang="cs-CZ" altLang="cs-CZ" sz="1600" u="sng" dirty="0" err="1" smtClean="0"/>
              <a:t>Prirucka</a:t>
            </a:r>
            <a:r>
              <a:rPr lang="cs-CZ" altLang="cs-CZ" sz="1600" u="sng" dirty="0" smtClean="0"/>
              <a:t> pro </a:t>
            </a:r>
            <a:r>
              <a:rPr lang="cs-CZ" altLang="cs-CZ" sz="1600" u="sng" dirty="0" err="1" smtClean="0"/>
              <a:t>ucitele</a:t>
            </a:r>
            <a:r>
              <a:rPr lang="cs-CZ" altLang="cs-CZ" sz="1600" u="sng" dirty="0" smtClean="0"/>
              <a:t>. Praha: Portál, 1997. </a:t>
            </a:r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dirty="0" smtClean="0"/>
              <a:t>	</a:t>
            </a:r>
            <a:r>
              <a:rPr lang="en-GB" altLang="cs-CZ" sz="1600" u="sng" dirty="0" err="1" smtClean="0"/>
              <a:t>Mareš</a:t>
            </a:r>
            <a:r>
              <a:rPr lang="en-GB" altLang="cs-CZ" sz="1600" u="sng" dirty="0" smtClean="0"/>
              <a:t>, </a:t>
            </a:r>
            <a:r>
              <a:rPr lang="en-GB" altLang="cs-CZ" sz="1600" u="sng" dirty="0" err="1" smtClean="0"/>
              <a:t>Jiří</a:t>
            </a:r>
            <a:r>
              <a:rPr lang="en-GB" altLang="cs-CZ" sz="1600" u="sng" dirty="0" smtClean="0"/>
              <a:t>. </a:t>
            </a:r>
            <a:r>
              <a:rPr lang="cs-CZ" altLang="cs-CZ" sz="1600" b="1" i="1" u="sng" dirty="0" smtClean="0"/>
              <a:t>Pedagogická p</a:t>
            </a:r>
            <a:r>
              <a:rPr lang="en-GB" altLang="cs-CZ" sz="1600" b="1" i="1" u="sng" dirty="0" err="1" smtClean="0"/>
              <a:t>sychologie</a:t>
            </a:r>
            <a:r>
              <a:rPr lang="en-GB" altLang="cs-CZ" sz="1600" u="sng" dirty="0" smtClean="0"/>
              <a:t>. </a:t>
            </a:r>
            <a:r>
              <a:rPr lang="en-GB" altLang="cs-CZ" sz="1600" u="sng" dirty="0" err="1" smtClean="0"/>
              <a:t>Vyd</a:t>
            </a:r>
            <a:r>
              <a:rPr lang="en-GB" altLang="cs-CZ" sz="1600" u="sng" dirty="0" smtClean="0"/>
              <a:t>. 1. </a:t>
            </a:r>
            <a:r>
              <a:rPr lang="cs-CZ" altLang="cs-CZ" sz="1600" u="sng" dirty="0" smtClean="0"/>
              <a:t> P</a:t>
            </a:r>
            <a:r>
              <a:rPr lang="en-GB" altLang="cs-CZ" sz="1600" u="sng" dirty="0" err="1" smtClean="0"/>
              <a:t>raha</a:t>
            </a:r>
            <a:r>
              <a:rPr lang="en-GB" altLang="cs-CZ" sz="1600" u="sng" dirty="0" smtClean="0"/>
              <a:t>: </a:t>
            </a:r>
            <a:r>
              <a:rPr lang="en-GB" altLang="cs-CZ" sz="1600" u="sng" dirty="0" err="1" smtClean="0"/>
              <a:t>Portál</a:t>
            </a:r>
            <a:r>
              <a:rPr lang="en-GB" altLang="cs-CZ" sz="1600" u="sng" dirty="0" smtClean="0"/>
              <a:t> 20</a:t>
            </a:r>
            <a:r>
              <a:rPr lang="cs-CZ" altLang="cs-CZ" sz="1600" u="sng" dirty="0" smtClean="0"/>
              <a:t>13</a:t>
            </a:r>
            <a:r>
              <a:rPr lang="en-GB" altLang="cs-CZ" sz="1600" u="sng" dirty="0" smtClean="0"/>
              <a:t>. </a:t>
            </a:r>
            <a:endParaRPr lang="cs-CZ" altLang="cs-CZ" sz="1600" u="sng" dirty="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dirty="0" smtClean="0"/>
              <a:t>	</a:t>
            </a:r>
            <a:r>
              <a:rPr lang="en-GB" altLang="cs-CZ" sz="1600" dirty="0" err="1" smtClean="0"/>
              <a:t>Čáp</a:t>
            </a:r>
            <a:r>
              <a:rPr lang="en-GB" altLang="cs-CZ" sz="1600" dirty="0" smtClean="0"/>
              <a:t>, Jan., </a:t>
            </a:r>
            <a:r>
              <a:rPr lang="en-GB" altLang="cs-CZ" sz="1600" dirty="0" err="1" smtClean="0"/>
              <a:t>Mareš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Jiří</a:t>
            </a:r>
            <a:r>
              <a:rPr lang="en-GB" altLang="cs-CZ" sz="1600" dirty="0" smtClean="0"/>
              <a:t>. </a:t>
            </a:r>
            <a:r>
              <a:rPr lang="en-GB" altLang="cs-CZ" sz="1600" b="1" i="1" dirty="0" err="1" smtClean="0"/>
              <a:t>Psychologie</a:t>
            </a:r>
            <a:r>
              <a:rPr lang="en-GB" altLang="cs-CZ" sz="1600" b="1" i="1" dirty="0" smtClean="0"/>
              <a:t> pro </a:t>
            </a:r>
            <a:r>
              <a:rPr lang="en-GB" altLang="cs-CZ" sz="1600" b="1" i="1" dirty="0" err="1" smtClean="0"/>
              <a:t>učitele</a:t>
            </a:r>
            <a:r>
              <a:rPr lang="en-GB" altLang="cs-CZ" sz="1600" dirty="0" smtClean="0"/>
              <a:t>. </a:t>
            </a:r>
            <a:r>
              <a:rPr lang="en-GB" altLang="cs-CZ" sz="1600" dirty="0" err="1" smtClean="0"/>
              <a:t>Vyd</a:t>
            </a:r>
            <a:r>
              <a:rPr lang="en-GB" altLang="cs-CZ" sz="1600" dirty="0" smtClean="0"/>
              <a:t>. 1. </a:t>
            </a:r>
            <a:r>
              <a:rPr lang="cs-CZ" altLang="cs-CZ" sz="1600" dirty="0" smtClean="0"/>
              <a:t> P</a:t>
            </a:r>
            <a:r>
              <a:rPr lang="en-GB" altLang="cs-CZ" sz="1600" dirty="0" err="1" smtClean="0"/>
              <a:t>raha</a:t>
            </a:r>
            <a:r>
              <a:rPr lang="en-GB" altLang="cs-CZ" sz="1600" dirty="0" smtClean="0"/>
              <a:t>: </a:t>
            </a:r>
            <a:r>
              <a:rPr lang="en-GB" altLang="cs-CZ" sz="1600" dirty="0" err="1" smtClean="0"/>
              <a:t>Portál</a:t>
            </a:r>
            <a:r>
              <a:rPr lang="en-GB" altLang="cs-CZ" sz="1600" dirty="0" smtClean="0"/>
              <a:t> 2001. 655 s. ISBN 80-7178-463-X</a:t>
            </a:r>
            <a:endParaRPr lang="cs-CZ" altLang="cs-CZ" sz="1600" dirty="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dirty="0" smtClean="0"/>
              <a:t>	</a:t>
            </a:r>
            <a:r>
              <a:rPr lang="cs-CZ" altLang="cs-CZ" sz="1600" dirty="0" err="1" smtClean="0"/>
              <a:t>Šeďová</a:t>
            </a:r>
            <a:r>
              <a:rPr lang="cs-CZ" altLang="cs-CZ" sz="1600" dirty="0" smtClean="0"/>
              <a:t>, K. a kol. </a:t>
            </a:r>
            <a:r>
              <a:rPr lang="cs-CZ" altLang="cs-CZ" sz="1600" b="1" i="1" dirty="0" smtClean="0"/>
              <a:t>Komunikace ve školní třídě</a:t>
            </a:r>
            <a:r>
              <a:rPr lang="cs-CZ" altLang="cs-CZ" sz="1600" dirty="0" smtClean="0"/>
              <a:t>. Praha: Portál 2012.</a:t>
            </a:r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dirty="0" smtClean="0"/>
              <a:t>	</a:t>
            </a:r>
            <a:r>
              <a:rPr lang="cs-CZ" altLang="cs-CZ" sz="1600" u="sng" dirty="0" err="1" smtClean="0"/>
              <a:t>Fisher</a:t>
            </a:r>
            <a:r>
              <a:rPr lang="cs-CZ" altLang="cs-CZ" sz="1600" u="sng" dirty="0" smtClean="0"/>
              <a:t>, R. </a:t>
            </a:r>
            <a:r>
              <a:rPr lang="cs-CZ" altLang="cs-CZ" sz="1600" b="1" i="1" u="sng" dirty="0" smtClean="0"/>
              <a:t>Učíme děti myslet a učit se</a:t>
            </a:r>
            <a:r>
              <a:rPr lang="cs-CZ" altLang="cs-CZ" sz="1600" u="sng" dirty="0" smtClean="0"/>
              <a:t>. Praha: Portál 2011. </a:t>
            </a:r>
          </a:p>
          <a:p>
            <a:pPr lvl="1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i="1" dirty="0" smtClean="0"/>
              <a:t>	(…)</a:t>
            </a:r>
            <a:endParaRPr lang="en-GB" altLang="cs-CZ" sz="1600" i="1" dirty="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dirty="0" smtClean="0"/>
              <a:t>	</a:t>
            </a:r>
            <a:r>
              <a:rPr lang="en-GB" altLang="cs-CZ" sz="1600" dirty="0" err="1" smtClean="0"/>
              <a:t>Mareš</a:t>
            </a:r>
            <a:r>
              <a:rPr lang="en-GB" altLang="cs-CZ" sz="1600" dirty="0" smtClean="0"/>
              <a:t>, J</a:t>
            </a:r>
            <a:r>
              <a:rPr lang="cs-CZ" altLang="cs-CZ" sz="1600" dirty="0" err="1" smtClean="0"/>
              <a:t>iří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Gavora</a:t>
            </a:r>
            <a:r>
              <a:rPr lang="en-GB" altLang="cs-CZ" sz="1600" dirty="0" smtClean="0"/>
              <a:t>, P.: </a:t>
            </a:r>
            <a:r>
              <a:rPr lang="en-GB" altLang="cs-CZ" sz="1600" b="1" i="1" dirty="0" err="1" smtClean="0"/>
              <a:t>Anglicko-český</a:t>
            </a:r>
            <a:r>
              <a:rPr lang="en-GB" altLang="cs-CZ" sz="1600" b="1" i="1" dirty="0" smtClean="0"/>
              <a:t> </a:t>
            </a:r>
            <a:r>
              <a:rPr lang="en-GB" altLang="cs-CZ" sz="1600" b="1" i="1" dirty="0" err="1" smtClean="0"/>
              <a:t>pedagogický</a:t>
            </a:r>
            <a:r>
              <a:rPr lang="en-GB" altLang="cs-CZ" sz="1600" b="1" i="1" dirty="0" smtClean="0"/>
              <a:t> </a:t>
            </a:r>
            <a:r>
              <a:rPr lang="en-GB" altLang="cs-CZ" sz="1600" b="1" i="1" dirty="0" err="1" smtClean="0"/>
              <a:t>slovník</a:t>
            </a:r>
            <a:r>
              <a:rPr lang="en-GB" altLang="cs-CZ" sz="1600" b="1" i="1" dirty="0" smtClean="0"/>
              <a:t> – English-Czech Educational Dictionary</a:t>
            </a:r>
            <a:r>
              <a:rPr lang="en-GB" altLang="cs-CZ" sz="1600" dirty="0" smtClean="0"/>
              <a:t>. </a:t>
            </a:r>
            <a:r>
              <a:rPr lang="en-GB" altLang="cs-CZ" sz="1600" dirty="0" err="1" smtClean="0"/>
              <a:t>Praha</a:t>
            </a:r>
            <a:r>
              <a:rPr lang="en-GB" altLang="cs-CZ" sz="1600" dirty="0" smtClean="0"/>
              <a:t>, </a:t>
            </a:r>
            <a:r>
              <a:rPr lang="en-GB" altLang="cs-CZ" sz="1600" dirty="0" err="1" smtClean="0"/>
              <a:t>Portál</a:t>
            </a:r>
            <a:r>
              <a:rPr lang="en-GB" altLang="cs-CZ" sz="1600" dirty="0" smtClean="0"/>
              <a:t> 1999.</a:t>
            </a:r>
            <a:endParaRPr lang="cs-CZ" altLang="cs-CZ" sz="1600" dirty="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600" dirty="0" smtClean="0"/>
              <a:t>	</a:t>
            </a:r>
            <a:r>
              <a:rPr lang="cs-CZ" altLang="cs-CZ" sz="1600" i="1" dirty="0" smtClean="0"/>
              <a:t>	</a:t>
            </a:r>
            <a:r>
              <a:rPr lang="en-GB" altLang="cs-CZ" sz="2000" b="1" dirty="0" err="1" smtClean="0"/>
              <a:t>Odborná</a:t>
            </a:r>
            <a:r>
              <a:rPr lang="en-GB" altLang="cs-CZ" sz="2000" b="1" dirty="0" smtClean="0"/>
              <a:t> </a:t>
            </a:r>
            <a:r>
              <a:rPr lang="en-GB" altLang="cs-CZ" sz="2000" b="1" dirty="0" err="1" smtClean="0"/>
              <a:t>periodika</a:t>
            </a:r>
            <a:r>
              <a:rPr lang="cs-CZ" altLang="cs-CZ" sz="2000" b="1" dirty="0" smtClean="0"/>
              <a:t> (česky a slovensky)</a:t>
            </a:r>
            <a:endParaRPr lang="en-GB" altLang="cs-CZ" sz="2000" b="1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cs-CZ" sz="1800" dirty="0" err="1" smtClean="0">
                <a:hlinkClick r:id="rId3"/>
              </a:rPr>
              <a:t>Pedagogika</a:t>
            </a:r>
            <a:r>
              <a:rPr lang="cs-CZ" altLang="cs-CZ" sz="1800" dirty="0" smtClean="0"/>
              <a:t>, </a:t>
            </a:r>
            <a:r>
              <a:rPr lang="cs-CZ" altLang="cs-CZ" sz="1800" dirty="0" smtClean="0">
                <a:hlinkClick r:id="rId4"/>
              </a:rPr>
              <a:t>Studia </a:t>
            </a:r>
            <a:r>
              <a:rPr lang="cs-CZ" altLang="cs-CZ" sz="1800" dirty="0" err="1" smtClean="0">
                <a:hlinkClick r:id="rId4"/>
              </a:rPr>
              <a:t>Paedagogica</a:t>
            </a:r>
            <a:r>
              <a:rPr lang="cs-CZ" altLang="cs-CZ" sz="1800" dirty="0" smtClean="0"/>
              <a:t>, </a:t>
            </a:r>
            <a:r>
              <a:rPr lang="cs-CZ" altLang="cs-CZ" sz="1800" dirty="0" smtClean="0">
                <a:hlinkClick r:id="rId5"/>
              </a:rPr>
              <a:t>Orbis </a:t>
            </a:r>
            <a:r>
              <a:rPr lang="cs-CZ" altLang="cs-CZ" sz="1800" dirty="0" err="1" smtClean="0">
                <a:hlinkClick r:id="rId5"/>
              </a:rPr>
              <a:t>Scholae</a:t>
            </a:r>
            <a:r>
              <a:rPr lang="cs-CZ" altLang="cs-CZ" sz="1800" dirty="0" smtClean="0"/>
              <a:t>, </a:t>
            </a:r>
            <a:r>
              <a:rPr lang="cs-CZ" altLang="cs-CZ" sz="1800" dirty="0" smtClean="0">
                <a:hlinkClick r:id="rId6"/>
              </a:rPr>
              <a:t>Pedagogická orientace</a:t>
            </a:r>
            <a:r>
              <a:rPr lang="cs-CZ" altLang="cs-CZ" sz="1800" dirty="0" smtClean="0"/>
              <a:t>…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cs-CZ" sz="1800" dirty="0" smtClean="0"/>
              <a:t>e-pedagogium</a:t>
            </a:r>
            <a:r>
              <a:rPr lang="cs-CZ" altLang="cs-CZ" sz="1800" dirty="0" smtClean="0"/>
              <a:t>; Čs. Psychologie; </a:t>
            </a:r>
            <a:r>
              <a:rPr lang="en-GB" altLang="cs-CZ" sz="1800" dirty="0" err="1" smtClean="0"/>
              <a:t>Psychológia</a:t>
            </a:r>
            <a:r>
              <a:rPr lang="en-GB" altLang="cs-CZ" sz="1800" dirty="0" smtClean="0"/>
              <a:t> a </a:t>
            </a:r>
            <a:r>
              <a:rPr lang="en-GB" altLang="cs-CZ" sz="1800" dirty="0" err="1" smtClean="0"/>
              <a:t>pato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psychológia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dieťaťa</a:t>
            </a:r>
            <a:r>
              <a:rPr lang="cs-CZ" altLang="cs-CZ" sz="1800" dirty="0" smtClean="0"/>
              <a:t>; Pedagogika.</a:t>
            </a:r>
            <a:r>
              <a:rPr lang="cs-CZ" altLang="cs-CZ" sz="1800" dirty="0" err="1" smtClean="0"/>
              <a:t>sk</a:t>
            </a:r>
            <a:r>
              <a:rPr lang="cs-CZ" altLang="cs-CZ" sz="1800" dirty="0" smtClean="0"/>
              <a:t> atp.</a:t>
            </a:r>
            <a:endParaRPr lang="en-GB" altLang="cs-CZ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cs-CZ" sz="2000" b="1" dirty="0" err="1" smtClean="0"/>
              <a:t>Populární</a:t>
            </a:r>
            <a:r>
              <a:rPr lang="en-GB" altLang="cs-CZ" sz="2000" b="1" dirty="0" smtClean="0"/>
              <a:t> </a:t>
            </a:r>
            <a:r>
              <a:rPr lang="en-GB" altLang="cs-CZ" sz="2000" b="1" dirty="0" err="1" smtClean="0"/>
              <a:t>periodika</a:t>
            </a:r>
            <a:endParaRPr lang="en-GB" altLang="cs-CZ" sz="2000" b="1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cs-CZ" sz="1800" dirty="0" err="1" smtClean="0"/>
              <a:t>Moderní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vyučování</a:t>
            </a:r>
            <a:r>
              <a:rPr lang="cs-CZ" altLang="cs-CZ" sz="1800" dirty="0" smtClean="0"/>
              <a:t>; </a:t>
            </a:r>
            <a:r>
              <a:rPr lang="en-GB" altLang="cs-CZ" sz="1800" dirty="0" err="1" smtClean="0"/>
              <a:t>Učitelské</a:t>
            </a:r>
            <a:r>
              <a:rPr lang="en-GB" altLang="cs-CZ" sz="1800" dirty="0" smtClean="0"/>
              <a:t> </a:t>
            </a:r>
            <a:r>
              <a:rPr lang="en-GB" altLang="cs-CZ" sz="1800" dirty="0" err="1" smtClean="0"/>
              <a:t>noviny</a:t>
            </a:r>
            <a:r>
              <a:rPr lang="en-GB" altLang="cs-CZ" sz="1800" dirty="0" smtClean="0"/>
              <a:t> (...)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en-GB" altLang="cs-CZ" smtClean="0"/>
              <a:t>„Psychologie ve školní praxi“</a:t>
            </a:r>
            <a:endParaRPr lang="cs-CZ" altLang="cs-CZ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altLang="cs-CZ" sz="2100" b="1" dirty="0" err="1" smtClean="0"/>
              <a:t>Internetové</a:t>
            </a:r>
            <a:r>
              <a:rPr lang="en-GB" altLang="cs-CZ" sz="2100" b="1" dirty="0" smtClean="0"/>
              <a:t> </a:t>
            </a:r>
            <a:r>
              <a:rPr lang="en-GB" altLang="cs-CZ" sz="2100" b="1" dirty="0" err="1" smtClean="0"/>
              <a:t>zdroje</a:t>
            </a:r>
            <a:endParaRPr lang="en-GB" altLang="cs-CZ" sz="2100" b="1" dirty="0" smtClean="0"/>
          </a:p>
          <a:p>
            <a:pPr lvl="1" eaLnBrk="1" hangingPunct="1">
              <a:lnSpc>
                <a:spcPct val="116000"/>
              </a:lnSpc>
            </a:pPr>
            <a:r>
              <a:rPr lang="cs-CZ" altLang="cs-CZ" sz="2100" b="1" dirty="0" err="1" smtClean="0"/>
              <a:t>Ebrary</a:t>
            </a:r>
            <a:r>
              <a:rPr lang="cs-CZ" altLang="cs-CZ" sz="2100" b="1" dirty="0" smtClean="0"/>
              <a:t> </a:t>
            </a:r>
            <a:r>
              <a:rPr lang="cs-CZ" altLang="cs-CZ" sz="2100" b="1" dirty="0" err="1" smtClean="0"/>
              <a:t>education</a:t>
            </a:r>
            <a:r>
              <a:rPr lang="cs-CZ" altLang="cs-CZ" sz="2100" dirty="0" smtClean="0"/>
              <a:t> - </a:t>
            </a:r>
            <a:r>
              <a:rPr lang="cs-CZ" altLang="cs-CZ" sz="2100" dirty="0" smtClean="0">
                <a:hlinkClick r:id="rId3"/>
              </a:rPr>
              <a:t>http://site.ebrary.com/lib/masaryk/</a:t>
            </a:r>
            <a:r>
              <a:rPr lang="cs-CZ" altLang="cs-CZ" sz="2100" dirty="0" smtClean="0"/>
              <a:t> </a:t>
            </a:r>
          </a:p>
          <a:p>
            <a:pPr lvl="1" eaLnBrk="1" hangingPunct="1">
              <a:lnSpc>
                <a:spcPct val="116000"/>
              </a:lnSpc>
            </a:pPr>
            <a:r>
              <a:rPr lang="cs-CZ" altLang="cs-CZ" sz="2100" b="1" dirty="0" smtClean="0"/>
              <a:t>Elektronické zdroje na MU  i na </a:t>
            </a:r>
            <a:r>
              <a:rPr lang="cs-CZ" altLang="cs-CZ" sz="2100" b="1" dirty="0" err="1" smtClean="0"/>
              <a:t>PedF</a:t>
            </a:r>
            <a:r>
              <a:rPr lang="cs-CZ" altLang="cs-CZ" sz="2100" b="1" dirty="0" smtClean="0"/>
              <a:t> MU</a:t>
            </a:r>
          </a:p>
          <a:p>
            <a:pPr lvl="2" eaLnBrk="1" hangingPunct="1">
              <a:lnSpc>
                <a:spcPct val="116000"/>
              </a:lnSpc>
            </a:pPr>
            <a:r>
              <a:rPr lang="cs-CZ" altLang="cs-CZ" sz="2000" dirty="0" smtClean="0">
                <a:hlinkClick r:id="rId4"/>
              </a:rPr>
              <a:t>http://library.muni.cz/ezdroje/</a:t>
            </a:r>
            <a:r>
              <a:rPr lang="cs-CZ" altLang="cs-CZ" sz="2000" dirty="0" smtClean="0"/>
              <a:t> </a:t>
            </a:r>
          </a:p>
          <a:p>
            <a:pPr lvl="2" eaLnBrk="1" hangingPunct="1">
              <a:lnSpc>
                <a:spcPct val="116000"/>
              </a:lnSpc>
            </a:pPr>
            <a:r>
              <a:rPr lang="cs-CZ" altLang="cs-CZ" sz="1900" dirty="0" smtClean="0"/>
              <a:t>Např. databáze </a:t>
            </a:r>
            <a:r>
              <a:rPr lang="cs-CZ" altLang="cs-CZ" sz="1900" dirty="0" smtClean="0"/>
              <a:t>(ERIC, JSTOR)</a:t>
            </a:r>
          </a:p>
          <a:p>
            <a:pPr lvl="1" eaLnBrk="1" hangingPunct="1">
              <a:lnSpc>
                <a:spcPct val="116000"/>
              </a:lnSpc>
            </a:pPr>
            <a:r>
              <a:rPr lang="en-GB" altLang="cs-CZ" sz="2100" b="1" dirty="0" err="1" smtClean="0"/>
              <a:t>Stránky</a:t>
            </a:r>
            <a:endParaRPr lang="cs-CZ" altLang="cs-CZ" sz="2100" b="1" dirty="0" smtClean="0"/>
          </a:p>
          <a:p>
            <a:pPr lvl="2" eaLnBrk="1" hangingPunct="1">
              <a:lnSpc>
                <a:spcPct val="116000"/>
              </a:lnSpc>
            </a:pPr>
            <a:r>
              <a:rPr lang="cs-CZ" altLang="cs-CZ" sz="1700" b="1" dirty="0" smtClean="0"/>
              <a:t>MŠMT</a:t>
            </a:r>
            <a:r>
              <a:rPr lang="en-GB" altLang="cs-CZ" sz="1700" dirty="0" smtClean="0"/>
              <a:t> </a:t>
            </a:r>
            <a:r>
              <a:rPr lang="cs-CZ" altLang="cs-CZ" sz="1700" dirty="0" smtClean="0">
                <a:hlinkClick r:id="rId5"/>
              </a:rPr>
              <a:t>www.</a:t>
            </a:r>
            <a:r>
              <a:rPr lang="cs-CZ" altLang="cs-CZ" sz="1700" dirty="0" err="1" smtClean="0">
                <a:hlinkClick r:id="rId5"/>
              </a:rPr>
              <a:t>msmt.cz</a:t>
            </a:r>
            <a:r>
              <a:rPr lang="cs-CZ" altLang="cs-CZ" sz="1700" dirty="0" smtClean="0"/>
              <a:t> </a:t>
            </a:r>
          </a:p>
          <a:p>
            <a:pPr lvl="2" eaLnBrk="1" hangingPunct="1">
              <a:lnSpc>
                <a:spcPct val="116000"/>
              </a:lnSpc>
            </a:pPr>
            <a:r>
              <a:rPr lang="cs-CZ" altLang="cs-CZ" sz="1900" dirty="0" smtClean="0"/>
              <a:t>Dále </a:t>
            </a:r>
            <a:r>
              <a:rPr lang="en-GB" altLang="cs-CZ" sz="1900" dirty="0" err="1" smtClean="0"/>
              <a:t>např</a:t>
            </a:r>
            <a:r>
              <a:rPr lang="en-GB" altLang="cs-CZ" sz="1900" dirty="0" smtClean="0"/>
              <a:t>. </a:t>
            </a:r>
            <a:r>
              <a:rPr lang="en-GB" altLang="cs-CZ" sz="1900" dirty="0" smtClean="0">
                <a:solidFill>
                  <a:srgbClr val="CCCCFF"/>
                </a:solidFill>
                <a:hlinkClick r:id="rId6"/>
              </a:rPr>
              <a:t>www.ceskaskola.cz</a:t>
            </a:r>
            <a:r>
              <a:rPr lang="cs-CZ" altLang="cs-CZ" sz="1900" dirty="0" smtClean="0"/>
              <a:t>;</a:t>
            </a:r>
            <a:r>
              <a:rPr lang="cs-CZ" altLang="cs-CZ" sz="1900" dirty="0" smtClean="0">
                <a:solidFill>
                  <a:srgbClr val="CCCCFF"/>
                </a:solidFill>
              </a:rPr>
              <a:t> </a:t>
            </a:r>
            <a:r>
              <a:rPr lang="cs-CZ" altLang="cs-CZ" sz="1900" dirty="0" smtClean="0">
                <a:solidFill>
                  <a:srgbClr val="CCCCFF"/>
                </a:solidFill>
                <a:hlinkClick r:id="rId7"/>
              </a:rPr>
              <a:t>www.studovna.</a:t>
            </a:r>
            <a:r>
              <a:rPr lang="cs-CZ" altLang="cs-CZ" sz="1900" dirty="0" err="1" smtClean="0">
                <a:solidFill>
                  <a:srgbClr val="CCCCFF"/>
                </a:solidFill>
                <a:hlinkClick r:id="rId7"/>
              </a:rPr>
              <a:t>cz</a:t>
            </a:r>
            <a:r>
              <a:rPr lang="cs-CZ" altLang="cs-CZ" sz="1900" dirty="0" smtClean="0">
                <a:solidFill>
                  <a:srgbClr val="CCCCFF"/>
                </a:solidFill>
              </a:rPr>
              <a:t>; </a:t>
            </a:r>
            <a:r>
              <a:rPr lang="cs-CZ" altLang="cs-CZ" sz="1900" dirty="0" smtClean="0">
                <a:solidFill>
                  <a:srgbClr val="CCCCFF"/>
                </a:solidFill>
                <a:hlinkClick r:id="rId8"/>
              </a:rPr>
              <a:t>www.</a:t>
            </a:r>
            <a:r>
              <a:rPr lang="cs-CZ" altLang="cs-CZ" sz="1900" dirty="0" err="1" smtClean="0">
                <a:solidFill>
                  <a:srgbClr val="CCCCFF"/>
                </a:solidFill>
                <a:hlinkClick r:id="rId8"/>
              </a:rPr>
              <a:t>rvp.cz</a:t>
            </a:r>
            <a:r>
              <a:rPr lang="cs-CZ" altLang="cs-CZ" sz="1900" dirty="0" smtClean="0">
                <a:solidFill>
                  <a:srgbClr val="CCCCFF"/>
                </a:solidFill>
              </a:rPr>
              <a:t>  </a:t>
            </a:r>
            <a:r>
              <a:rPr lang="cs-CZ" altLang="cs-CZ" sz="1900" i="1" dirty="0" smtClean="0"/>
              <a:t>atd.</a:t>
            </a:r>
            <a:r>
              <a:rPr lang="en-GB" altLang="cs-CZ" sz="1900" dirty="0" smtClean="0"/>
              <a:t> </a:t>
            </a:r>
          </a:p>
          <a:p>
            <a:pPr lvl="1" eaLnBrk="1" hangingPunct="1">
              <a:lnSpc>
                <a:spcPct val="116000"/>
              </a:lnSpc>
            </a:pPr>
            <a:r>
              <a:rPr lang="en-GB" altLang="cs-CZ" sz="2100" dirty="0" err="1" smtClean="0"/>
              <a:t>Svépomocné</a:t>
            </a:r>
            <a:r>
              <a:rPr lang="en-GB" altLang="cs-CZ" sz="2100" dirty="0" smtClean="0"/>
              <a:t> </a:t>
            </a:r>
            <a:r>
              <a:rPr lang="en-GB" altLang="cs-CZ" sz="2100" dirty="0" err="1" smtClean="0"/>
              <a:t>skupiny</a:t>
            </a:r>
            <a:r>
              <a:rPr lang="cs-CZ" altLang="cs-CZ" sz="2100" dirty="0" smtClean="0"/>
              <a:t> (</a:t>
            </a:r>
            <a:r>
              <a:rPr lang="cs-CZ" altLang="cs-CZ" sz="2400" dirty="0" smtClean="0">
                <a:hlinkClick r:id="rId9"/>
              </a:rPr>
              <a:t>www.</a:t>
            </a:r>
            <a:r>
              <a:rPr lang="cs-CZ" altLang="cs-CZ" sz="2400" dirty="0" err="1" smtClean="0">
                <a:hlinkClick r:id="rId9"/>
              </a:rPr>
              <a:t>nadanedeti.cz</a:t>
            </a:r>
            <a:r>
              <a:rPr lang="cs-CZ" altLang="cs-CZ" sz="2400" dirty="0" smtClean="0">
                <a:hlinkClick r:id="rId9"/>
              </a:rPr>
              <a:t>/</a:t>
            </a:r>
            <a:r>
              <a:rPr lang="cs-CZ" altLang="cs-CZ" sz="2400" dirty="0" smtClean="0"/>
              <a:t>, </a:t>
            </a:r>
            <a:endParaRPr lang="cs-CZ" altLang="cs-CZ" sz="2100" dirty="0" smtClean="0"/>
          </a:p>
          <a:p>
            <a:pPr lvl="1" eaLnBrk="1" hangingPunct="1">
              <a:lnSpc>
                <a:spcPct val="116000"/>
              </a:lnSpc>
            </a:pPr>
            <a:r>
              <a:rPr lang="cs-CZ" altLang="cs-CZ" sz="2100" dirty="0" smtClean="0"/>
              <a:t>Internetové prezentace škol (ŠVP, výroční zprávy atp.)</a:t>
            </a:r>
          </a:p>
          <a:p>
            <a:pPr lvl="1" eaLnBrk="1" hangingPunct="1">
              <a:lnSpc>
                <a:spcPct val="116000"/>
              </a:lnSpc>
            </a:pPr>
            <a:r>
              <a:rPr lang="cs-CZ" altLang="cs-CZ" sz="2100" dirty="0" smtClean="0"/>
              <a:t>Denní tisk (informace o školství)</a:t>
            </a:r>
            <a:endParaRPr lang="en-GB" altLang="cs-CZ" sz="2100" dirty="0" smtClean="0"/>
          </a:p>
          <a:p>
            <a:pPr eaLnBrk="1" hangingPunct="1"/>
            <a:endParaRPr lang="cs-CZ" altLang="cs-CZ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1513" y="1752600"/>
            <a:ext cx="4284662" cy="503872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cs-CZ" dirty="0" smtClean="0"/>
              <a:t>1. Psychologie výchovy a vyučování. </a:t>
            </a:r>
          </a:p>
          <a:p>
            <a:pPr>
              <a:defRPr/>
            </a:pPr>
            <a:r>
              <a:rPr lang="cs-CZ" dirty="0" smtClean="0"/>
              <a:t>2. Vývoj psychologie v pedagogické praxi. </a:t>
            </a:r>
          </a:p>
          <a:p>
            <a:pPr>
              <a:defRPr/>
            </a:pPr>
            <a:r>
              <a:rPr lang="cs-CZ" dirty="0" smtClean="0"/>
              <a:t>3. Teoretické koncepce a směry. </a:t>
            </a:r>
          </a:p>
          <a:p>
            <a:pPr>
              <a:defRPr/>
            </a:pPr>
            <a:r>
              <a:rPr lang="cs-CZ" dirty="0" smtClean="0"/>
              <a:t>4. Metody psychologie. </a:t>
            </a:r>
          </a:p>
          <a:p>
            <a:pPr>
              <a:defRPr/>
            </a:pPr>
            <a:r>
              <a:rPr lang="cs-CZ" dirty="0" smtClean="0"/>
              <a:t>5. Psychologický výzkum výchovy a vyučování. </a:t>
            </a:r>
          </a:p>
          <a:p>
            <a:pPr>
              <a:defRPr/>
            </a:pPr>
            <a:r>
              <a:rPr lang="cs-CZ" dirty="0" smtClean="0"/>
              <a:t>6. Učení a jeho druhy . Přeučení. Transfer a interference. </a:t>
            </a:r>
          </a:p>
          <a:p>
            <a:pPr>
              <a:defRPr/>
            </a:pPr>
            <a:r>
              <a:rPr lang="cs-CZ" dirty="0" smtClean="0"/>
              <a:t>7. Výsledky učení (vědomosti, dovednosti a návyky; kompetence). </a:t>
            </a:r>
          </a:p>
          <a:p>
            <a:pPr>
              <a:defRPr/>
            </a:pPr>
            <a:r>
              <a:rPr lang="cs-CZ" dirty="0" smtClean="0"/>
              <a:t>8. Vyučování z hlediska psychologie. </a:t>
            </a:r>
          </a:p>
          <a:p>
            <a:pPr>
              <a:defRPr/>
            </a:pPr>
            <a:r>
              <a:rPr lang="cs-CZ" dirty="0" smtClean="0"/>
              <a:t>9. Příčiny školní úspěšnosti a neúspěšnosti. </a:t>
            </a:r>
          </a:p>
          <a:p>
            <a:pPr>
              <a:defRPr/>
            </a:pPr>
            <a:r>
              <a:rPr lang="cs-CZ" dirty="0" smtClean="0"/>
              <a:t>10. Zkoušení žáků. </a:t>
            </a:r>
            <a:endParaRPr lang="cs-CZ" dirty="0" smtClean="0"/>
          </a:p>
        </p:txBody>
      </p:sp>
      <p:sp>
        <p:nvSpPr>
          <p:cNvPr id="15364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341938" y="1752600"/>
            <a:ext cx="4283075" cy="5038725"/>
          </a:xfrm>
        </p:spPr>
        <p:txBody>
          <a:bodyPr/>
          <a:lstStyle/>
          <a:p>
            <a:r>
              <a:rPr lang="cs-CZ" altLang="cs-CZ" sz="1800" smtClean="0"/>
              <a:t>11. Typy výchovy. </a:t>
            </a:r>
          </a:p>
          <a:p>
            <a:r>
              <a:rPr lang="cs-CZ" altLang="cs-CZ" sz="1800" smtClean="0"/>
              <a:t>12. Osobnost žáka současné školy. </a:t>
            </a:r>
          </a:p>
          <a:p>
            <a:r>
              <a:rPr lang="cs-CZ" altLang="cs-CZ" sz="1800" smtClean="0"/>
              <a:t>13. Formativní vlivy působící na žáka. </a:t>
            </a:r>
          </a:p>
          <a:p>
            <a:r>
              <a:rPr lang="cs-CZ" altLang="cs-CZ" sz="1800" smtClean="0"/>
              <a:t>14. Osobnost učitele. </a:t>
            </a:r>
          </a:p>
          <a:p>
            <a:r>
              <a:rPr lang="cs-CZ" altLang="cs-CZ" sz="1800" smtClean="0"/>
              <a:t>15. Vztahy mezi učitelem a žákem. </a:t>
            </a:r>
          </a:p>
          <a:p>
            <a:r>
              <a:rPr lang="cs-CZ" altLang="cs-CZ" sz="1800" smtClean="0"/>
              <a:t>16. Klima školní třídy a školy. </a:t>
            </a:r>
          </a:p>
          <a:p>
            <a:r>
              <a:rPr lang="cs-CZ" altLang="cs-CZ" sz="1800" smtClean="0"/>
              <a:t>17. Závady (dificility) a poruchy chování ve škole. </a:t>
            </a:r>
          </a:p>
          <a:p>
            <a:r>
              <a:rPr lang="cs-CZ" altLang="cs-CZ" sz="1800" smtClean="0"/>
              <a:t>18. Tvořivost. </a:t>
            </a:r>
          </a:p>
          <a:p>
            <a:r>
              <a:rPr lang="cs-CZ" altLang="cs-CZ" sz="1800" smtClean="0"/>
              <a:t>19. Sebevýchova. </a:t>
            </a:r>
          </a:p>
          <a:p>
            <a:r>
              <a:rPr lang="cs-CZ" altLang="cs-CZ" sz="1800" smtClean="0"/>
              <a:t>20. Psychohygiena, poradenství, psychoterapie.</a:t>
            </a:r>
          </a:p>
          <a:p>
            <a:endParaRPr lang="cs-CZ" altLang="cs-CZ" sz="18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402</TotalTime>
  <Words>454</Words>
  <Application>Microsoft Office PowerPoint</Application>
  <PresentationFormat>Vlastní</PresentationFormat>
  <Paragraphs>68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Verdana</vt:lpstr>
      <vt:lpstr>Arial</vt:lpstr>
      <vt:lpstr>Tw Cen MT</vt:lpstr>
      <vt:lpstr>Wingdings</vt:lpstr>
      <vt:lpstr>Wingdings 2</vt:lpstr>
      <vt:lpstr>Times New Roman</vt:lpstr>
      <vt:lpstr>Medián</vt:lpstr>
      <vt:lpstr>Seminář  „Psychologie ve školní praxi“</vt:lpstr>
      <vt:lpstr>Kontakt</vt:lpstr>
      <vt:lpstr>„Psychologie ve školní praxi“</vt:lpstr>
      <vt:lpstr>„Psychologie ve školní praxi“</vt:lpstr>
      <vt:lpstr>„Psychologie ve školní praxi“</vt:lpstr>
      <vt:lpstr>„Psychologie ve školní praxi“</vt:lpstr>
      <vt:lpstr>Okruhy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dc:creator>Jan Mareš</dc:creator>
  <cp:lastModifiedBy>Mares</cp:lastModifiedBy>
  <cp:revision>44</cp:revision>
  <dcterms:modified xsi:type="dcterms:W3CDTF">2015-02-27T14:43:01Z</dcterms:modified>
</cp:coreProperties>
</file>