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1" r:id="rId1"/>
  </p:sldMasterIdLst>
  <p:notesMasterIdLst>
    <p:notesMasterId r:id="rId15"/>
  </p:notesMasterIdLst>
  <p:sldIdLst>
    <p:sldId id="278" r:id="rId2"/>
    <p:sldId id="289" r:id="rId3"/>
    <p:sldId id="280" r:id="rId4"/>
    <p:sldId id="287" r:id="rId5"/>
    <p:sldId id="290" r:id="rId6"/>
    <p:sldId id="279" r:id="rId7"/>
    <p:sldId id="281" r:id="rId8"/>
    <p:sldId id="282" r:id="rId9"/>
    <p:sldId id="288" r:id="rId10"/>
    <p:sldId id="283" r:id="rId11"/>
    <p:sldId id="284" r:id="rId12"/>
    <p:sldId id="285" r:id="rId13"/>
    <p:sldId id="286" r:id="rId14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348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9CA9FC-1D53-409E-8F7F-51FF82BFA1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F233C-6A43-4C73-B73E-C742FBED45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8C8CE-F2CF-4074-BCA0-CFC2ACF637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3F5AB-FEAD-4AEF-A42E-A25B8AB1C2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4374AB-1C22-4A87-8DAE-537452AC3B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24D59E-2537-4E0A-A839-04864967FE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4883AF-63A6-4E88-BEC3-A55C3BD11C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3AD4-7AA0-413C-96E3-D88CA5F783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6EDD175-B0B9-4D12-B4C9-84AB7F39B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F626E-FF7C-4CF4-BCEF-D34D19C9A4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E3797E0F-7713-4609-A819-80B7A983C9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4734FF-20EA-4DC1-9EF2-BC92AD179A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8" r:id="rId2"/>
    <p:sldLayoutId id="2147483753" r:id="rId3"/>
    <p:sldLayoutId id="2147483754" r:id="rId4"/>
    <p:sldLayoutId id="2147483755" r:id="rId5"/>
    <p:sldLayoutId id="2147483749" r:id="rId6"/>
    <p:sldLayoutId id="2147483756" r:id="rId7"/>
    <p:sldLayoutId id="2147483750" r:id="rId8"/>
    <p:sldLayoutId id="2147483757" r:id="rId9"/>
    <p:sldLayoutId id="2147483751" r:id="rId10"/>
    <p:sldLayoutId id="21474837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smtClean="0"/>
              <a:t>Seminář </a:t>
            </a:r>
            <a:br>
              <a:rPr lang="cs-CZ" sz="5400" smtClean="0"/>
            </a:br>
            <a:r>
              <a:rPr lang="cs-CZ" sz="5400" b="1" smtClean="0"/>
              <a:t>„Psychologie ve školní praxi“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2875" y="6708775"/>
            <a:ext cx="6659563" cy="642938"/>
          </a:xfrm>
        </p:spPr>
        <p:txBody>
          <a:bodyPr/>
          <a:lstStyle/>
          <a:p>
            <a:pPr eaLnBrk="1" hangingPunct="1"/>
            <a:r>
              <a:rPr lang="cs-CZ" smtClean="0"/>
              <a:t>Školní úspěšnost a neúspěšnost žáků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700" smtClean="0"/>
              <a:t>Školní úspěšnost a </a:t>
            </a:r>
            <a:r>
              <a:rPr lang="cs-CZ" sz="3700" b="1" smtClean="0"/>
              <a:t>individuální</a:t>
            </a:r>
            <a:r>
              <a:rPr lang="cs-CZ" sz="3700" smtClean="0"/>
              <a:t> faktory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1513" y="1752600"/>
            <a:ext cx="4284662" cy="5038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900" smtClean="0"/>
              <a:t>osobnostní charakteristiky žáka</a:t>
            </a:r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případné zdravotní potíže</a:t>
            </a:r>
          </a:p>
          <a:p>
            <a:pPr eaLnBrk="1" hangingPunct="1">
              <a:lnSpc>
                <a:spcPct val="90000"/>
              </a:lnSpc>
            </a:pPr>
            <a:endParaRPr lang="cs-CZ" sz="290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341938" y="1752600"/>
            <a:ext cx="4283075" cy="5038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900" smtClean="0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sz="2900" smtClean="0"/>
          </a:p>
          <a:p>
            <a:pPr eaLnBrk="1" hangingPunct="1">
              <a:lnSpc>
                <a:spcPct val="90000"/>
              </a:lnSpc>
            </a:pPr>
            <a:r>
              <a:rPr lang="cs-CZ" sz="2900" smtClean="0"/>
              <a:t>učební charakteristiky žáka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smtClean="0"/>
              <a:t>studijní motivace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smtClean="0"/>
              <a:t>studijní styl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smtClean="0"/>
              <a:t>studijní schopnosti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smtClean="0"/>
              <a:t>studijní způsobilost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smtClean="0"/>
              <a:t>studijní aspirace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500" smtClean="0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sz="2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700" smtClean="0"/>
              <a:t>Školní úspěšnost a </a:t>
            </a:r>
            <a:r>
              <a:rPr lang="cs-CZ" sz="3700" b="1" smtClean="0"/>
              <a:t>sociální</a:t>
            </a:r>
            <a:r>
              <a:rPr lang="cs-CZ" sz="3700" smtClean="0"/>
              <a:t> faktory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1513" y="1752600"/>
            <a:ext cx="4284662" cy="5038725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cs-CZ" sz="2900" b="1" smtClean="0"/>
              <a:t>Rodina</a:t>
            </a:r>
          </a:p>
          <a:p>
            <a:pPr lvl="1" eaLnBrk="1" hangingPunct="1"/>
            <a:r>
              <a:rPr lang="cs-CZ" smtClean="0"/>
              <a:t>rodinná situace</a:t>
            </a:r>
          </a:p>
          <a:p>
            <a:pPr lvl="1" eaLnBrk="1" hangingPunct="1"/>
            <a:r>
              <a:rPr lang="cs-CZ" smtClean="0"/>
              <a:t>hodnotová orientace</a:t>
            </a:r>
          </a:p>
          <a:p>
            <a:pPr lvl="1" eaLnBrk="1" hangingPunct="1"/>
            <a:r>
              <a:rPr lang="cs-CZ" smtClean="0"/>
              <a:t>jazyková úroveň</a:t>
            </a:r>
          </a:p>
          <a:p>
            <a:pPr lvl="1" eaLnBrk="1" hangingPunct="1"/>
            <a:r>
              <a:rPr lang="cs-CZ" smtClean="0"/>
              <a:t>kulturní úroveň</a:t>
            </a:r>
          </a:p>
          <a:p>
            <a:pPr lvl="1" eaLnBrk="1" hangingPunct="1"/>
            <a:r>
              <a:rPr lang="cs-CZ" smtClean="0"/>
              <a:t>výchovný styl</a:t>
            </a:r>
          </a:p>
          <a:p>
            <a:pPr lvl="1" eaLnBrk="1" hangingPunct="1"/>
            <a:r>
              <a:rPr lang="cs-CZ" smtClean="0"/>
              <a:t>aspirace rodičů</a:t>
            </a:r>
          </a:p>
          <a:p>
            <a:pPr lvl="1" eaLnBrk="1" hangingPunct="1"/>
            <a:r>
              <a:rPr lang="cs-CZ" smtClean="0"/>
              <a:t>sourozenci</a:t>
            </a:r>
          </a:p>
          <a:p>
            <a:pPr lvl="1" eaLnBrk="1" hangingPunct="1"/>
            <a:r>
              <a:rPr lang="cs-CZ" smtClean="0"/>
              <a:t>(...)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eaLnBrk="1" hangingPunct="1"/>
            <a:endParaRPr lang="cs-CZ" sz="2900" smtClean="0"/>
          </a:p>
          <a:p>
            <a:pPr eaLnBrk="1" hangingPunct="1"/>
            <a:endParaRPr lang="cs-CZ" sz="290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341938" y="1752600"/>
            <a:ext cx="4283075" cy="5038725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cs-CZ" sz="2900" b="1" smtClean="0"/>
              <a:t>Škola</a:t>
            </a:r>
          </a:p>
          <a:p>
            <a:pPr lvl="1" eaLnBrk="1" hangingPunct="1"/>
            <a:r>
              <a:rPr lang="cs-CZ" smtClean="0"/>
              <a:t>interakce učitele a žáka</a:t>
            </a:r>
          </a:p>
          <a:p>
            <a:pPr lvl="1" eaLnBrk="1" hangingPunct="1"/>
            <a:r>
              <a:rPr lang="cs-CZ" smtClean="0"/>
              <a:t>organizace výuky</a:t>
            </a:r>
          </a:p>
          <a:p>
            <a:pPr lvl="1" eaLnBrk="1" hangingPunct="1"/>
            <a:r>
              <a:rPr lang="cs-CZ" smtClean="0"/>
              <a:t>fyzikální prostředí</a:t>
            </a:r>
          </a:p>
          <a:p>
            <a:pPr lvl="1" eaLnBrk="1" hangingPunct="1"/>
            <a:r>
              <a:rPr lang="cs-CZ" smtClean="0"/>
              <a:t>klima třídy</a:t>
            </a:r>
          </a:p>
          <a:p>
            <a:pPr lvl="1" eaLnBrk="1" hangingPunct="1"/>
            <a:r>
              <a:rPr lang="cs-CZ" smtClean="0"/>
              <a:t>klima školy</a:t>
            </a:r>
          </a:p>
          <a:p>
            <a:pPr lvl="1" eaLnBrk="1" hangingPunct="1"/>
            <a:r>
              <a:rPr lang="cs-CZ" smtClean="0"/>
              <a:t>vzdálenost od bydliště</a:t>
            </a:r>
          </a:p>
          <a:p>
            <a:pPr lvl="1" eaLnBrk="1" hangingPunct="1"/>
            <a:r>
              <a:rPr lang="cs-CZ" smtClean="0"/>
              <a:t>(...)</a:t>
            </a:r>
          </a:p>
          <a:p>
            <a:pPr lvl="1" eaLnBrk="1" hangingPunct="1"/>
            <a:endParaRPr lang="cs-CZ" smtClean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254250" y="6208713"/>
            <a:ext cx="5160963" cy="7937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+ </a:t>
            </a:r>
            <a:r>
              <a:rPr lang="cs-CZ" b="1"/>
              <a:t>Kulturní a společenské vlivy</a:t>
            </a:r>
          </a:p>
          <a:p>
            <a:pPr algn="ctr">
              <a:spcBef>
                <a:spcPct val="50000"/>
              </a:spcBef>
            </a:pPr>
            <a:r>
              <a:rPr lang="cs-CZ" i="1"/>
              <a:t>Například?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Nejčastější souvislosti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ADHD, </a:t>
            </a:r>
            <a:r>
              <a:rPr lang="cs-CZ" sz="2300" dirty="0" smtClean="0"/>
              <a:t>SPU, PAS</a:t>
            </a:r>
            <a:endParaRPr lang="cs-CZ" sz="2300" dirty="0" smtClean="0"/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inkluze </a:t>
            </a:r>
            <a:r>
              <a:rPr lang="cs-CZ" sz="2300" dirty="0" smtClean="0"/>
              <a:t>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sz="2300" dirty="0" smtClean="0"/>
              <a:t>úspěšnost v běžném životě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Rozšiřující literatura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0150" cy="5340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b="1" smtClean="0"/>
              <a:t>Knihy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GAVORA, P. </a:t>
            </a:r>
            <a:r>
              <a:rPr lang="cs-CZ" sz="1700" i="1" smtClean="0"/>
              <a:t>Akí sú moji žiaci? Pedagogická diagnostika žáka</a:t>
            </a:r>
            <a:r>
              <a:rPr lang="cs-CZ" sz="1700" smtClean="0"/>
              <a:t>. Bratislava: Práca, 1999. 121 s. ISBN 80-7094-335-1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HELUS Z. </a:t>
            </a:r>
            <a:r>
              <a:rPr lang="cs-CZ" sz="1700" i="1" smtClean="0"/>
              <a:t>Dítě v osobnostním pojetí</a:t>
            </a:r>
            <a:r>
              <a:rPr lang="cs-CZ" sz="1700" smtClean="0"/>
              <a:t>. Praha: Portál, 2004. 240 stran. ISBN: 80-7178-888-0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HRABAL, V. </a:t>
            </a:r>
            <a:r>
              <a:rPr lang="cs-CZ" sz="1700" i="1" smtClean="0"/>
              <a:t>Pedagogicko psychologická diagnostika žáka</a:t>
            </a:r>
            <a:r>
              <a:rPr lang="cs-CZ" sz="1700" smtClean="0"/>
              <a:t>. Praha: SPN, 1989. 199 s. ISBN 80-246-0319-5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VÁGNEROVÁ, M. </a:t>
            </a:r>
            <a:r>
              <a:rPr lang="cs-CZ" sz="1700" i="1" smtClean="0"/>
              <a:t>Psychologie problémového dítěte školního věku</a:t>
            </a:r>
            <a:r>
              <a:rPr lang="cs-CZ" sz="1700" smtClean="0"/>
              <a:t>. Praha: Karolinum, 2001. ISBN 80-7184-488-8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SLAVÍK, J. </a:t>
            </a:r>
            <a:r>
              <a:rPr lang="cs-CZ" sz="1700" i="1" smtClean="0"/>
              <a:t>Hodnocení v současné škole</a:t>
            </a:r>
            <a:r>
              <a:rPr lang="cs-CZ" sz="1700" smtClean="0"/>
              <a:t>. Praha : Portál, 1999. ISBN 80-7178-262-9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Internet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http://www.skolaonline.cz/scripts/detail.php?id=4735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http://www.ceskaskola.cz/Slovnik/slovnik.asp?page=S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http://www.ped.muni.cz/wpsy/koh_uv_ped_ps.htm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Ebrary Education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ALDERMAN, M. KAY. Motivation for Achievement : Possibilities for Teaching and Learning. Lawrence Erlbaum Associates, Incorporated. 2004.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Úspěšný žák – 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Koho učíme nejraději?</a:t>
            </a:r>
          </a:p>
          <a:p>
            <a:pPr eaLnBrk="1" hangingPunct="1"/>
            <a:r>
              <a:rPr lang="cs-CZ" smtClean="0"/>
              <a:t>Jak se chová ve výuce?</a:t>
            </a:r>
          </a:p>
          <a:p>
            <a:pPr eaLnBrk="1" hangingPunct="1"/>
            <a:r>
              <a:rPr lang="cs-CZ" smtClean="0"/>
              <a:t>Jak se chová k učiteli?</a:t>
            </a:r>
          </a:p>
          <a:p>
            <a:pPr eaLnBrk="1" hangingPunct="1"/>
            <a:r>
              <a:rPr lang="cs-CZ" smtClean="0"/>
              <a:t>Jaké má předpoklady ke studiu?</a:t>
            </a:r>
          </a:p>
          <a:p>
            <a:pPr eaLnBrk="1" hangingPunct="1"/>
            <a:r>
              <a:rPr lang="cs-CZ" smtClean="0"/>
              <a:t>Co si myslí o mém předmětu?</a:t>
            </a:r>
          </a:p>
          <a:p>
            <a:pPr eaLnBrk="1" hangingPunct="1"/>
            <a:r>
              <a:rPr lang="cs-CZ" smtClean="0"/>
              <a:t>Jaké má charakteristiky?</a:t>
            </a:r>
          </a:p>
          <a:p>
            <a:pPr eaLnBrk="1" hangingPunct="1"/>
            <a:r>
              <a:rPr lang="cs-CZ" smtClean="0"/>
              <a:t>(…)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Otázky pro seminář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b="1" smtClean="0"/>
              <a:t>Co je kriteriem hodnocení aktivit žáka?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Co to vlastně znamená dosažení vzdělávacích cílů? Jak tento stav poznáme?</a:t>
            </a:r>
          </a:p>
          <a:p>
            <a:pPr eaLnBrk="1" hangingPunct="1">
              <a:lnSpc>
                <a:spcPct val="80000"/>
              </a:lnSpc>
            </a:pPr>
            <a:endParaRPr lang="cs-CZ" sz="2100" b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Otázky pro seminář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/>
              <a:t>Co je kriteriem hodnocení aktivit žáka?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Individuální výkon vzhledem ke schopnostem žáka?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Aktuální výkon, obvyklý výkon?</a:t>
            </a:r>
          </a:p>
          <a:p>
            <a:pPr lvl="2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Výkon žáka v relaci k výkonům spolužáků? 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Výkon žáka v relaci k „ideálnímu žákovi“?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Dosažení vzdělávacích cílů?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b="1" smtClean="0"/>
              <a:t>Co to vlastně znamená dosažení vzdělávacích cílů?</a:t>
            </a:r>
          </a:p>
          <a:p>
            <a:pPr lvl="3" eaLnBrk="1" hangingPunct="1">
              <a:lnSpc>
                <a:spcPct val="80000"/>
              </a:lnSpc>
            </a:pPr>
            <a:r>
              <a:rPr lang="cs-CZ" smtClean="0"/>
              <a:t>Procento přijatých na další stupeň školy?</a:t>
            </a:r>
          </a:p>
          <a:p>
            <a:pPr lvl="3" eaLnBrk="1" hangingPunct="1">
              <a:lnSpc>
                <a:spcPct val="80000"/>
              </a:lnSpc>
            </a:pPr>
            <a:r>
              <a:rPr lang="cs-CZ" smtClean="0"/>
              <a:t>Dosažení cílů ŠVP?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Otázky pro seminář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b="1" smtClean="0"/>
              <a:t>Co to vlastně znamená dosažení vzdělávacích cílů? Jak tento stav poznáme?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smtClean="0"/>
              <a:t>Procento přijatých na další stupeň školy?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smtClean="0"/>
              <a:t>Dosažení cílů ŠVP?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b="1" smtClean="0"/>
              <a:t>Klíčové kompetence</a:t>
            </a:r>
            <a:r>
              <a:rPr lang="cs-CZ" sz="1800" smtClean="0"/>
              <a:t>: Soubor požadavků na vzdělávání zahrnující podstatné vědomosti, dovednosti a schopnosti univerzálně použitelné v běžných životních a pracovních situacích. Nejsou vázány na jednotlivé předměty, nýbrž mají být rozvíjeny jako součást obecného základu vzdělávání. Jedná se především o komunikativní dovednosti (včetně dobré znalosti cizích jazyků) a uplatňování sociokulturních pravidel komunikace (řečová etiketa), personální a interpersonální dovednosti (např. schopnost pracovat v týmu), schopnost řešit problémové situace, dovednost využívat běžné matematické postupy v praktických situacích, dovednost běžně k práci využívat informační technologie, schopnost a dovednost s informacemi dále pracovat.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V RVP jsou klíčové kompetence definoványjako soubory vědomostí, dovedností, schopností, postojů a hodnot důležitých pro osobní rozvoj jedince, jeho aktivní zapojení do společnosti a budoucí uplatnění v životě.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Nebo je to nějak jinak?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b="1" smtClean="0"/>
              <a:t>Školní úspěšnost žáka –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Zvládnutí požadavků kladených školou na jednotlivce, které se projevuje v pozitivním </a:t>
            </a:r>
            <a:r>
              <a:rPr lang="cs-CZ" sz="2100" b="1" smtClean="0"/>
              <a:t>hodnocení žákova</a:t>
            </a:r>
            <a:r>
              <a:rPr lang="cs-CZ" sz="2100" smtClean="0"/>
              <a:t> </a:t>
            </a:r>
            <a:r>
              <a:rPr lang="cs-CZ" sz="2100" b="1" smtClean="0"/>
              <a:t>prospěchu</a:t>
            </a:r>
            <a:r>
              <a:rPr lang="cs-CZ" sz="21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Výsledkem je </a:t>
            </a:r>
            <a:r>
              <a:rPr lang="cs-CZ" sz="2100" b="1" smtClean="0"/>
              <a:t>dosažení vzdělávacích cílů</a:t>
            </a:r>
            <a:r>
              <a:rPr lang="cs-CZ" sz="21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Není pouze dílem žáka a jeho schopností nebo píle, ale také dílem učitele, resp. </a:t>
            </a:r>
            <a:r>
              <a:rPr lang="cs-CZ" sz="2100" b="1" smtClean="0"/>
              <a:t>součinností učitele a žáka</a:t>
            </a:r>
            <a:r>
              <a:rPr lang="cs-CZ" sz="2100" smtClean="0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základem je </a:t>
            </a:r>
            <a:r>
              <a:rPr lang="cs-CZ" sz="2100" b="1" smtClean="0"/>
              <a:t>školní výkonnost </a:t>
            </a:r>
            <a:r>
              <a:rPr lang="cs-CZ" sz="2100" smtClean="0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formu měřitelného výkonu však </a:t>
            </a:r>
            <a:r>
              <a:rPr lang="cs-CZ" sz="2100" b="1" smtClean="0"/>
              <a:t>nemají</a:t>
            </a:r>
            <a:r>
              <a:rPr lang="cs-CZ" sz="2100" smtClean="0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sz="2100" i="1" smtClean="0"/>
              <a:t>Terminologie a související témata (angl.)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i="1" smtClean="0"/>
              <a:t>school success, academic success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i="1" smtClean="0"/>
              <a:t>academic achievment 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i="1" smtClean="0"/>
              <a:t>academic ability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i="1" smtClean="0"/>
              <a:t>academic aptitude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i="1" smtClean="0"/>
              <a:t>academic aspiration (studijní aspirace)</a:t>
            </a:r>
          </a:p>
          <a:p>
            <a:pPr eaLnBrk="1" hangingPunct="1">
              <a:lnSpc>
                <a:spcPct val="80000"/>
              </a:lnSpc>
            </a:pPr>
            <a:endParaRPr lang="cs-CZ" sz="21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700" smtClean="0"/>
              <a:t>Výkon žáka a jeho souvislosti s cíli školy </a:t>
            </a:r>
            <a:br>
              <a:rPr lang="cs-CZ" sz="3700" smtClean="0"/>
            </a:br>
            <a:r>
              <a:rPr lang="cs-CZ" sz="3700" smtClean="0"/>
              <a:t>	a vztahy v ní (psychosociální klima)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z="2000" smtClean="0"/>
              <a:t>cílem může být:</a:t>
            </a:r>
          </a:p>
          <a:p>
            <a:pPr lvl="1" eaLnBrk="1" hangingPunct="1"/>
            <a:r>
              <a:rPr lang="cs-CZ" sz="1800" smtClean="0"/>
              <a:t>dosažení individuálně rozdílného maxima dokonalosti u žáků</a:t>
            </a:r>
          </a:p>
          <a:p>
            <a:pPr lvl="1" eaLnBrk="1" hangingPunct="1"/>
            <a:r>
              <a:rPr lang="cs-CZ" sz="1800" smtClean="0"/>
              <a:t>dosažení pouze relativní dokonalosti vzhledem ke spolužákům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3144838"/>
            <a:ext cx="7858125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z="4800" smtClean="0"/>
              <a:t>Hodnocení úspěšnosti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900" smtClean="0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1 či více předmětů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900" smtClean="0"/>
              <a:t>V případě úspěchu / neúspěchu indikátor „závažnosti“: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Ojedinělé selhání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Důvody – nutnost informací; atribuce nebezpečím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vs.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Celkový trend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000" smtClean="0"/>
              <a:t>Důvody…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z="5400" smtClean="0"/>
              <a:t>Škála žákovského výkonu</a:t>
            </a:r>
            <a:endParaRPr 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900" smtClean="0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smtClean="0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smtClean="0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smtClean="0"/>
              <a:t>tzv. podvýkon (starší lit.)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900" b="1" smtClean="0"/>
              <a:t>Optimální výkon</a:t>
            </a:r>
          </a:p>
          <a:p>
            <a:pPr eaLnBrk="1" hangingPunct="1">
              <a:lnSpc>
                <a:spcPct val="80000"/>
              </a:lnSpc>
            </a:pPr>
            <a:endParaRPr lang="cs-CZ" sz="2900" smtClean="0"/>
          </a:p>
          <a:p>
            <a:pPr eaLnBrk="1" hangingPunct="1">
              <a:lnSpc>
                <a:spcPct val="80000"/>
              </a:lnSpc>
            </a:pPr>
            <a:r>
              <a:rPr lang="cs-CZ" sz="2900" smtClean="0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smtClean="0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smtClean="0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smtClean="0"/>
              <a:t>tzv. nadvýkon (starší lit.)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292</TotalTime>
  <Words>759</Words>
  <Application>Microsoft Office PowerPoint</Application>
  <PresentationFormat>Vlastní</PresentationFormat>
  <Paragraphs>139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Verdana</vt:lpstr>
      <vt:lpstr>Arial</vt:lpstr>
      <vt:lpstr>Tw Cen MT</vt:lpstr>
      <vt:lpstr>Wingdings</vt:lpstr>
      <vt:lpstr>Wingdings 2</vt:lpstr>
      <vt:lpstr>Times New Roman</vt:lpstr>
      <vt:lpstr>Medián</vt:lpstr>
      <vt:lpstr>Seminář  „Psychologie ve školní praxi“</vt:lpstr>
      <vt:lpstr>Úspěšný žák – učitelovo pojetí výuky</vt:lpstr>
      <vt:lpstr>Otázky pro seminář</vt:lpstr>
      <vt:lpstr>Otázky pro seminář</vt:lpstr>
      <vt:lpstr>Otázky pro seminář</vt:lpstr>
      <vt:lpstr>Školní úspěšnost žáka – definice</vt:lpstr>
      <vt:lpstr>Výkon žáka a jeho souvislosti s cíli školy   a vztahy v ní (psychosociální klima)</vt:lpstr>
      <vt:lpstr>Hodnocení úspěšnosti</vt:lpstr>
      <vt:lpstr>Škála žákovského výkonu</vt:lpstr>
      <vt:lpstr>Školní úspěšnost a individuální faktory</vt:lpstr>
      <vt:lpstr>Školní úspěšnost a sociální faktory</vt:lpstr>
      <vt:lpstr>Nejčastější souvislosti</vt:lpstr>
      <vt:lpstr>Rozšiřující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dc:creator>Mares</dc:creator>
  <cp:lastModifiedBy>Mares</cp:lastModifiedBy>
  <cp:revision>32</cp:revision>
  <dcterms:modified xsi:type="dcterms:W3CDTF">2015-02-27T14:46:22Z</dcterms:modified>
</cp:coreProperties>
</file>