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5" d="100"/>
          <a:sy n="125" d="100"/>
        </p:scale>
        <p:origin x="119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1.4.2015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1.4.2015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1.4.2015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1.4.2015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1.4.2015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1.4.2015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1.4.2015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1.4.2015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1.4.2015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1.4.2015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1.4.2015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A2481B-5154-415F-B752-558547769AA3}" type="datetimeFigureOut">
              <a:rPr lang="cs-CZ" smtClean="0"/>
              <a:pPr/>
              <a:t>1.4.2015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cxCU4J19bKs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cs-CZ" sz="6600" dirty="0" err="1" smtClean="0">
                <a:solidFill>
                  <a:schemeClr val="bg1"/>
                </a:solidFill>
                <a:latin typeface="Bookman Old Style" pitchFamily="18" charset="0"/>
              </a:rPr>
              <a:t>Daltonský</a:t>
            </a:r>
            <a:r>
              <a:rPr lang="cs-CZ" sz="6600" dirty="0" smtClean="0">
                <a:solidFill>
                  <a:schemeClr val="bg1"/>
                </a:solidFill>
                <a:latin typeface="Bookman Old Style" pitchFamily="18" charset="0"/>
              </a:rPr>
              <a:t> vzdělávací systém</a:t>
            </a:r>
            <a:endParaRPr lang="cs-CZ" sz="6600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51520" y="4725144"/>
            <a:ext cx="8568952" cy="1752600"/>
          </a:xfrm>
        </p:spPr>
        <p:txBody>
          <a:bodyPr>
            <a:normAutofit/>
          </a:bodyPr>
          <a:lstStyle/>
          <a:p>
            <a:pPr algn="r"/>
            <a:r>
              <a:rPr lang="cs-CZ" dirty="0" smtClean="0">
                <a:solidFill>
                  <a:schemeClr val="bg1">
                    <a:lumMod val="65000"/>
                  </a:schemeClr>
                </a:solidFill>
                <a:latin typeface="Bookman Old Style" pitchFamily="18" charset="0"/>
              </a:rPr>
              <a:t>Jana Veselá</a:t>
            </a:r>
          </a:p>
          <a:p>
            <a:pPr algn="r"/>
            <a:r>
              <a:rPr lang="cs-CZ" dirty="0" smtClean="0">
                <a:solidFill>
                  <a:schemeClr val="bg1">
                    <a:lumMod val="65000"/>
                  </a:schemeClr>
                </a:solidFill>
                <a:latin typeface="Bookman Old Style" pitchFamily="18" charset="0"/>
              </a:rPr>
              <a:t>Barbora </a:t>
            </a:r>
            <a:r>
              <a:rPr lang="cs-CZ" dirty="0" err="1" smtClean="0">
                <a:solidFill>
                  <a:schemeClr val="bg1">
                    <a:lumMod val="65000"/>
                  </a:schemeClr>
                </a:solidFill>
                <a:latin typeface="Bookman Old Style" pitchFamily="18" charset="0"/>
              </a:rPr>
              <a:t>Vostrejžová</a:t>
            </a:r>
            <a:endParaRPr lang="cs-CZ" dirty="0" smtClean="0">
              <a:solidFill>
                <a:schemeClr val="bg1">
                  <a:lumMod val="65000"/>
                </a:schemeClr>
              </a:solidFill>
              <a:latin typeface="Bookman Old Style" pitchFamily="18" charset="0"/>
            </a:endParaRPr>
          </a:p>
          <a:p>
            <a:pPr algn="r"/>
            <a:r>
              <a:rPr lang="cs-CZ" dirty="0" smtClean="0">
                <a:solidFill>
                  <a:schemeClr val="bg1">
                    <a:lumMod val="65000"/>
                  </a:schemeClr>
                </a:solidFill>
                <a:latin typeface="Bookman Old Style" pitchFamily="18" charset="0"/>
              </a:rPr>
              <a:t>Tereza </a:t>
            </a:r>
            <a:r>
              <a:rPr lang="cs-CZ" dirty="0" err="1" smtClean="0">
                <a:solidFill>
                  <a:schemeClr val="bg1">
                    <a:lumMod val="65000"/>
                  </a:schemeClr>
                </a:solidFill>
                <a:latin typeface="Bookman Old Style" pitchFamily="18" charset="0"/>
              </a:rPr>
              <a:t>Mačalíková</a:t>
            </a:r>
            <a:endParaRPr lang="cs-CZ" dirty="0" smtClean="0">
              <a:solidFill>
                <a:schemeClr val="bg1">
                  <a:lumMod val="65000"/>
                </a:schemeClr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bg1"/>
                </a:solidFill>
                <a:latin typeface="Bookman Old Style" pitchFamily="18" charset="0"/>
              </a:rPr>
              <a:t>Původ</a:t>
            </a:r>
            <a:endParaRPr lang="cs-CZ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>
              <a:solidFill>
                <a:schemeClr val="bg1"/>
              </a:solidFill>
              <a:latin typeface="Bookman Old Style" pitchFamily="18" charset="0"/>
            </a:endParaRPr>
          </a:p>
          <a:p>
            <a:r>
              <a:rPr lang="cs-CZ" dirty="0" smtClean="0">
                <a:solidFill>
                  <a:schemeClr val="bg1"/>
                </a:solidFill>
                <a:latin typeface="Bookman Old Style" pitchFamily="18" charset="0"/>
              </a:rPr>
              <a:t>Helen </a:t>
            </a:r>
            <a:r>
              <a:rPr lang="cs-CZ" dirty="0" err="1" smtClean="0">
                <a:solidFill>
                  <a:schemeClr val="bg1"/>
                </a:solidFill>
                <a:latin typeface="Bookman Old Style" pitchFamily="18" charset="0"/>
              </a:rPr>
              <a:t>Parkhurstová</a:t>
            </a:r>
            <a:endParaRPr lang="cs-CZ" dirty="0" smtClean="0">
              <a:solidFill>
                <a:schemeClr val="bg1"/>
              </a:solidFill>
              <a:latin typeface="Bookman Old Style" pitchFamily="18" charset="0"/>
            </a:endParaRPr>
          </a:p>
          <a:p>
            <a:r>
              <a:rPr lang="cs-CZ" dirty="0" smtClean="0">
                <a:solidFill>
                  <a:schemeClr val="bg1"/>
                </a:solidFill>
                <a:latin typeface="Bookman Old Style" pitchFamily="18" charset="0"/>
              </a:rPr>
              <a:t>1919-1920, New York</a:t>
            </a:r>
          </a:p>
          <a:p>
            <a:r>
              <a:rPr lang="cs-CZ" dirty="0" smtClean="0">
                <a:solidFill>
                  <a:schemeClr val="bg1"/>
                </a:solidFill>
                <a:latin typeface="Bookman Old Style" pitchFamily="18" charset="0"/>
              </a:rPr>
              <a:t>Inspirace M. </a:t>
            </a:r>
            <a:r>
              <a:rPr lang="cs-CZ" dirty="0" err="1" smtClean="0">
                <a:solidFill>
                  <a:schemeClr val="bg1"/>
                </a:solidFill>
                <a:latin typeface="Bookman Old Style" pitchFamily="18" charset="0"/>
              </a:rPr>
              <a:t>Montessoriovou</a:t>
            </a:r>
            <a:endParaRPr lang="cs-CZ" dirty="0" smtClean="0">
              <a:solidFill>
                <a:schemeClr val="bg1"/>
              </a:solidFill>
              <a:latin typeface="Bookman Old Style" pitchFamily="18" charset="0"/>
            </a:endParaRPr>
          </a:p>
          <a:p>
            <a:r>
              <a:rPr lang="cs-CZ" dirty="0" smtClean="0">
                <a:solidFill>
                  <a:schemeClr val="bg1"/>
                </a:solidFill>
                <a:latin typeface="Bookman Old Style" pitchFamily="18" charset="0"/>
              </a:rPr>
              <a:t>Název – experimentální škola v Daltonu ve městě Massachusetts</a:t>
            </a:r>
          </a:p>
          <a:p>
            <a:r>
              <a:rPr lang="cs-CZ" dirty="0" smtClean="0">
                <a:solidFill>
                  <a:schemeClr val="bg1"/>
                </a:solidFill>
                <a:latin typeface="Bookman Old Style" pitchFamily="18" charset="0"/>
              </a:rPr>
              <a:t>Do ČR dostal Václav Příhoda</a:t>
            </a:r>
          </a:p>
          <a:p>
            <a:pPr>
              <a:buNone/>
            </a:pPr>
            <a:endParaRPr lang="cs-CZ" dirty="0">
              <a:solidFill>
                <a:schemeClr val="bg1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dirty="0" smtClean="0">
                <a:solidFill>
                  <a:schemeClr val="bg1"/>
                </a:solidFill>
                <a:latin typeface="Bookman Old Style" pitchFamily="18" charset="0"/>
              </a:rPr>
              <a:t>Principy</a:t>
            </a:r>
            <a:endParaRPr lang="cs-CZ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4000" dirty="0" smtClean="0">
                <a:solidFill>
                  <a:schemeClr val="bg1"/>
                </a:solidFill>
                <a:latin typeface="Bookman Old Style" pitchFamily="18" charset="0"/>
              </a:rPr>
              <a:t>Volnost (zodpovědnost)</a:t>
            </a:r>
          </a:p>
          <a:p>
            <a:r>
              <a:rPr lang="cs-CZ" sz="4000" dirty="0" smtClean="0">
                <a:solidFill>
                  <a:schemeClr val="bg1"/>
                </a:solidFill>
                <a:latin typeface="Bookman Old Style" pitchFamily="18" charset="0"/>
              </a:rPr>
              <a:t>Samostatnost</a:t>
            </a:r>
          </a:p>
          <a:p>
            <a:r>
              <a:rPr lang="cs-CZ" sz="4000" dirty="0" smtClean="0">
                <a:solidFill>
                  <a:schemeClr val="bg1"/>
                </a:solidFill>
                <a:latin typeface="Bookman Old Style" pitchFamily="18" charset="0"/>
              </a:rPr>
              <a:t>Spolupráce</a:t>
            </a:r>
          </a:p>
          <a:p>
            <a:endParaRPr lang="cs-CZ" dirty="0"/>
          </a:p>
        </p:txBody>
      </p:sp>
      <p:pic>
        <p:nvPicPr>
          <p:cNvPr id="2052" name="Picture 4" descr="http://www.czechdalton.cz/wp-content/uploads/2014/04/logo_DI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2780928"/>
            <a:ext cx="3600400" cy="360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bg1"/>
                </a:solidFill>
                <a:latin typeface="Bookman Old Style" pitchFamily="18" charset="0"/>
              </a:rPr>
              <a:t>Průběh</a:t>
            </a:r>
            <a:endParaRPr lang="cs-CZ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525963"/>
          </a:xfrm>
        </p:spPr>
        <p:txBody>
          <a:bodyPr/>
          <a:lstStyle/>
          <a:p>
            <a:r>
              <a:rPr lang="cs-CZ" dirty="0" smtClean="0">
                <a:solidFill>
                  <a:schemeClr val="bg1"/>
                </a:solidFill>
                <a:latin typeface="Bookman Old Style" pitchFamily="18" charset="0"/>
              </a:rPr>
              <a:t>Zadání úkolů, které žák musí v určitém limitu stihnout udělat</a:t>
            </a:r>
          </a:p>
          <a:p>
            <a:r>
              <a:rPr lang="cs-CZ" dirty="0" smtClean="0">
                <a:solidFill>
                  <a:schemeClr val="bg1"/>
                </a:solidFill>
                <a:latin typeface="Bookman Old Style" pitchFamily="18" charset="0"/>
              </a:rPr>
              <a:t>Rozvržení práce</a:t>
            </a:r>
          </a:p>
          <a:p>
            <a:r>
              <a:rPr lang="cs-CZ" dirty="0" smtClean="0">
                <a:solidFill>
                  <a:schemeClr val="bg1"/>
                </a:solidFill>
                <a:latin typeface="Bookman Old Style" pitchFamily="18" charset="0"/>
              </a:rPr>
              <a:t>Výběr prostředků, materiálů, úkolu, místa a s kým chce pracovat</a:t>
            </a:r>
          </a:p>
          <a:p>
            <a:r>
              <a:rPr lang="cs-CZ" dirty="0" smtClean="0">
                <a:solidFill>
                  <a:schemeClr val="bg1"/>
                </a:solidFill>
                <a:latin typeface="Bookman Old Style" pitchFamily="18" charset="0"/>
              </a:rPr>
              <a:t>Práce na úkolech (+extra úlohy)</a:t>
            </a:r>
          </a:p>
          <a:p>
            <a:r>
              <a:rPr lang="cs-CZ" dirty="0" smtClean="0">
                <a:solidFill>
                  <a:schemeClr val="bg1"/>
                </a:solidFill>
                <a:latin typeface="Bookman Old Style" pitchFamily="18" charset="0"/>
              </a:rPr>
              <a:t>Hodnocení a sebehodnocení</a:t>
            </a:r>
            <a:endParaRPr lang="cs-CZ" dirty="0">
              <a:solidFill>
                <a:schemeClr val="bg1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bg1"/>
                </a:solidFill>
                <a:latin typeface="Bookman Old Style" pitchFamily="18" charset="0"/>
              </a:rPr>
              <a:t>Doporučení od vyučujícího</a:t>
            </a:r>
            <a:endParaRPr lang="cs-CZ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dirty="0" smtClean="0">
                <a:solidFill>
                  <a:schemeClr val="bg1"/>
                </a:solidFill>
                <a:latin typeface="Bookman Old Style" pitchFamily="18" charset="0"/>
              </a:rPr>
              <a:t>Nejdřív se snaž úkol vyřešit sám, až poté hledej pomoc.</a:t>
            </a:r>
          </a:p>
          <a:p>
            <a:r>
              <a:rPr lang="cs-CZ" sz="2800" dirty="0" smtClean="0">
                <a:solidFill>
                  <a:schemeClr val="bg1"/>
                </a:solidFill>
                <a:latin typeface="Bookman Old Style" pitchFamily="18" charset="0"/>
              </a:rPr>
              <a:t>Svou činnost si nejdříve naplánuj.</a:t>
            </a:r>
          </a:p>
          <a:p>
            <a:r>
              <a:rPr lang="cs-CZ" sz="2800" dirty="0" smtClean="0">
                <a:solidFill>
                  <a:schemeClr val="bg1"/>
                </a:solidFill>
                <a:latin typeface="Bookman Old Style" pitchFamily="18" charset="0"/>
              </a:rPr>
              <a:t>Promysli si, kde můžeš, co nejklidněji pracovat.</a:t>
            </a:r>
          </a:p>
          <a:p>
            <a:r>
              <a:rPr lang="cs-CZ" sz="2800" dirty="0" smtClean="0">
                <a:solidFill>
                  <a:schemeClr val="bg1"/>
                </a:solidFill>
                <a:latin typeface="Bookman Old Style" pitchFamily="18" charset="0"/>
              </a:rPr>
              <a:t>Zamysli se nad tím, co tě nejvíc ruší při práci a odvádí tvoji pozornost.</a:t>
            </a:r>
          </a:p>
          <a:p>
            <a:r>
              <a:rPr lang="cs-CZ" sz="2800" dirty="0" smtClean="0">
                <a:solidFill>
                  <a:schemeClr val="bg1"/>
                </a:solidFill>
                <a:latin typeface="Bookman Old Style" pitchFamily="18" charset="0"/>
              </a:rPr>
              <a:t>Pokus se spolužákovi vysvětlit probrané učivo.</a:t>
            </a:r>
            <a:endParaRPr lang="cs-CZ" sz="2800" dirty="0">
              <a:solidFill>
                <a:schemeClr val="bg1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dalton_00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332656"/>
            <a:ext cx="3744416" cy="28083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412" name="Picture 4" descr="http://www.zs2.nmnm.cz/sites/default/files/images/pict516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573016"/>
            <a:ext cx="3744417" cy="28083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414" name="Picture 6" descr="http://www.daltondeleeuwerik.nl/images/Helen_Parkhurs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836712"/>
            <a:ext cx="3882807" cy="508179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/>
          </a:bodyPr>
          <a:lstStyle/>
          <a:p>
            <a:pPr>
              <a:buNone/>
            </a:pPr>
            <a:endParaRPr lang="cs-CZ" sz="3600" dirty="0" smtClean="0">
              <a:solidFill>
                <a:schemeClr val="bg1"/>
              </a:solidFill>
              <a:latin typeface="Bookman Old Style" pitchFamily="18" charset="0"/>
              <a:hlinkClick r:id="rId2"/>
            </a:endParaRPr>
          </a:p>
          <a:p>
            <a:pPr>
              <a:buNone/>
            </a:pPr>
            <a:r>
              <a:rPr lang="cs-CZ" sz="3600" dirty="0" smtClean="0">
                <a:solidFill>
                  <a:schemeClr val="bg1"/>
                </a:solidFill>
                <a:latin typeface="Bookman Old Style" pitchFamily="18" charset="0"/>
                <a:hlinkClick r:id="rId2"/>
              </a:rPr>
              <a:t>Reportáž o Daltonu na škole </a:t>
            </a:r>
          </a:p>
          <a:p>
            <a:pPr>
              <a:buNone/>
            </a:pPr>
            <a:r>
              <a:rPr lang="cs-CZ" sz="3600" dirty="0" smtClean="0">
                <a:solidFill>
                  <a:schemeClr val="bg1"/>
                </a:solidFill>
                <a:latin typeface="Bookman Old Style" pitchFamily="18" charset="0"/>
                <a:hlinkClick r:id="rId2"/>
              </a:rPr>
              <a:t>ZŠ a MŠ Husova</a:t>
            </a:r>
            <a:endParaRPr lang="cs-CZ" sz="3600" dirty="0" smtClean="0">
              <a:solidFill>
                <a:schemeClr val="bg1"/>
              </a:solidFill>
              <a:latin typeface="Bookman Old Style" pitchFamily="18" charset="0"/>
            </a:endParaRPr>
          </a:p>
          <a:p>
            <a:pPr>
              <a:buNone/>
            </a:pPr>
            <a:endParaRPr lang="cs-CZ" sz="3600" dirty="0" smtClean="0">
              <a:solidFill>
                <a:schemeClr val="bg1"/>
              </a:solidFill>
              <a:latin typeface="Bookman Old Style" pitchFamily="18" charset="0"/>
            </a:endParaRPr>
          </a:p>
          <a:p>
            <a:r>
              <a:rPr lang="cs-CZ" sz="3600" dirty="0" err="1" smtClean="0">
                <a:solidFill>
                  <a:schemeClr val="bg1"/>
                </a:solidFill>
                <a:latin typeface="Bookman Old Style" pitchFamily="18" charset="0"/>
              </a:rPr>
              <a:t>Roel</a:t>
            </a:r>
            <a:r>
              <a:rPr lang="cs-CZ" sz="3600" dirty="0" smtClean="0">
                <a:solidFill>
                  <a:schemeClr val="bg1"/>
                </a:solidFill>
                <a:latin typeface="Bookman Old Style" pitchFamily="18" charset="0"/>
              </a:rPr>
              <a:t> </a:t>
            </a:r>
            <a:r>
              <a:rPr lang="cs-CZ" sz="3600" dirty="0" err="1" smtClean="0">
                <a:solidFill>
                  <a:schemeClr val="bg1"/>
                </a:solidFill>
                <a:latin typeface="Bookman Old Style" pitchFamily="18" charset="0"/>
              </a:rPr>
              <a:t>Rohner</a:t>
            </a:r>
            <a:r>
              <a:rPr lang="cs-CZ" sz="3600" dirty="0" smtClean="0">
                <a:solidFill>
                  <a:schemeClr val="bg1"/>
                </a:solidFill>
                <a:latin typeface="Bookman Old Style" pitchFamily="18" charset="0"/>
              </a:rPr>
              <a:t> a Hans </a:t>
            </a:r>
            <a:r>
              <a:rPr lang="cs-CZ" sz="3600" dirty="0" err="1" smtClean="0">
                <a:solidFill>
                  <a:schemeClr val="bg1"/>
                </a:solidFill>
                <a:latin typeface="Bookman Old Style" pitchFamily="18" charset="0"/>
              </a:rPr>
              <a:t>Wenke</a:t>
            </a:r>
            <a:r>
              <a:rPr lang="cs-CZ" sz="3600" dirty="0" smtClean="0">
                <a:solidFill>
                  <a:schemeClr val="bg1"/>
                </a:solidFill>
                <a:latin typeface="Bookman Old Style" pitchFamily="18" charset="0"/>
              </a:rPr>
              <a:t> - </a:t>
            </a:r>
            <a:r>
              <a:rPr lang="cs-CZ" sz="3600" dirty="0" err="1" smtClean="0">
                <a:solidFill>
                  <a:schemeClr val="bg1"/>
                </a:solidFill>
                <a:latin typeface="Bookman Old Style" pitchFamily="18" charset="0"/>
              </a:rPr>
              <a:t>Daltonské</a:t>
            </a:r>
            <a:r>
              <a:rPr lang="cs-CZ" sz="3600" dirty="0" smtClean="0">
                <a:solidFill>
                  <a:schemeClr val="bg1"/>
                </a:solidFill>
                <a:latin typeface="Bookman Old Style" pitchFamily="18" charset="0"/>
              </a:rPr>
              <a:t> vyučování; Stále živá inspirace</a:t>
            </a:r>
          </a:p>
          <a:p>
            <a:r>
              <a:rPr lang="cs-CZ" sz="3600" dirty="0" smtClean="0">
                <a:solidFill>
                  <a:schemeClr val="bg1"/>
                </a:solidFill>
                <a:latin typeface="Bookman Old Style" pitchFamily="18" charset="0"/>
              </a:rPr>
              <a:t>Jan Průcha - Alternativní školy a inovace ve vzdělávání</a:t>
            </a:r>
          </a:p>
          <a:p>
            <a:pPr>
              <a:buNone/>
            </a:pPr>
            <a:endParaRPr lang="cs-CZ" sz="3600" dirty="0">
              <a:solidFill>
                <a:schemeClr val="bg1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6b79a252a3471c9566ecb540f4013dbcaba6361d4ae17cf2209acd183dac126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07704" y="692696"/>
            <a:ext cx="5721424" cy="57214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162</Words>
  <Application>Microsoft Office PowerPoint</Application>
  <PresentationFormat>Předvádění na obrazovce (4:3)</PresentationFormat>
  <Paragraphs>33</Paragraphs>
  <Slides>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2" baseType="lpstr">
      <vt:lpstr>Arial</vt:lpstr>
      <vt:lpstr>Bookman Old Style</vt:lpstr>
      <vt:lpstr>Calibri</vt:lpstr>
      <vt:lpstr>Motiv sady Office</vt:lpstr>
      <vt:lpstr>Daltonský vzdělávací systém</vt:lpstr>
      <vt:lpstr>Původ</vt:lpstr>
      <vt:lpstr>Principy</vt:lpstr>
      <vt:lpstr>Průběh</vt:lpstr>
      <vt:lpstr>Doporučení od vyučujícího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Daltonský vzdělávací systém</dc:title>
  <dc:creator>Renata</dc:creator>
  <cp:lastModifiedBy>Kubiatko</cp:lastModifiedBy>
  <cp:revision>7</cp:revision>
  <dcterms:created xsi:type="dcterms:W3CDTF">2015-03-19T13:36:31Z</dcterms:created>
  <dcterms:modified xsi:type="dcterms:W3CDTF">2015-04-01T04:53:07Z</dcterms:modified>
</cp:coreProperties>
</file>