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321" r:id="rId8"/>
    <p:sldId id="264" r:id="rId9"/>
    <p:sldId id="263" r:id="rId10"/>
    <p:sldId id="323" r:id="rId11"/>
    <p:sldId id="324" r:id="rId12"/>
    <p:sldId id="265" r:id="rId13"/>
    <p:sldId id="330" r:id="rId14"/>
    <p:sldId id="328" r:id="rId15"/>
    <p:sldId id="327" r:id="rId16"/>
    <p:sldId id="329" r:id="rId17"/>
    <p:sldId id="331" r:id="rId18"/>
    <p:sldId id="322" r:id="rId19"/>
    <p:sldId id="32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9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0525-32E1-4774-81EE-23F8DC69EA0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E8AC9-34CB-40F9-9A85-391E9B0534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1" y="993076"/>
            <a:ext cx="1847139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9252347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93B77A-7D1B-4B3C-9B13-D89EED9887F2}" type="datetimeFigureOut">
              <a:rPr lang="cs-CZ" smtClean="0"/>
              <a:pPr/>
              <a:t>10.3.2015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A8740-6FBC-4FEA-A196-085A29AC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2pQyXgrXrI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vobodauceni.cz/clanek/moje-zkusenost-svobodne-vzdelavaneho-clovek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V6hZ4b57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clanek/odmeny-a-chvalen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7477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9" y="2204865"/>
            <a:ext cx="7117180" cy="1470025"/>
          </a:xfrm>
        </p:spPr>
        <p:txBody>
          <a:bodyPr/>
          <a:lstStyle/>
          <a:p>
            <a:pPr algn="ctr"/>
            <a:r>
              <a:rPr lang="cs-CZ" dirty="0" smtClean="0"/>
              <a:t>PSYCHOLOGIE VE ŠKOLNÍ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 2015</a:t>
            </a:r>
          </a:p>
          <a:p>
            <a:pPr algn="r"/>
            <a:r>
              <a:rPr lang="cs-CZ" dirty="0" smtClean="0"/>
              <a:t>Zuzana Kročáková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8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/>
              <a:t>Motivace a učení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Člověk je k učení předurčen, připraven, nastaven…</a:t>
            </a:r>
          </a:p>
          <a:p>
            <a:pPr marL="0" indent="0">
              <a:buNone/>
            </a:pPr>
            <a:r>
              <a:rPr lang="cs-CZ" dirty="0" smtClean="0"/>
              <a:t>Rodí se nedokonalý, aby se mohl učit.</a:t>
            </a:r>
          </a:p>
          <a:p>
            <a:pPr marL="0" indent="0">
              <a:buNone/>
            </a:pPr>
            <a:r>
              <a:rPr lang="cs-CZ" dirty="0" smtClean="0"/>
              <a:t>Učení mu poskytuje evoluční výhodu adaptace na vnější přírodní i sociální podmínky.</a:t>
            </a:r>
          </a:p>
          <a:p>
            <a:pPr marL="0" indent="0">
              <a:buNone/>
            </a:pPr>
            <a:r>
              <a:rPr lang="cs-CZ" dirty="0" smtClean="0"/>
              <a:t>Při pochopení věcí mozek vyplavuje endorfiny, učení nám přináší uspokojení.</a:t>
            </a:r>
          </a:p>
          <a:p>
            <a:pPr marL="0" indent="0">
              <a:buNone/>
            </a:pPr>
            <a:r>
              <a:rPr lang="cs-CZ" dirty="0" smtClean="0"/>
              <a:t>Tudíž není pravda, že kdyby děti nebyly k učení nuceny, nic by se nenaučily.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7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3600" b="1" dirty="0" smtClean="0"/>
              <a:t>3 S</a:t>
            </a:r>
            <a:r>
              <a:rPr lang="cs-CZ" sz="2400" b="1" dirty="0" smtClean="0"/>
              <a:t> vnitřní motivace k učení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SVOBODA</a:t>
            </a:r>
          </a:p>
          <a:p>
            <a:pPr marL="0" indent="0">
              <a:buNone/>
            </a:pPr>
            <a:r>
              <a:rPr lang="cs-CZ" dirty="0" smtClean="0"/>
              <a:t>= rádi se učíme to, co si sami vybereme, způsobem a v čase, který 	vyhovuje našemu způsobu práce s informacemi</a:t>
            </a:r>
          </a:p>
          <a:p>
            <a:pPr marL="0" indent="0">
              <a:buNone/>
            </a:pPr>
            <a:r>
              <a:rPr lang="cs-CZ" sz="3200" b="1" dirty="0" smtClean="0"/>
              <a:t>SMYSL</a:t>
            </a:r>
          </a:p>
          <a:p>
            <a:pPr marL="0" indent="0">
              <a:buNone/>
            </a:pPr>
            <a:r>
              <a:rPr lang="cs-CZ" dirty="0" smtClean="0"/>
              <a:t>= informace a dovednosti, které nám dávají smysl, připadají nám užitečné v nejširším smyslu slova, paměť dobře uchovává a my máme přirozenou touhu se je naučit</a:t>
            </a:r>
          </a:p>
          <a:p>
            <a:pPr marL="0" indent="0">
              <a:buNone/>
            </a:pPr>
            <a:r>
              <a:rPr lang="cs-CZ" sz="3200" b="1" dirty="0" smtClean="0"/>
              <a:t>SPOLUPRÁCE</a:t>
            </a:r>
          </a:p>
          <a:p>
            <a:pPr marL="0" indent="0">
              <a:buNone/>
            </a:pPr>
            <a:r>
              <a:rPr lang="cs-CZ" dirty="0" smtClean="0"/>
              <a:t>= učení je snazší, můžeme-li si zvolit sociální prostředí, v němž se učíme; přítomnost druhých nás motivuje a inspiruje</a:t>
            </a:r>
          </a:p>
          <a:p>
            <a:pPr marL="0" indent="0" algn="r">
              <a:buNone/>
            </a:pPr>
            <a:r>
              <a:rPr lang="cs-CZ" dirty="0" smtClean="0"/>
              <a:t>Jana Nováčková: Mýty ve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8" y="404666"/>
            <a:ext cx="7848873" cy="5760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8639"/>
            <a:ext cx="6480721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20079"/>
          </a:xfrm>
        </p:spPr>
        <p:txBody>
          <a:bodyPr/>
          <a:lstStyle/>
          <a:p>
            <a:r>
              <a:rPr lang="cs-CZ" dirty="0" smtClean="0"/>
              <a:t>Jak funguje mozek?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Jsme </a:t>
            </a:r>
            <a:r>
              <a:rPr lang="cs-CZ" dirty="0" smtClean="0"/>
              <a:t>evolučně „odsouzeni“ učit se, to nám umožňuje přizpůsobit se a přežít.</a:t>
            </a:r>
          </a:p>
          <a:p>
            <a:r>
              <a:rPr lang="cs-CZ" dirty="0" smtClean="0"/>
              <a:t>Mozek přemýšlí rád, při řešení problémů vyplavuje do krve endorfiny.</a:t>
            </a:r>
          </a:p>
          <a:p>
            <a:r>
              <a:rPr lang="cs-CZ" dirty="0" smtClean="0"/>
              <a:t>Paměť je nastavena tak, že dobře uchovává věci, které nám dávají </a:t>
            </a:r>
            <a:r>
              <a:rPr lang="cs-CZ" b="1" dirty="0" smtClean="0"/>
              <a:t>smysl</a:t>
            </a:r>
            <a:r>
              <a:rPr lang="cs-CZ" dirty="0" smtClean="0"/>
              <a:t>, v nichž vidíme užitek.</a:t>
            </a:r>
          </a:p>
          <a:p>
            <a:r>
              <a:rPr lang="cs-CZ" dirty="0" smtClean="0"/>
              <a:t>Smysl zároveň slouží jako motivace učit se. </a:t>
            </a:r>
            <a:endParaRPr lang="cs-CZ" dirty="0"/>
          </a:p>
          <a:p>
            <a:r>
              <a:rPr lang="cs-CZ" dirty="0" smtClean="0"/>
              <a:t>Dává nám to smysl, protože: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je to pro nás užitečné, přináší to nějaký zisk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získáváme tím sociální kredit,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vědění je moc, usnadňuje nám řešit problémy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vědět je exkluzivní a dává exkluzivitu svému nositeli</a:t>
            </a:r>
          </a:p>
        </p:txBody>
      </p:sp>
    </p:spTree>
    <p:extLst>
      <p:ext uri="{BB962C8B-B14F-4D97-AF65-F5344CB8AC3E}">
        <p14:creationId xmlns:p14="http://schemas.microsoft.com/office/powerpoint/2010/main" val="17858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…pro absentující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byste chtěli zhlédnout krátký a intenzivní film o svobodné škole </a:t>
            </a:r>
            <a:r>
              <a:rPr lang="cs-CZ" dirty="0" err="1" smtClean="0"/>
              <a:t>Sudbury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r>
              <a:rPr lang="cs-CZ" dirty="0" smtClean="0"/>
              <a:t>, na nějž jsme se dívali ve druhé hodině semináře, tady je: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youtu.be/2pQyXgrXrIE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19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smtClean="0"/>
              <a:t>Co umožňuje svoboda při učení (se)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</a:t>
            </a:r>
            <a:r>
              <a:rPr lang="cs-CZ" dirty="0" smtClean="0">
                <a:sym typeface="Wingdings"/>
              </a:rPr>
              <a:t>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176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err="1" smtClean="0"/>
              <a:t>unschooling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</a:t>
            </a:r>
            <a:r>
              <a:rPr lang="cs-CZ" dirty="0" smtClean="0">
                <a:sym typeface="Wingdings"/>
              </a:rPr>
              <a:t>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35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Svobodné vzdělávání - </a:t>
            </a:r>
            <a:r>
              <a:rPr lang="cs-CZ" dirty="0" err="1" smtClean="0"/>
              <a:t>unschooling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„Tajemství vzdělávání je respekt vůči studentovi.“ </a:t>
            </a:r>
          </a:p>
          <a:p>
            <a:pPr marL="0" indent="0" algn="r">
              <a:buNone/>
            </a:pPr>
            <a:r>
              <a:rPr lang="cs-CZ" i="1" dirty="0"/>
              <a:t>	</a:t>
            </a:r>
            <a:r>
              <a:rPr lang="cs-CZ" i="1" dirty="0" smtClean="0"/>
              <a:t> </a:t>
            </a:r>
            <a:r>
              <a:rPr lang="cs-CZ" i="1" dirty="0"/>
              <a:t>Ralph Waldo Emerson</a:t>
            </a:r>
          </a:p>
          <a:p>
            <a:pPr marL="0" indent="0">
              <a:buNone/>
            </a:pPr>
            <a:r>
              <a:rPr lang="cs-CZ" dirty="0" smtClean="0"/>
              <a:t>Někdy </a:t>
            </a:r>
            <a:r>
              <a:rPr lang="cs-CZ" dirty="0"/>
              <a:t>také zájmem řízené, dětmi řízené, přirozené, organické, eklektické, nebo sebe-řízené učení. </a:t>
            </a:r>
            <a:r>
              <a:rPr lang="cs-CZ" dirty="0" smtClean="0"/>
              <a:t>Žijete </a:t>
            </a:r>
            <a:r>
              <a:rPr lang="cs-CZ" dirty="0"/>
              <a:t>a učíte se společně, následujete otázky a </a:t>
            </a:r>
            <a:r>
              <a:rPr lang="cs-CZ" dirty="0" smtClean="0"/>
              <a:t>zájmy tak, </a:t>
            </a:r>
            <a:r>
              <a:rPr lang="cs-CZ" dirty="0"/>
              <a:t>jak přicházejí.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Více na </a:t>
            </a:r>
            <a:r>
              <a:rPr lang="cs-CZ" dirty="0">
                <a:hlinkClick r:id="rId3"/>
              </a:rPr>
              <a:t>http://www.svobodauceni.cz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Článek o zkušenosti absolventa: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www.svobodauceni.cz/clanek/moje-zkusenost-svobodne-vzdelavaneho-cloveka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97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/>
              <a:t>2. domácí úkol </a:t>
            </a:r>
            <a:r>
              <a:rPr lang="cs-CZ" sz="2400" dirty="0" smtClean="0"/>
              <a:t>z 2., 3. a 4. března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Přemýšlejte o tom, co student, který se vzdělává sám či ve škole typu </a:t>
            </a:r>
            <a:r>
              <a:rPr lang="cs-CZ" b="1" dirty="0" err="1" smtClean="0"/>
              <a:t>Sudbury</a:t>
            </a:r>
            <a:r>
              <a:rPr lang="cs-CZ" b="1" dirty="0" smtClean="0"/>
              <a:t> </a:t>
            </a:r>
            <a:r>
              <a:rPr lang="cs-CZ" b="1" dirty="0" err="1" smtClean="0"/>
              <a:t>Valley</a:t>
            </a:r>
            <a:r>
              <a:rPr lang="cs-CZ" b="1" dirty="0" smtClean="0"/>
              <a:t>, musí (u)dělat, aby se něco naučil, něčeho dosáhl.</a:t>
            </a:r>
          </a:p>
          <a:p>
            <a:pPr marL="0" indent="0">
              <a:buNone/>
            </a:pPr>
            <a:r>
              <a:rPr lang="cs-CZ" dirty="0" smtClean="0"/>
              <a:t>Uvažujte jak o denních či častých úkonech (i mentálních), tak o ojedinělých či jedinečných.</a:t>
            </a:r>
          </a:p>
          <a:p>
            <a:pPr marL="0" indent="0">
              <a:buNone/>
            </a:pPr>
            <a:r>
              <a:rPr lang="cs-CZ" dirty="0" smtClean="0"/>
              <a:t>Co mu to přináší? </a:t>
            </a:r>
          </a:p>
          <a:p>
            <a:pPr marL="0" indent="0">
              <a:buNone/>
            </a:pPr>
            <a:r>
              <a:rPr lang="cs-CZ" dirty="0" smtClean="0"/>
              <a:t>Co ho to naučí do života?</a:t>
            </a:r>
          </a:p>
          <a:p>
            <a:pPr marL="0" indent="0">
              <a:buNone/>
            </a:pPr>
            <a:r>
              <a:rPr lang="cs-CZ" dirty="0" smtClean="0"/>
              <a:t>Bude mít nějaký handicap? Jaký a proč?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Pokud byste hledali podněty, </a:t>
            </a:r>
            <a:r>
              <a:rPr lang="cs-CZ" dirty="0"/>
              <a:t>podívejte se na </a:t>
            </a:r>
            <a:r>
              <a:rPr lang="cs-CZ" dirty="0" smtClean="0"/>
              <a:t>video: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www.youtube.com/watch?v=5uV6hZ4b57g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Další texty a videa o svobodných školách a </a:t>
            </a:r>
            <a:r>
              <a:rPr lang="cs-CZ" dirty="0" err="1" smtClean="0"/>
              <a:t>unschoolingu</a:t>
            </a:r>
            <a:r>
              <a:rPr lang="cs-CZ" dirty="0" smtClean="0"/>
              <a:t> najdete na svobodauceni.cz</a:t>
            </a:r>
          </a:p>
        </p:txBody>
      </p:sp>
    </p:spTree>
    <p:extLst>
      <p:ext uri="{BB962C8B-B14F-4D97-AF65-F5344CB8AC3E}">
        <p14:creationId xmlns:p14="http://schemas.microsoft.com/office/powerpoint/2010/main" val="14370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/>
              <a:t>3. domácí úkol </a:t>
            </a:r>
            <a:r>
              <a:rPr lang="cs-CZ" sz="2400" dirty="0" smtClean="0"/>
              <a:t>z 9., 10. a 11. března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/>
          </a:bodyPr>
          <a:lstStyle/>
          <a:p>
            <a:r>
              <a:rPr lang="cs-CZ" dirty="0"/>
              <a:t>Přečtěte si článek na </a:t>
            </a:r>
            <a:r>
              <a:rPr lang="cs-CZ" dirty="0">
                <a:hlinkClick r:id="rId3"/>
              </a:rPr>
              <a:t>http://www.svobodauceni.cz/clanek/odmeny-a-chvaleni</a:t>
            </a:r>
            <a:endParaRPr lang="cs-CZ" dirty="0"/>
          </a:p>
          <a:p>
            <a:r>
              <a:rPr lang="cs-CZ" dirty="0"/>
              <a:t>…a napište mi, jak to vidíte </a:t>
            </a:r>
            <a:r>
              <a:rPr lang="cs-CZ" dirty="0" smtClean="0"/>
              <a:t>jako </a:t>
            </a:r>
            <a:r>
              <a:rPr lang="cs-CZ" dirty="0"/>
              <a:t>pedagogové a jaké jsou vaše zkušenosti z dětství.</a:t>
            </a:r>
          </a:p>
          <a:p>
            <a:r>
              <a:rPr lang="cs-CZ" dirty="0"/>
              <a:t>Zároveň se prosím „projděte“ po stránkách Svoboda učení a napište </a:t>
            </a:r>
            <a:r>
              <a:rPr lang="cs-CZ" dirty="0" smtClean="0"/>
              <a:t>mi o konkrétních věcech, které </a:t>
            </a:r>
            <a:r>
              <a:rPr lang="cs-CZ" dirty="0"/>
              <a:t>vás tam </a:t>
            </a:r>
            <a:r>
              <a:rPr lang="cs-CZ" dirty="0" smtClean="0"/>
              <a:t>zaujaly.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505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Podmínky </a:t>
            </a:r>
            <a:r>
              <a:rPr lang="cs-CZ" dirty="0"/>
              <a:t>udělení </a:t>
            </a:r>
            <a:r>
              <a:rPr lang="cs-CZ" dirty="0" smtClean="0"/>
              <a:t>zápočtu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jiné </a:t>
            </a:r>
            <a:r>
              <a:rPr lang="cs-CZ" dirty="0" smtClean="0"/>
              <a:t>dohody</a:t>
            </a:r>
            <a:r>
              <a:rPr lang="cs-CZ" dirty="0"/>
              <a:t>: 1. DOCHÁZKA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pPr lvl="0"/>
            <a:r>
              <a:rPr lang="cs-CZ" dirty="0" smtClean="0"/>
              <a:t>Můžete mít dvě absence, jejichž </a:t>
            </a:r>
            <a:r>
              <a:rPr lang="cs-CZ" dirty="0"/>
              <a:t>důvody mohou být jakékoli (</a:t>
            </a:r>
            <a:r>
              <a:rPr lang="cs-CZ" b="1" dirty="0"/>
              <a:t>včetně praxe</a:t>
            </a:r>
            <a:r>
              <a:rPr lang="cs-CZ" dirty="0"/>
              <a:t>, nemoci, kocoviny…), nemusíte se </a:t>
            </a:r>
            <a:r>
              <a:rPr lang="cs-CZ" dirty="0" smtClean="0"/>
              <a:t>omlouvat.</a:t>
            </a:r>
            <a:endParaRPr lang="cs-CZ" dirty="0"/>
          </a:p>
          <a:p>
            <a:r>
              <a:rPr lang="cs-CZ" dirty="0" smtClean="0"/>
              <a:t>Pokud se nemůžete zúčastnit svého semináře, můžete si jej tentýž týden přijít nahradit do jiné seminární skupiny.</a:t>
            </a:r>
          </a:p>
          <a:p>
            <a:r>
              <a:rPr lang="cs-CZ" dirty="0" smtClean="0"/>
              <a:t>Semináře </a:t>
            </a:r>
            <a:r>
              <a:rPr lang="cs-CZ" dirty="0"/>
              <a:t>se konají </a:t>
            </a:r>
            <a:r>
              <a:rPr lang="cs-CZ" b="1" dirty="0"/>
              <a:t>v pondělí </a:t>
            </a:r>
            <a:r>
              <a:rPr lang="cs-CZ" dirty="0"/>
              <a:t>11.10 v 34, 12.05 ve 42, </a:t>
            </a:r>
            <a:r>
              <a:rPr lang="cs-CZ" b="1" dirty="0"/>
              <a:t>v úterý </a:t>
            </a:r>
            <a:r>
              <a:rPr lang="cs-CZ" dirty="0"/>
              <a:t>8.25 ve </a:t>
            </a:r>
            <a:r>
              <a:rPr lang="cs-CZ" dirty="0" smtClean="0"/>
              <a:t>41, </a:t>
            </a:r>
            <a:r>
              <a:rPr lang="cs-CZ" dirty="0"/>
              <a:t>9.20 ve </a:t>
            </a:r>
            <a:r>
              <a:rPr lang="cs-CZ" dirty="0" smtClean="0"/>
              <a:t>24</a:t>
            </a:r>
            <a:r>
              <a:rPr lang="cs-CZ" dirty="0"/>
              <a:t>, </a:t>
            </a:r>
            <a:r>
              <a:rPr lang="cs-CZ" b="1" dirty="0"/>
              <a:t>ve středu </a:t>
            </a:r>
            <a:r>
              <a:rPr lang="cs-CZ" dirty="0"/>
              <a:t>v </a:t>
            </a:r>
            <a:r>
              <a:rPr lang="cs-CZ" dirty="0" smtClean="0"/>
              <a:t>9.</a:t>
            </a:r>
            <a:r>
              <a:rPr lang="cs-CZ" b="1" dirty="0" smtClean="0"/>
              <a:t>15</a:t>
            </a:r>
            <a:r>
              <a:rPr lang="cs-CZ" dirty="0" smtClean="0"/>
              <a:t> </a:t>
            </a:r>
            <a:r>
              <a:rPr lang="cs-CZ" dirty="0"/>
              <a:t>v </a:t>
            </a:r>
            <a:r>
              <a:rPr lang="cs-CZ" dirty="0" smtClean="0"/>
              <a:t>66, </a:t>
            </a:r>
            <a:r>
              <a:rPr lang="cs-CZ" dirty="0"/>
              <a:t>10. 15 ve 20, 11.10 ve 24 a 12.05 ve 24.</a:t>
            </a:r>
          </a:p>
          <a:p>
            <a:pPr lvl="0"/>
            <a:r>
              <a:rPr lang="cs-CZ" dirty="0" smtClean="0"/>
              <a:t>Pokud Vaše absence překročí povolené dvě, budete mne o tom informovat do 14 dnů od této absence a požádáte si o </a:t>
            </a:r>
            <a:r>
              <a:rPr lang="cs-CZ" dirty="0"/>
              <a:t>zadání náhradní </a:t>
            </a:r>
            <a:r>
              <a:rPr lang="cs-CZ" dirty="0" smtClean="0"/>
              <a:t>práce na </a:t>
            </a:r>
            <a:r>
              <a:rPr lang="cs-CZ" u="sng" dirty="0" smtClean="0">
                <a:hlinkClick r:id="rId3"/>
              </a:rPr>
              <a:t>7477@mail.muni.cz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9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odmínky </a:t>
            </a:r>
            <a:r>
              <a:rPr lang="cs-CZ" dirty="0"/>
              <a:t>udělení zápočtu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jiné dohody: 2. PRÁCE V SEMINÁŘI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pPr lvl="0"/>
            <a:r>
              <a:rPr lang="cs-CZ" dirty="0"/>
              <a:t>Aby byl seminář opravdu seminářem, chci, abyste mu v hodině věnovali plnou pozornost a myšlenkovou kapacitu. Přeju si, abyste diskutovali, ptali se a </a:t>
            </a:r>
            <a:r>
              <a:rPr lang="cs-CZ" dirty="0" smtClean="0"/>
              <a:t>oponovali…</a:t>
            </a:r>
          </a:p>
          <a:p>
            <a:pPr lvl="0"/>
            <a:r>
              <a:rPr lang="cs-CZ" dirty="0" smtClean="0"/>
              <a:t>…abyste mluvili o svých zkušenostech, vytvářeli si a přijímali nové úhly pohledu na známé věci.</a:t>
            </a:r>
            <a:endParaRPr lang="cs-CZ" dirty="0"/>
          </a:p>
          <a:p>
            <a:pPr lvl="0"/>
            <a:r>
              <a:rPr lang="cs-CZ" dirty="0"/>
              <a:t>To by byla krása.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6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352928" cy="864095"/>
          </a:xfrm>
        </p:spPr>
        <p:txBody>
          <a:bodyPr/>
          <a:lstStyle/>
          <a:p>
            <a:r>
              <a:rPr lang="cs-CZ" sz="2400" dirty="0" smtClean="0"/>
              <a:t>Podmínky </a:t>
            </a:r>
            <a:r>
              <a:rPr lang="cs-CZ" sz="2400" dirty="0"/>
              <a:t>udělení zápočtu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jiné dohody: 3. DOMÁCÍ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472608"/>
          </a:xfrm>
        </p:spPr>
        <p:txBody>
          <a:bodyPr/>
          <a:lstStyle/>
          <a:p>
            <a:r>
              <a:rPr lang="cs-CZ" dirty="0" smtClean="0"/>
              <a:t>Namísto </a:t>
            </a:r>
            <a:r>
              <a:rPr lang="cs-CZ" dirty="0"/>
              <a:t>rozsáhlejší seminární práce budete vypracovávat krátké domácí </a:t>
            </a:r>
            <a:r>
              <a:rPr lang="cs-CZ" dirty="0" smtClean="0"/>
              <a:t>úkoly, které „ladí“ s tématy seminářů.</a:t>
            </a:r>
          </a:p>
          <a:p>
            <a:r>
              <a:rPr lang="cs-CZ" dirty="0" smtClean="0"/>
              <a:t>Úkoly budou spočívat v myšlenkové a názorové reakci na text či video. Vaše zpracování bude souvislý text odborného charakteru. </a:t>
            </a:r>
          </a:p>
          <a:p>
            <a:r>
              <a:rPr lang="cs-CZ" dirty="0" smtClean="0"/>
              <a:t>Podrobné zadání každého úkolu bude přidáváno do této prezentace.</a:t>
            </a:r>
            <a:endParaRPr lang="cs-CZ" dirty="0"/>
          </a:p>
          <a:p>
            <a:r>
              <a:rPr lang="cs-CZ" dirty="0" smtClean="0"/>
              <a:t>Úkoly odevzdáte </a:t>
            </a:r>
            <a:r>
              <a:rPr lang="cs-CZ" dirty="0"/>
              <a:t>v </a:t>
            </a:r>
            <a:r>
              <a:rPr lang="cs-CZ" dirty="0" smtClean="0"/>
              <a:t>papírové </a:t>
            </a:r>
            <a:r>
              <a:rPr lang="cs-CZ" dirty="0"/>
              <a:t>(nikoli elektronické) podobě na nejbližším semináři. </a:t>
            </a:r>
            <a:r>
              <a:rPr lang="cs-CZ" dirty="0" smtClean="0"/>
              <a:t>(Úkoly nelze odevzdávat zpětně, max. zpoždění je 1 týden.)</a:t>
            </a:r>
          </a:p>
          <a:p>
            <a:r>
              <a:rPr lang="cs-CZ" dirty="0" smtClean="0"/>
              <a:t>Jde </a:t>
            </a:r>
            <a:r>
              <a:rPr lang="cs-CZ" dirty="0"/>
              <a:t>mi o obsah, takže stačí, budou-li psané rukou na důstojném kusu papíru </a:t>
            </a:r>
            <a:r>
              <a:rPr lang="cs-CZ" dirty="0" smtClean="0"/>
              <a:t>(</a:t>
            </a:r>
            <a:r>
              <a:rPr lang="cs-CZ" dirty="0"/>
              <a:t>žádné hlavičky, logo univerzity, titulní strana, abstrakt v angličtině a poděkování rodičům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Na každém úkolu bude vaše jméno, číslo úkolu + označení skupiny, do níž patříte (např. út 9.20).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/>
              <a:t>podmínky udělení zápočtu </a:t>
            </a:r>
            <a:r>
              <a:rPr lang="cs-CZ" dirty="0" smtClean="0"/>
              <a:t>a </a:t>
            </a:r>
            <a:r>
              <a:rPr lang="cs-CZ" dirty="0"/>
              <a:t>jiné dohody: 4. ZAKONČENÍ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896544"/>
          </a:xfrm>
        </p:spPr>
        <p:txBody>
          <a:bodyPr/>
          <a:lstStyle/>
          <a:p>
            <a:r>
              <a:rPr lang="cs-CZ" dirty="0" smtClean="0"/>
              <a:t>V případě, že odevzdáte méně než 8 domácích úkolů, vyhrazuji si </a:t>
            </a:r>
            <a:r>
              <a:rPr lang="cs-CZ" dirty="0"/>
              <a:t>právo </a:t>
            </a:r>
            <a:r>
              <a:rPr lang="cs-CZ" dirty="0" smtClean="0"/>
              <a:t>zadat vám závěrečnou seminární práci.</a:t>
            </a:r>
            <a:endParaRPr lang="cs-CZ" dirty="0"/>
          </a:p>
          <a:p>
            <a:pPr lvl="0"/>
            <a:r>
              <a:rPr lang="cs-CZ" dirty="0" smtClean="0"/>
              <a:t>Seminář </a:t>
            </a:r>
            <a:r>
              <a:rPr lang="cs-CZ" dirty="0"/>
              <a:t>bude zakončen zápočtovou písemkou, jejímž hlavním účelem bude, abyste si připomněli, že jste chodili na seminář že se na něm něco </a:t>
            </a:r>
            <a:r>
              <a:rPr lang="cs-CZ" dirty="0" smtClean="0"/>
              <a:t>dělo.</a:t>
            </a:r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budete mít nějaký problém, komunikujte se </a:t>
            </a:r>
            <a:r>
              <a:rPr lang="cs-CZ" dirty="0" smtClean="0"/>
              <a:t>mnou </a:t>
            </a:r>
            <a:r>
              <a:rPr lang="cs-CZ" b="1" dirty="0" smtClean="0"/>
              <a:t>včas</a:t>
            </a:r>
            <a:r>
              <a:rPr lang="cs-CZ" dirty="0" smtClean="0"/>
              <a:t>. </a:t>
            </a:r>
            <a:r>
              <a:rPr lang="cs-CZ" dirty="0"/>
              <a:t>Jsem ochotná se s vámi na lecčems domluvit, pokud budete svou situaci řešit </a:t>
            </a:r>
            <a:r>
              <a:rPr lang="cs-CZ" dirty="0" smtClean="0"/>
              <a:t>hned. </a:t>
            </a:r>
            <a:r>
              <a:rPr lang="cs-CZ" dirty="0"/>
              <a:t>Ale jsem velmi nevstřícná k prohlášením typu: </a:t>
            </a:r>
            <a:r>
              <a:rPr lang="cs-CZ" i="1" dirty="0"/>
              <a:t>„Já jsem nevěděl/a </a:t>
            </a:r>
            <a:r>
              <a:rPr lang="cs-CZ" i="1" dirty="0" err="1"/>
              <a:t>a</a:t>
            </a:r>
            <a:r>
              <a:rPr lang="cs-CZ" i="1" dirty="0"/>
              <a:t> já jsem myslel/a, že…“ </a:t>
            </a:r>
            <a:r>
              <a:rPr lang="cs-CZ" dirty="0"/>
              <a:t>na konci semestru.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4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sz="2800" dirty="0" smtClean="0"/>
              <a:t>TÉMATA</a:t>
            </a:r>
            <a:r>
              <a:rPr lang="cs-CZ" dirty="0" smtClean="0"/>
              <a:t> </a:t>
            </a:r>
            <a:r>
              <a:rPr lang="cs-CZ" sz="2800" dirty="0" smtClean="0"/>
              <a:t>SEMINÁŘE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1845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vnitřní motivace</a:t>
            </a:r>
          </a:p>
          <a:p>
            <a:r>
              <a:rPr lang="cs-CZ" sz="2400" dirty="0" smtClean="0"/>
              <a:t>práce s cílem</a:t>
            </a:r>
          </a:p>
          <a:p>
            <a:r>
              <a:rPr lang="cs-CZ" sz="2400" dirty="0" smtClean="0"/>
              <a:t>kultura </a:t>
            </a:r>
            <a:r>
              <a:rPr lang="cs-CZ" sz="2400" dirty="0"/>
              <a:t>zpětné </a:t>
            </a:r>
            <a:r>
              <a:rPr lang="cs-CZ" sz="2400" dirty="0" smtClean="0"/>
              <a:t>vazby</a:t>
            </a:r>
          </a:p>
          <a:p>
            <a:r>
              <a:rPr lang="cs-CZ" sz="2400" dirty="0" smtClean="0"/>
              <a:t>hodnocení</a:t>
            </a:r>
            <a:r>
              <a:rPr lang="cs-CZ" sz="2400" dirty="0"/>
              <a:t>, známkování</a:t>
            </a:r>
          </a:p>
          <a:p>
            <a:r>
              <a:rPr lang="cs-CZ" sz="2400" dirty="0" smtClean="0"/>
              <a:t>udržování kázně</a:t>
            </a:r>
          </a:p>
          <a:p>
            <a:r>
              <a:rPr lang="cs-CZ" sz="2400" dirty="0" smtClean="0"/>
              <a:t>zvládání vlastních emocí</a:t>
            </a:r>
          </a:p>
          <a:p>
            <a:r>
              <a:rPr lang="cs-CZ" sz="2400" dirty="0" smtClean="0"/>
              <a:t>zvládání konfrontačních situací</a:t>
            </a:r>
          </a:p>
          <a:p>
            <a:r>
              <a:rPr lang="cs-CZ" sz="2400" dirty="0" smtClean="0"/>
              <a:t>vztahy se žáky</a:t>
            </a:r>
          </a:p>
          <a:p>
            <a:r>
              <a:rPr lang="cs-CZ" sz="2400" dirty="0"/>
              <a:t>vědomé řízení třídy</a:t>
            </a:r>
          </a:p>
          <a:p>
            <a:r>
              <a:rPr lang="cs-CZ" sz="2400" dirty="0" smtClean="0"/>
              <a:t>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28120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/>
              <a:t>CÍLE </a:t>
            </a:r>
            <a:r>
              <a:rPr lang="cs-CZ" dirty="0" smtClean="0"/>
              <a:t>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Vědomosti, dovednosti, zkušenosti, které vám v praxi pomohou:</a:t>
            </a:r>
          </a:p>
          <a:p>
            <a:r>
              <a:rPr lang="cs-CZ" dirty="0" smtClean="0"/>
              <a:t>… nestát se </a:t>
            </a:r>
            <a:r>
              <a:rPr lang="cs-CZ" dirty="0"/>
              <a:t>krávou </a:t>
            </a:r>
            <a:r>
              <a:rPr lang="cs-CZ" dirty="0" smtClean="0"/>
              <a:t>učitelkou</a:t>
            </a:r>
          </a:p>
          <a:p>
            <a:r>
              <a:rPr lang="cs-CZ" dirty="0" smtClean="0"/>
              <a:t>… nebýt žákům nepřítelem, ale průvodcem, mentorem, facilitátorem učení, vzorem</a:t>
            </a:r>
          </a:p>
          <a:p>
            <a:r>
              <a:rPr lang="cs-CZ" dirty="0" smtClean="0"/>
              <a:t>… vědomě řídit třídu</a:t>
            </a:r>
          </a:p>
          <a:p>
            <a:r>
              <a:rPr lang="cs-CZ" dirty="0" smtClean="0"/>
              <a:t>… zvládnout svou vlastní frustraci a stres a nepřenášet je na děti</a:t>
            </a:r>
          </a:p>
          <a:p>
            <a:r>
              <a:rPr lang="cs-CZ" dirty="0" smtClean="0"/>
              <a:t>… nepromarnit svou autoritu a udržet kázeň</a:t>
            </a:r>
          </a:p>
          <a:p>
            <a:r>
              <a:rPr lang="cs-CZ" dirty="0" smtClean="0"/>
              <a:t>… vychovávat s respektem</a:t>
            </a:r>
          </a:p>
          <a:p>
            <a:r>
              <a:rPr lang="cs-CZ" dirty="0" smtClean="0"/>
              <a:t>… mluvit s rodiči tak, abyste si byli vzájemně pomocníky</a:t>
            </a:r>
          </a:p>
          <a:p>
            <a:r>
              <a:rPr lang="cs-CZ" dirty="0" smtClean="0"/>
              <a:t>… vzdělávat, nejen učit; nabízet, ne nutit</a:t>
            </a:r>
          </a:p>
          <a:p>
            <a:r>
              <a:rPr lang="cs-CZ" dirty="0" smtClean="0"/>
              <a:t>… aby žáci chtěli, ne museli</a:t>
            </a:r>
          </a:p>
          <a:p>
            <a:r>
              <a:rPr lang="cs-CZ" dirty="0" smtClean="0"/>
              <a:t>… hodnotit tak, aby to mělo pro žáky přínos </a:t>
            </a:r>
          </a:p>
          <a:p>
            <a:r>
              <a:rPr lang="cs-CZ" dirty="0" smtClean="0"/>
              <a:t>… vybudovat ve třídě zdravé vztahy </a:t>
            </a:r>
          </a:p>
          <a:p>
            <a:r>
              <a:rPr lang="cs-CZ" dirty="0" smtClean="0"/>
              <a:t>… hledat inspiraci, nechat si pomoci</a:t>
            </a:r>
          </a:p>
        </p:txBody>
      </p:sp>
    </p:spTree>
    <p:extLst>
      <p:ext uri="{BB962C8B-B14F-4D97-AF65-F5344CB8AC3E}">
        <p14:creationId xmlns:p14="http://schemas.microsoft.com/office/powerpoint/2010/main" val="32662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400" b="1" dirty="0" smtClean="0"/>
              <a:t>1. domácí úkol </a:t>
            </a:r>
            <a:r>
              <a:rPr lang="cs-CZ" sz="2400" dirty="0" smtClean="0"/>
              <a:t>z 16., 17. a 18. února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Zaujměte stanovisko k následujícím tvrzením. Ke každému přidejte ano/ne/nemohu se rozhodnout. Pak si vyberte jedno, s</a:t>
            </a:r>
            <a:r>
              <a:rPr lang="cs-CZ" b="1" dirty="0" smtClean="0">
                <a:sym typeface="Wingdings"/>
              </a:rPr>
              <a:t> </a:t>
            </a:r>
            <a:r>
              <a:rPr lang="cs-CZ" b="1" dirty="0" smtClean="0"/>
              <a:t>nímž souhlasíte, jedno, s nímž nesouhlasíte, a jedno, kde jste se obtížně rozhodovali a své stanovisko (či váhání) zdůvodněte. </a:t>
            </a:r>
            <a:endParaRPr lang="cs-CZ" b="1" dirty="0"/>
          </a:p>
          <a:p>
            <a:r>
              <a:rPr lang="cs-CZ" dirty="0"/>
              <a:t>Děti nemohou ve škole dělat jen to, co je baví.</a:t>
            </a:r>
          </a:p>
          <a:p>
            <a:r>
              <a:rPr lang="cs-CZ" dirty="0"/>
              <a:t>Známka je pro dítě odměnou, jako je mzda odměnou za práci dospělého.</a:t>
            </a:r>
          </a:p>
          <a:p>
            <a:r>
              <a:rPr lang="cs-CZ" dirty="0"/>
              <a:t>Všechny děti se musí učit totéž.</a:t>
            </a:r>
          </a:p>
          <a:p>
            <a:r>
              <a:rPr lang="cs-CZ" dirty="0"/>
              <a:t>Hlavní je, aby učitel uměl dobře vyložit látku a udržel si ve třídě disciplínu.</a:t>
            </a:r>
          </a:p>
          <a:p>
            <a:r>
              <a:rPr lang="cs-CZ" dirty="0"/>
              <a:t>Cílem vzdělávání je osvojení znalostí a dovedností.</a:t>
            </a:r>
          </a:p>
          <a:p>
            <a:r>
              <a:rPr lang="cs-CZ" dirty="0" smtClean="0"/>
              <a:t>Odpovědnosti </a:t>
            </a:r>
            <a:r>
              <a:rPr lang="cs-CZ" dirty="0"/>
              <a:t>dítě naučíme tím, že jsme důslední a neustále je kontrolujeme.</a:t>
            </a:r>
          </a:p>
          <a:p>
            <a:r>
              <a:rPr lang="cs-CZ" dirty="0"/>
              <a:t>Odměny a tresty jsou důležitými prostředky výchovy a vzdělávání.</a:t>
            </a:r>
          </a:p>
          <a:p>
            <a:r>
              <a:rPr lang="cs-CZ" dirty="0"/>
              <a:t>Škola musí představovat pro dítě určitý stres: připravuje je tak nejlépe na život, kde také bude muset čelit stresu.</a:t>
            </a:r>
          </a:p>
          <a:p>
            <a:r>
              <a:rPr lang="cs-CZ" dirty="0"/>
              <a:t>Život je samá soutěž, proto se ve škole děti také musí učit obstát v soutěži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6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Kdyby škola nebyla povinná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Jak by vypadala škola, do které byste chodili, i kdybyste nemuseli?</a:t>
            </a:r>
          </a:p>
          <a:p>
            <a:r>
              <a:rPr lang="cs-CZ" dirty="0" smtClean="0"/>
              <a:t>Z jakých východisek ve svém návrhu vycházíte?</a:t>
            </a:r>
          </a:p>
          <a:p>
            <a:pPr>
              <a:buNone/>
            </a:pPr>
            <a:r>
              <a:rPr lang="cs-CZ" dirty="0" smtClean="0"/>
              <a:t>	- co se rádi učíte?</a:t>
            </a:r>
          </a:p>
          <a:p>
            <a:pPr>
              <a:buNone/>
            </a:pPr>
            <a:r>
              <a:rPr lang="cs-CZ" dirty="0" smtClean="0"/>
              <a:t>	- co ve škole potřebujete?</a:t>
            </a:r>
          </a:p>
          <a:p>
            <a:pPr>
              <a:buNone/>
            </a:pPr>
            <a:r>
              <a:rPr lang="cs-CZ" dirty="0" smtClean="0"/>
              <a:t>	- za jakými učiteli byste rádi chodili?</a:t>
            </a:r>
          </a:p>
          <a:p>
            <a:pPr>
              <a:buNone/>
            </a:pPr>
            <a:r>
              <a:rPr lang="cs-CZ" dirty="0" smtClean="0"/>
              <a:t>	- za jakých podmínek se vám dobře učí?</a:t>
            </a:r>
          </a:p>
          <a:p>
            <a:pPr>
              <a:buNone/>
            </a:pPr>
            <a:r>
              <a:rPr lang="cs-CZ" dirty="0" smtClean="0"/>
              <a:t>	- co vás motivuje při učení?</a:t>
            </a:r>
          </a:p>
          <a:p>
            <a:pPr>
              <a:buNone/>
            </a:pPr>
            <a:r>
              <a:rPr lang="cs-CZ" dirty="0" smtClean="0"/>
              <a:t>	- jaké vzdělání by měla škola poskytnout?</a:t>
            </a:r>
          </a:p>
          <a:p>
            <a:pPr>
              <a:buNone/>
            </a:pPr>
            <a:r>
              <a:rPr lang="cs-CZ" dirty="0" smtClean="0"/>
              <a:t>	- co je v ní nenahraditelné, co se nemůžete naučit jinde?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4577</TotalTime>
  <Words>1173</Words>
  <Application>Microsoft Office PowerPoint</Application>
  <PresentationFormat>Předvádění na obrazovce (4:3)</PresentationFormat>
  <Paragraphs>146</Paragraphs>
  <Slides>19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Spring</vt:lpstr>
      <vt:lpstr>PSYCHOLOGIE VE ŠKOLNÍ PRAXI</vt:lpstr>
      <vt:lpstr>Podmínky udělení zápočtu a jiné dohody: 1. DOCHÁZKA</vt:lpstr>
      <vt:lpstr>Podmínky udělení zápočtu  a jiné dohody: 2. PRÁCE V SEMINÁŘI</vt:lpstr>
      <vt:lpstr>Podmínky udělení zápočtu  a jiné dohody: 3. DOMÁCÍ ÚKOLY</vt:lpstr>
      <vt:lpstr>podmínky udělení zápočtu a jiné dohody: 4. ZAKONČENÍ SEMINÁŘE</vt:lpstr>
      <vt:lpstr>TÉMATA SEMINÁŘE</vt:lpstr>
      <vt:lpstr>CÍLE SEMINÁŘE</vt:lpstr>
      <vt:lpstr>1. domácí úkol z 16., 17. a 18. února</vt:lpstr>
      <vt:lpstr>Kdyby škola nebyla povinná</vt:lpstr>
      <vt:lpstr>Motivace a učení</vt:lpstr>
      <vt:lpstr>3 S vnitřní motivace k učení</vt:lpstr>
      <vt:lpstr>Prezentace aplikace PowerPoint</vt:lpstr>
      <vt:lpstr>Jak funguje mozek?</vt:lpstr>
      <vt:lpstr>…pro absentující</vt:lpstr>
      <vt:lpstr>Co umožňuje svoboda při učení (se)</vt:lpstr>
      <vt:lpstr>unschooling</vt:lpstr>
      <vt:lpstr>Svobodné vzdělávání - unschooling</vt:lpstr>
      <vt:lpstr>2. domácí úkol z 2., 3. a 4. března</vt:lpstr>
      <vt:lpstr>3. domácí úkol z 9., 10. a 11. března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Blake</dc:creator>
  <cp:lastModifiedBy>Blake2</cp:lastModifiedBy>
  <cp:revision>122</cp:revision>
  <dcterms:created xsi:type="dcterms:W3CDTF">2014-02-15T12:31:08Z</dcterms:created>
  <dcterms:modified xsi:type="dcterms:W3CDTF">2015-03-10T19:30:03Z</dcterms:modified>
</cp:coreProperties>
</file>