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7"/>
  </p:notesMasterIdLst>
  <p:sldIdLst>
    <p:sldId id="256" r:id="rId2"/>
    <p:sldId id="257" r:id="rId3"/>
    <p:sldId id="258" r:id="rId4"/>
    <p:sldId id="259" r:id="rId5"/>
    <p:sldId id="260" r:id="rId6"/>
    <p:sldId id="261" r:id="rId7"/>
    <p:sldId id="321" r:id="rId8"/>
    <p:sldId id="263" r:id="rId9"/>
    <p:sldId id="323" r:id="rId10"/>
    <p:sldId id="324" r:id="rId11"/>
    <p:sldId id="265" r:id="rId12"/>
    <p:sldId id="330" r:id="rId13"/>
    <p:sldId id="332" r:id="rId14"/>
    <p:sldId id="328" r:id="rId15"/>
    <p:sldId id="327" r:id="rId16"/>
    <p:sldId id="329" r:id="rId17"/>
    <p:sldId id="331" r:id="rId18"/>
    <p:sldId id="396" r:id="rId19"/>
    <p:sldId id="351" r:id="rId20"/>
    <p:sldId id="334" r:id="rId21"/>
    <p:sldId id="335" r:id="rId22"/>
    <p:sldId id="339" r:id="rId23"/>
    <p:sldId id="340" r:id="rId24"/>
    <p:sldId id="341" r:id="rId25"/>
    <p:sldId id="343" r:id="rId26"/>
    <p:sldId id="344" r:id="rId27"/>
    <p:sldId id="394" r:id="rId28"/>
    <p:sldId id="355" r:id="rId29"/>
    <p:sldId id="363" r:id="rId30"/>
    <p:sldId id="364" r:id="rId31"/>
    <p:sldId id="379" r:id="rId32"/>
    <p:sldId id="380" r:id="rId33"/>
    <p:sldId id="358" r:id="rId34"/>
    <p:sldId id="382" r:id="rId35"/>
    <p:sldId id="384" r:id="rId36"/>
    <p:sldId id="383" r:id="rId37"/>
    <p:sldId id="359" r:id="rId38"/>
    <p:sldId id="385" r:id="rId39"/>
    <p:sldId id="373" r:id="rId40"/>
    <p:sldId id="374" r:id="rId41"/>
    <p:sldId id="375" r:id="rId42"/>
    <p:sldId id="367" r:id="rId43"/>
    <p:sldId id="368" r:id="rId44"/>
    <p:sldId id="369" r:id="rId45"/>
    <p:sldId id="370" r:id="rId46"/>
    <p:sldId id="371" r:id="rId47"/>
    <p:sldId id="372" r:id="rId48"/>
    <p:sldId id="378" r:id="rId49"/>
    <p:sldId id="387" r:id="rId50"/>
    <p:sldId id="388" r:id="rId51"/>
    <p:sldId id="366" r:id="rId52"/>
    <p:sldId id="391" r:id="rId53"/>
    <p:sldId id="389" r:id="rId54"/>
    <p:sldId id="390" r:id="rId55"/>
    <p:sldId id="392" r:id="rId56"/>
    <p:sldId id="393" r:id="rId57"/>
    <p:sldId id="376" r:id="rId58"/>
    <p:sldId id="386" r:id="rId59"/>
    <p:sldId id="397" r:id="rId60"/>
    <p:sldId id="398" r:id="rId61"/>
    <p:sldId id="399" r:id="rId62"/>
    <p:sldId id="401" r:id="rId63"/>
    <p:sldId id="395" r:id="rId64"/>
    <p:sldId id="400" r:id="rId65"/>
    <p:sldId id="377" r:id="rId6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9" autoAdjust="0"/>
    <p:restoredTop sz="94660"/>
  </p:normalViewPr>
  <p:slideViewPr>
    <p:cSldViewPr>
      <p:cViewPr>
        <p:scale>
          <a:sx n="100" d="100"/>
          <a:sy n="100" d="100"/>
        </p:scale>
        <p:origin x="-122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10525-32E1-4774-81EE-23F8DC69EA02}" type="datetimeFigureOut">
              <a:rPr lang="cs-CZ" smtClean="0"/>
              <a:pPr/>
              <a:t>24.4.2015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E8AC9-34CB-40F9-9A85-391E9B0534B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31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3" y="3307356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3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B77A-7D1B-4B3C-9B13-D89EED9887F2}" type="datetimeFigureOut">
              <a:rPr lang="cs-CZ" smtClean="0"/>
              <a:pPr/>
              <a:t>24.4.2015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8740-6FBC-4FEA-A196-085A29ACE6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B77A-7D1B-4B3C-9B13-D89EED9887F2}" type="datetimeFigureOut">
              <a:rPr lang="cs-CZ" smtClean="0"/>
              <a:pPr/>
              <a:t>24.4.2015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8740-6FBC-4FEA-A196-085A29ACE6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4"/>
            <a:ext cx="1472963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675724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B77A-7D1B-4B3C-9B13-D89EED9887F2}" type="datetimeFigureOut">
              <a:rPr lang="cs-CZ" smtClean="0"/>
              <a:pPr/>
              <a:t>24.4.2015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8740-6FBC-4FEA-A196-085A29ACE6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B77A-7D1B-4B3C-9B13-D89EED9887F2}" type="datetimeFigureOut">
              <a:rPr lang="cs-CZ" smtClean="0"/>
              <a:pPr/>
              <a:t>24.4.2015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8740-6FBC-4FEA-A196-085A29ACE6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9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B77A-7D1B-4B3C-9B13-D89EED9887F2}" type="datetimeFigureOut">
              <a:rPr lang="cs-CZ" smtClean="0"/>
              <a:pPr/>
              <a:t>24.4.2015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8740-6FBC-4FEA-A196-085A29ACE6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5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3" y="1809750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3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B77A-7D1B-4B3C-9B13-D89EED9887F2}" type="datetimeFigureOut">
              <a:rPr lang="cs-CZ" smtClean="0"/>
              <a:pPr/>
              <a:t>24.4.2015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8740-6FBC-4FEA-A196-085A29ACE6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5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3" y="2389190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7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1" y="2389190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B77A-7D1B-4B3C-9B13-D89EED9887F2}" type="datetimeFigureOut">
              <a:rPr lang="cs-CZ" smtClean="0"/>
              <a:pPr/>
              <a:t>24.4.2015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8740-6FBC-4FEA-A196-085A29ACE6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B77A-7D1B-4B3C-9B13-D89EED9887F2}" type="datetimeFigureOut">
              <a:rPr lang="cs-CZ" smtClean="0"/>
              <a:pPr/>
              <a:t>24.4.2015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8740-6FBC-4FEA-A196-085A29ACE6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B77A-7D1B-4B3C-9B13-D89EED9887F2}" type="datetimeFigureOut">
              <a:rPr lang="cs-CZ" smtClean="0"/>
              <a:pPr/>
              <a:t>24.4.2015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8740-6FBC-4FEA-A196-085A29ACE6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1" y="446087"/>
            <a:ext cx="2660651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5" y="446088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1" y="1631950"/>
            <a:ext cx="2660651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B77A-7D1B-4B3C-9B13-D89EED9887F2}" type="datetimeFigureOut">
              <a:rPr lang="cs-CZ" smtClean="0"/>
              <a:pPr/>
              <a:t>24.4.2015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8740-6FBC-4FEA-A196-085A29ACE6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9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B77A-7D1B-4B3C-9B13-D89EED9887F2}" type="datetimeFigureOut">
              <a:rPr lang="cs-CZ" smtClean="0"/>
              <a:pPr/>
              <a:t>24.4.2015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8740-6FBC-4FEA-A196-085A29ACE6ED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7" name="Group 16"/>
          <p:cNvGrpSpPr/>
          <p:nvPr/>
        </p:nvGrpSpPr>
        <p:grpSpPr>
          <a:xfrm>
            <a:off x="4718761" y="993076"/>
            <a:ext cx="1847139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10" y="-16"/>
            <a:ext cx="9252347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4" y="675725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93B77A-7D1B-4B3C-9B13-D89EED9887F2}" type="datetimeFigureOut">
              <a:rPr lang="cs-CZ" smtClean="0"/>
              <a:pPr/>
              <a:t>24.4.2015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6" y="5951811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9" y="5951811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A7A8740-6FBC-4FEA-A196-085A29ACE6E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2pQyXgrXrI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obodauceni.cz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vobodauceni.cz/clanek/moje-zkusenost-svobodne-vzdelavaneho-cloveka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7477@mail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clanky.rvp.cz/clanek/c/G/993/problematika-hodnoceni-ve-skole.html/" TargetMode="External"/><Relationship Id="rId2" Type="http://schemas.openxmlformats.org/officeDocument/2006/relationships/hyperlink" Target="http://www.eduin.cz/clanky/respekt-snaha-o-jednicky-brani-detem-v-uceni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idavka.cz/myty-ve-vzdelavani-cast-2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uV6hZ4b57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obodauceni.cz/clanek/odmeny-a-chvaleni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dicevitani.cz/pro-rodice/chvaleni-neni-vselek-prectete-si-jak-ho-davkovat-a-v-jakem-slozeni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zpravy.idnes.cz/mapy-ucebniho-pokroku-06d-/domaci.aspx?c=A141202_095406_domaci_zt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o.cz/o-vzdelavani/trendy-ve-vzdelavani/dobri-ucitele.asp" TargetMode="External"/><Relationship Id="rId5" Type="http://schemas.openxmlformats.org/officeDocument/2006/relationships/hyperlink" Target="http://www.ted.com/talks/rita_pierson_every_kid_needs_a_champion?utm_medium=on.ted.com-twitter&amp;source=twitter&amp;awesm=on.ted.com_sUGS&amp;utm_content=addthis-custom&amp;utm_campaign&amp;utm_source=t.co&amp;language=cs" TargetMode="External"/><Relationship Id="rId4" Type="http://schemas.openxmlformats.org/officeDocument/2006/relationships/hyperlink" Target="https://mup.scio.cz/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in.cz/clanky/respekt-co-chteji-rodice-od-skoly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spekt.ihned.cz/vzdelani/c1-63525440-vedi-vubec-rodice-jakou-chteji-skolu?utm_content=bufferce47e&amp;utm_medium=social&amp;utm_source=facebook.com&amp;utm_campaign=buffer" TargetMode="External"/><Relationship Id="rId4" Type="http://schemas.openxmlformats.org/officeDocument/2006/relationships/hyperlink" Target="http://www.eduin.cz/clanky/pohledem-rodice-vybirame-skolu-a-jdeme-k-zapisu/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in.cz/clanky/pet-procent-nejhorsich-ucitelu-dela-rozdil-mezi-cr-a-finskem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sireview.org/articles/entry/a_revolution_begins_in_teacher_prep" TargetMode="External"/><Relationship Id="rId4" Type="http://schemas.openxmlformats.org/officeDocument/2006/relationships/hyperlink" Target="http://ceskomluvi.cz/ucitelske-vzdelavani-by-melo-byt-maximalne-narocne/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dicevitani.cz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9" y="2204865"/>
            <a:ext cx="7117180" cy="1470025"/>
          </a:xfrm>
        </p:spPr>
        <p:txBody>
          <a:bodyPr/>
          <a:lstStyle/>
          <a:p>
            <a:pPr algn="ctr"/>
            <a:r>
              <a:rPr lang="cs-CZ" dirty="0" smtClean="0"/>
              <a:t>PSYCHOLOGIE VE ŠKOLNÍ PRAXI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JARO 2015</a:t>
            </a:r>
          </a:p>
          <a:p>
            <a:pPr algn="r"/>
            <a:r>
              <a:rPr lang="cs-CZ" dirty="0" smtClean="0"/>
              <a:t>Zuzana Kročáková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880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792087"/>
          </a:xfrm>
        </p:spPr>
        <p:txBody>
          <a:bodyPr/>
          <a:lstStyle/>
          <a:p>
            <a:pPr algn="ctr"/>
            <a:r>
              <a:rPr lang="cs-CZ" sz="3600" b="1" dirty="0" smtClean="0"/>
              <a:t>3 S</a:t>
            </a:r>
            <a:r>
              <a:rPr lang="cs-CZ" sz="2400" b="1" dirty="0" smtClean="0"/>
              <a:t> vnitřní motivace k učení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13690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 smtClean="0"/>
              <a:t>SVOBODA</a:t>
            </a:r>
          </a:p>
          <a:p>
            <a:pPr marL="0" indent="0">
              <a:buNone/>
            </a:pPr>
            <a:r>
              <a:rPr lang="cs-CZ" dirty="0" smtClean="0"/>
              <a:t>= rádi se učíme to, co si sami vybereme, způsobem a v čase, který 	vyhovuje našemu způsobu práce s informacemi</a:t>
            </a:r>
          </a:p>
          <a:p>
            <a:pPr marL="0" indent="0">
              <a:buNone/>
            </a:pPr>
            <a:r>
              <a:rPr lang="cs-CZ" sz="3200" b="1" dirty="0" smtClean="0"/>
              <a:t>SMYSL</a:t>
            </a:r>
          </a:p>
          <a:p>
            <a:pPr marL="0" indent="0">
              <a:buNone/>
            </a:pPr>
            <a:r>
              <a:rPr lang="cs-CZ" dirty="0" smtClean="0"/>
              <a:t>= informace a dovednosti, které nám dávají smysl, připadají nám užitečné v nejširším smyslu slova, paměť dobře uchovává a my máme přirozenou touhu se je naučit</a:t>
            </a:r>
          </a:p>
          <a:p>
            <a:pPr marL="0" indent="0">
              <a:buNone/>
            </a:pPr>
            <a:r>
              <a:rPr lang="cs-CZ" sz="3200" b="1" dirty="0" smtClean="0"/>
              <a:t>SPOLUPRÁCE</a:t>
            </a:r>
          </a:p>
          <a:p>
            <a:pPr marL="0" indent="0">
              <a:buNone/>
            </a:pPr>
            <a:r>
              <a:rPr lang="cs-CZ" dirty="0" smtClean="0"/>
              <a:t>= učení je snazší, můžeme-li si zvolit sociální prostředí, v němž se učíme; přítomnost druhých nás motivuje a inspiruje</a:t>
            </a:r>
          </a:p>
          <a:p>
            <a:pPr marL="0" indent="0" algn="r">
              <a:buNone/>
            </a:pPr>
            <a:r>
              <a:rPr lang="cs-CZ" dirty="0" smtClean="0"/>
              <a:t>Jana Nováčková: Mýty ve vzdělávání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77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98" y="404666"/>
            <a:ext cx="7848873" cy="5760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136904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88639"/>
            <a:ext cx="6480721" cy="64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1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720079"/>
          </a:xfrm>
        </p:spPr>
        <p:txBody>
          <a:bodyPr/>
          <a:lstStyle/>
          <a:p>
            <a:r>
              <a:rPr lang="cs-CZ" dirty="0" smtClean="0"/>
              <a:t>Jak funguje mozek?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13690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Jsme evolučně „odsouzeni“ učit se, to nám umožňuje přizpůsobit se a přežít.</a:t>
            </a:r>
          </a:p>
          <a:p>
            <a:r>
              <a:rPr lang="cs-CZ" dirty="0" smtClean="0"/>
              <a:t>Mozek přemýšlí rád, při řešení problémů vyplavuje do krve endorfiny.</a:t>
            </a:r>
          </a:p>
          <a:p>
            <a:r>
              <a:rPr lang="cs-CZ" dirty="0" smtClean="0"/>
              <a:t>Paměť je nastavena tak, že dobře uchovává věci, které nám dávají </a:t>
            </a:r>
            <a:r>
              <a:rPr lang="cs-CZ" b="1" dirty="0" smtClean="0"/>
              <a:t>smysl</a:t>
            </a:r>
            <a:r>
              <a:rPr lang="cs-CZ" dirty="0" smtClean="0"/>
              <a:t>, v nichž vidíme užitek.</a:t>
            </a:r>
          </a:p>
          <a:p>
            <a:r>
              <a:rPr lang="cs-CZ" dirty="0" smtClean="0"/>
              <a:t>Smysl zároveň slouží jako motivace učit se. </a:t>
            </a:r>
            <a:endParaRPr lang="cs-CZ" dirty="0"/>
          </a:p>
          <a:p>
            <a:r>
              <a:rPr lang="cs-CZ" dirty="0" smtClean="0"/>
              <a:t>Dává nám to smysl, protože: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 smtClean="0"/>
              <a:t>je to pro nás užitečné, přináší to nějaký zisk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 smtClean="0"/>
              <a:t>získáváme tím sociální kredit, status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 smtClean="0"/>
              <a:t>vědění je moc, usnadňuje nám řešit problémy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 smtClean="0"/>
              <a:t>vědět je exkluzivní a dává exkluzivitu svému nositeli</a:t>
            </a:r>
          </a:p>
        </p:txBody>
      </p:sp>
    </p:spTree>
    <p:extLst>
      <p:ext uri="{BB962C8B-B14F-4D97-AF65-F5344CB8AC3E}">
        <p14:creationId xmlns:p14="http://schemas.microsoft.com/office/powerpoint/2010/main" val="178580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7992888" cy="1008112"/>
          </a:xfrm>
        </p:spPr>
        <p:txBody>
          <a:bodyPr/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VNĚJŠÍ MOTIVACE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472607"/>
          </a:xfrm>
        </p:spPr>
        <p:txBody>
          <a:bodyPr/>
          <a:lstStyle/>
          <a:p>
            <a:pPr marL="0" indent="0">
              <a:buNone/>
            </a:pPr>
            <a:r>
              <a:rPr lang="cs-CZ" sz="3200" dirty="0"/>
              <a:t>„Klasické školy fungují převážně na vnější motivaci. Uplatňování vnější motivace souvisí s mocenským vztahem k dětem. Děti si na to snadno zvyknou, mnohé se s tím i ztotožní. Vytváří to postoj k životu, k mezilidským vztahům, k práci, že budu dělat jen to a takovým způsobem, abych nebyla potrestaná nebo abych získala odměnu. Ne víc.“</a:t>
            </a:r>
            <a:r>
              <a:rPr lang="cs-CZ" dirty="0" smtClean="0"/>
              <a:t> </a:t>
            </a:r>
            <a:r>
              <a:rPr lang="cs-CZ" smtClean="0"/>
              <a:t>Jana Nováčková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058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…pro absentující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Pokud byste chtěli zhlédnout krátký a intenzivní film o svobodné škole </a:t>
            </a:r>
            <a:r>
              <a:rPr lang="cs-CZ" dirty="0" err="1" smtClean="0"/>
              <a:t>Sudbury</a:t>
            </a:r>
            <a:r>
              <a:rPr lang="cs-CZ" dirty="0" smtClean="0"/>
              <a:t> </a:t>
            </a:r>
            <a:r>
              <a:rPr lang="cs-CZ" dirty="0" err="1" smtClean="0"/>
              <a:t>Valley</a:t>
            </a:r>
            <a:r>
              <a:rPr lang="cs-CZ" dirty="0" smtClean="0"/>
              <a:t>, na nějž jsme se dívali ve druhé hodině semináře, tady je: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youtu.be/2pQyXgrXrIE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3190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792087"/>
          </a:xfrm>
        </p:spPr>
        <p:txBody>
          <a:bodyPr/>
          <a:lstStyle/>
          <a:p>
            <a:pPr algn="ctr"/>
            <a:r>
              <a:rPr lang="cs-CZ" sz="2800" b="1" dirty="0" smtClean="0"/>
              <a:t>Co umožňuje svoboda při učení (se)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136904" cy="53285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cs-CZ" dirty="0" smtClean="0"/>
              <a:t>budovat a rozvíjet </a:t>
            </a:r>
            <a:r>
              <a:rPr lang="cs-CZ" b="1" dirty="0" smtClean="0"/>
              <a:t>zodpovědnost</a:t>
            </a:r>
            <a:r>
              <a:rPr lang="cs-CZ" dirty="0" smtClean="0"/>
              <a:t> (nejen) za vlastní učení a jeho výsledek </a:t>
            </a:r>
            <a:r>
              <a:rPr lang="cs-CZ" sz="2800" dirty="0" smtClean="0">
                <a:sym typeface="Wingdings"/>
              </a:rPr>
              <a:t> </a:t>
            </a:r>
            <a:r>
              <a:rPr lang="cs-CZ" dirty="0" smtClean="0">
                <a:sym typeface="Wingdings"/>
              </a:rPr>
              <a:t>bez možnosti volby nevzniká pocit odpovědnosti, pouze poslušnost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ym typeface="Wingdings"/>
              </a:rPr>
              <a:t>zároveň vás odpovědnost za vlastní chování a jeho důsledky činí </a:t>
            </a:r>
            <a:r>
              <a:rPr lang="cs-CZ" b="1" dirty="0" smtClean="0">
                <a:sym typeface="Wingdings"/>
              </a:rPr>
              <a:t>méně závislými </a:t>
            </a:r>
            <a:r>
              <a:rPr lang="cs-CZ" dirty="0" smtClean="0">
                <a:sym typeface="Wingdings"/>
              </a:rPr>
              <a:t>na ostatních a jejich hodnocení </a:t>
            </a: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 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nečekáte, až za vás někdo něco zařídí, až za vás rozhodne, až vás za něco pochválí či odmění – víte, že je to na vás</a:t>
            </a:r>
          </a:p>
          <a:p>
            <a:pPr>
              <a:buFont typeface="Wingdings" pitchFamily="2" charset="2"/>
              <a:buChar char="ü"/>
            </a:pPr>
            <a:r>
              <a:rPr lang="cs-CZ" b="1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hledat a rozvíjet vlastní potenciál </a:t>
            </a: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 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dosáhnout svého maxima – jednak si můžete vyzkoušet, k čemu máte dispozice, jednak pak můžete zkoušet jejich limity (neuspokojí vás dosažení „jedničky“)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nevytváří „</a:t>
            </a:r>
            <a:r>
              <a:rPr lang="cs-CZ" dirty="0" err="1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mus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“, </a:t>
            </a:r>
            <a:r>
              <a:rPr lang="cs-CZ" b="1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nečiní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 z učení a poznávání nucenou </a:t>
            </a:r>
            <a:r>
              <a:rPr lang="cs-CZ" b="1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povinnost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 </a:t>
            </a: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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 negeneruje odpor a potřebu úniku </a:t>
            </a: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 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nevytváří ostrou hranici mezi povinnostmi a volným časem, je prostě jen čas a je na mně, jak s ním hospodařím</a:t>
            </a:r>
            <a:endParaRPr lang="cs-CZ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71760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792087"/>
          </a:xfrm>
        </p:spPr>
        <p:txBody>
          <a:bodyPr/>
          <a:lstStyle/>
          <a:p>
            <a:pPr algn="ctr"/>
            <a:r>
              <a:rPr lang="cs-CZ" sz="2800" b="1" dirty="0" err="1" smtClean="0"/>
              <a:t>unschooling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136904" cy="53285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cs-CZ" dirty="0" smtClean="0"/>
              <a:t>budovat a rozvíjet </a:t>
            </a:r>
            <a:r>
              <a:rPr lang="cs-CZ" b="1" dirty="0" smtClean="0"/>
              <a:t>zodpovědnost</a:t>
            </a:r>
            <a:r>
              <a:rPr lang="cs-CZ" dirty="0" smtClean="0"/>
              <a:t> (nejen) za vlastní učení a jeho výsledek </a:t>
            </a:r>
            <a:r>
              <a:rPr lang="cs-CZ" sz="2800" dirty="0" smtClean="0">
                <a:sym typeface="Wingdings"/>
              </a:rPr>
              <a:t> </a:t>
            </a:r>
            <a:r>
              <a:rPr lang="cs-CZ" dirty="0" smtClean="0">
                <a:sym typeface="Wingdings"/>
              </a:rPr>
              <a:t>bez možnosti volby nevzniká pocit odpovědnosti, pouze poslušnost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ym typeface="Wingdings"/>
              </a:rPr>
              <a:t>zároveň vás odpovědnost za vlastní chování a jeho důsledky činí </a:t>
            </a:r>
            <a:r>
              <a:rPr lang="cs-CZ" b="1" dirty="0" smtClean="0">
                <a:sym typeface="Wingdings"/>
              </a:rPr>
              <a:t>méně závislými </a:t>
            </a:r>
            <a:r>
              <a:rPr lang="cs-CZ" dirty="0" smtClean="0">
                <a:sym typeface="Wingdings"/>
              </a:rPr>
              <a:t>na ostatních a jejich hodnocení </a:t>
            </a: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 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nečekáte, až za vás někdo něco zařídí, až za vás rozhodne, až vás za něco pochválí či odmění – víte, že je to na vás</a:t>
            </a:r>
          </a:p>
          <a:p>
            <a:pPr>
              <a:buFont typeface="Wingdings" pitchFamily="2" charset="2"/>
              <a:buChar char="ü"/>
            </a:pPr>
            <a:r>
              <a:rPr lang="cs-CZ" b="1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hledat a rozvíjet vlastní potenciál </a:t>
            </a: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 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dosáhnout svého maxima – jednak si můžete vyzkoušet, k čemu máte dispozice, jednak pak můžete zkoušet jejich limity (neuspokojí vás dosažení „jedničky“)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nevytváří „</a:t>
            </a:r>
            <a:r>
              <a:rPr lang="cs-CZ" dirty="0" err="1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mus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“, </a:t>
            </a:r>
            <a:r>
              <a:rPr lang="cs-CZ" b="1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nečiní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 z učení a poznávání nucenou </a:t>
            </a:r>
            <a:r>
              <a:rPr lang="cs-CZ" b="1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povinnost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 </a:t>
            </a: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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 negeneruje odpor a potřebu úniku </a:t>
            </a: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 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nevytváří ostrou hranici mezi povinnostmi a volným časem, je prostě jen čas a je na mně, jak s ním hospodařím</a:t>
            </a:r>
            <a:endParaRPr lang="cs-CZ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4350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936104"/>
          </a:xfrm>
        </p:spPr>
        <p:txBody>
          <a:bodyPr/>
          <a:lstStyle/>
          <a:p>
            <a:r>
              <a:rPr lang="cs-CZ" dirty="0" smtClean="0"/>
              <a:t>Svobodné vzdělávání - </a:t>
            </a:r>
            <a:r>
              <a:rPr lang="cs-CZ" dirty="0" err="1" smtClean="0"/>
              <a:t>unschooling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136904" cy="4896544"/>
          </a:xfrm>
        </p:spPr>
        <p:txBody>
          <a:bodyPr/>
          <a:lstStyle/>
          <a:p>
            <a:pPr marL="0" indent="0">
              <a:buNone/>
            </a:pPr>
            <a:r>
              <a:rPr lang="cs-CZ" i="1" dirty="0"/>
              <a:t>„Tajemství vzdělávání je respekt vůči studentovi.“ </a:t>
            </a:r>
          </a:p>
          <a:p>
            <a:pPr marL="0" indent="0" algn="r">
              <a:buNone/>
            </a:pPr>
            <a:r>
              <a:rPr lang="cs-CZ" i="1" dirty="0"/>
              <a:t>	</a:t>
            </a:r>
            <a:r>
              <a:rPr lang="cs-CZ" i="1" dirty="0" smtClean="0"/>
              <a:t> </a:t>
            </a:r>
            <a:r>
              <a:rPr lang="cs-CZ" i="1" dirty="0"/>
              <a:t>Ralph Waldo Emerson</a:t>
            </a:r>
          </a:p>
          <a:p>
            <a:pPr marL="0" indent="0">
              <a:buNone/>
            </a:pPr>
            <a:r>
              <a:rPr lang="cs-CZ" dirty="0" smtClean="0"/>
              <a:t>Někdy </a:t>
            </a:r>
            <a:r>
              <a:rPr lang="cs-CZ" dirty="0"/>
              <a:t>také zájmem řízené, dětmi řízené, přirozené, organické, eklektické, nebo sebe-řízené učení. </a:t>
            </a:r>
            <a:r>
              <a:rPr lang="cs-CZ" dirty="0" smtClean="0"/>
              <a:t>Žijete </a:t>
            </a:r>
            <a:r>
              <a:rPr lang="cs-CZ" dirty="0"/>
              <a:t>a učíte se společně, následujete otázky a </a:t>
            </a:r>
            <a:r>
              <a:rPr lang="cs-CZ" dirty="0" smtClean="0"/>
              <a:t>zájmy tak, </a:t>
            </a:r>
            <a:r>
              <a:rPr lang="cs-CZ" dirty="0"/>
              <a:t>jak přicházejí. 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Více na </a:t>
            </a:r>
            <a:r>
              <a:rPr lang="cs-CZ" dirty="0">
                <a:hlinkClick r:id="rId3"/>
              </a:rPr>
              <a:t>http://www.svobodauceni.cz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/>
              <a:t>Článek o zkušenosti absolventa:</a:t>
            </a:r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www.svobodauceni.cz/clanek/moje-zkusenost-svobodne-vzdelavaneho-cloveka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5973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88641"/>
            <a:ext cx="7125113" cy="720080"/>
          </a:xfrm>
        </p:spPr>
        <p:txBody>
          <a:bodyPr/>
          <a:lstStyle/>
          <a:p>
            <a:r>
              <a:rPr lang="cs-CZ" dirty="0" smtClean="0"/>
              <a:t>Freud o svobodě a zodpovědnosti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2000" dirty="0" smtClean="0">
                <a:solidFill>
                  <a:srgbClr val="002060"/>
                </a:solidFill>
              </a:rPr>
              <a:t>Většina </a:t>
            </a:r>
            <a:r>
              <a:rPr lang="cs-CZ" sz="2000" dirty="0">
                <a:solidFill>
                  <a:srgbClr val="002060"/>
                </a:solidFill>
              </a:rPr>
              <a:t>lidí ve skutečnosti netouží po svobodě, protože svoboda předpokládá zodpovědnost a zodpovědnost většinu lidí děsí.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579" y="1628800"/>
            <a:ext cx="388843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4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125113" cy="521028"/>
          </a:xfrm>
        </p:spPr>
        <p:txBody>
          <a:bodyPr/>
          <a:lstStyle/>
          <a:p>
            <a:r>
              <a:rPr lang="cs-CZ" dirty="0" smtClean="0"/>
              <a:t>Motivace +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9552" y="908720"/>
            <a:ext cx="3903325" cy="576262"/>
          </a:xfrm>
        </p:spPr>
        <p:txBody>
          <a:bodyPr/>
          <a:lstStyle/>
          <a:p>
            <a:r>
              <a:rPr lang="cs-CZ" dirty="0" smtClean="0"/>
              <a:t>Co ještě motivuje?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1560" y="1556793"/>
            <a:ext cx="3869159" cy="4304258"/>
          </a:xfrm>
        </p:spPr>
        <p:txBody>
          <a:bodyPr/>
          <a:lstStyle/>
          <a:p>
            <a:r>
              <a:rPr lang="cs-CZ" dirty="0" smtClean="0"/>
              <a:t>úspěch</a:t>
            </a:r>
          </a:p>
          <a:p>
            <a:r>
              <a:rPr lang="cs-CZ" dirty="0" smtClean="0"/>
              <a:t>cíl</a:t>
            </a:r>
          </a:p>
          <a:p>
            <a:r>
              <a:rPr lang="cs-CZ" dirty="0" smtClean="0"/>
              <a:t>vědomí vlastního pokroku</a:t>
            </a:r>
          </a:p>
          <a:p>
            <a:r>
              <a:rPr lang="cs-CZ" dirty="0" smtClean="0"/>
              <a:t>seberealizace</a:t>
            </a:r>
          </a:p>
          <a:p>
            <a:r>
              <a:rPr lang="cs-CZ" dirty="0" smtClean="0"/>
              <a:t>zvyšování sebevědomí</a:t>
            </a:r>
          </a:p>
          <a:p>
            <a:r>
              <a:rPr lang="cs-CZ" dirty="0" smtClean="0"/>
              <a:t>odměna (odměňování sebe)</a:t>
            </a:r>
          </a:p>
          <a:p>
            <a:r>
              <a:rPr lang="cs-CZ" dirty="0" smtClean="0"/>
              <a:t>vzor</a:t>
            </a:r>
          </a:p>
          <a:p>
            <a:r>
              <a:rPr lang="cs-CZ" dirty="0" smtClean="0"/>
              <a:t>vědomí hodnoty vzdělání</a:t>
            </a:r>
          </a:p>
          <a:p>
            <a:r>
              <a:rPr lang="cs-CZ" dirty="0" smtClean="0"/>
              <a:t>společenská prestiž</a:t>
            </a:r>
          </a:p>
          <a:p>
            <a:r>
              <a:rPr lang="cs-CZ" dirty="0" smtClean="0"/>
              <a:t>podpora ostatních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16016" y="908720"/>
            <a:ext cx="4176464" cy="576262"/>
          </a:xfrm>
        </p:spPr>
        <p:txBody>
          <a:bodyPr/>
          <a:lstStyle/>
          <a:p>
            <a:r>
              <a:rPr lang="cs-CZ" dirty="0" smtClean="0"/>
              <a:t>Co snižuje motivaci?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280" y="1556793"/>
            <a:ext cx="4085184" cy="4304258"/>
          </a:xfrm>
        </p:spPr>
        <p:txBody>
          <a:bodyPr/>
          <a:lstStyle/>
          <a:p>
            <a:r>
              <a:rPr lang="cs-CZ" dirty="0" smtClean="0"/>
              <a:t>projevy nedůvěry</a:t>
            </a:r>
          </a:p>
          <a:p>
            <a:r>
              <a:rPr lang="cs-CZ" dirty="0" smtClean="0"/>
              <a:t>klima třídy/společnosti</a:t>
            </a:r>
          </a:p>
          <a:p>
            <a:r>
              <a:rPr lang="cs-CZ" dirty="0" smtClean="0"/>
              <a:t>opakovaný neúspěch</a:t>
            </a:r>
          </a:p>
          <a:p>
            <a:r>
              <a:rPr lang="cs-CZ" dirty="0" smtClean="0"/>
              <a:t>ztráta cíle</a:t>
            </a:r>
          </a:p>
          <a:p>
            <a:r>
              <a:rPr lang="cs-CZ" dirty="0" smtClean="0"/>
              <a:t>výrazné zaostávání</a:t>
            </a:r>
          </a:p>
          <a:p>
            <a:r>
              <a:rPr lang="cs-CZ" dirty="0" smtClean="0"/>
              <a:t>závislost na ostatních (pokroku i hodnocení)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085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936104"/>
          </a:xfrm>
        </p:spPr>
        <p:txBody>
          <a:bodyPr/>
          <a:lstStyle/>
          <a:p>
            <a:r>
              <a:rPr lang="cs-CZ" dirty="0" smtClean="0"/>
              <a:t>Podmínky </a:t>
            </a:r>
            <a:r>
              <a:rPr lang="cs-CZ" dirty="0"/>
              <a:t>udělení </a:t>
            </a:r>
            <a:r>
              <a:rPr lang="cs-CZ" dirty="0" smtClean="0"/>
              <a:t>zápočtu</a:t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jiné </a:t>
            </a:r>
            <a:r>
              <a:rPr lang="cs-CZ" dirty="0" smtClean="0"/>
              <a:t>dohody</a:t>
            </a:r>
            <a:r>
              <a:rPr lang="cs-CZ" dirty="0"/>
              <a:t>: 1. DOCHÁZKA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136904" cy="4896544"/>
          </a:xfrm>
        </p:spPr>
        <p:txBody>
          <a:bodyPr/>
          <a:lstStyle/>
          <a:p>
            <a:pPr lvl="0"/>
            <a:r>
              <a:rPr lang="cs-CZ" dirty="0" smtClean="0"/>
              <a:t>Můžete mít dvě absence, jejichž </a:t>
            </a:r>
            <a:r>
              <a:rPr lang="cs-CZ" dirty="0"/>
              <a:t>důvody mohou být jakékoli (</a:t>
            </a:r>
            <a:r>
              <a:rPr lang="cs-CZ" b="1" dirty="0"/>
              <a:t>včetně praxe</a:t>
            </a:r>
            <a:r>
              <a:rPr lang="cs-CZ" dirty="0"/>
              <a:t>, nemoci, kocoviny…), nemusíte se </a:t>
            </a:r>
            <a:r>
              <a:rPr lang="cs-CZ" dirty="0" smtClean="0"/>
              <a:t>omlouvat.</a:t>
            </a:r>
            <a:endParaRPr lang="cs-CZ" dirty="0"/>
          </a:p>
          <a:p>
            <a:r>
              <a:rPr lang="cs-CZ" dirty="0" smtClean="0"/>
              <a:t>Pokud se nemůžete zúčastnit svého semináře, můžete si jej tentýž týden přijít nahradit do jiné seminární skupiny.</a:t>
            </a:r>
          </a:p>
          <a:p>
            <a:r>
              <a:rPr lang="cs-CZ" dirty="0" smtClean="0"/>
              <a:t>Semináře </a:t>
            </a:r>
            <a:r>
              <a:rPr lang="cs-CZ" dirty="0"/>
              <a:t>se konají </a:t>
            </a:r>
            <a:r>
              <a:rPr lang="cs-CZ" b="1" dirty="0"/>
              <a:t>v pondělí </a:t>
            </a:r>
            <a:r>
              <a:rPr lang="cs-CZ" dirty="0"/>
              <a:t>11.10 v 34, 12.05 ve 42, </a:t>
            </a:r>
            <a:r>
              <a:rPr lang="cs-CZ" b="1" dirty="0"/>
              <a:t>v úterý </a:t>
            </a:r>
            <a:r>
              <a:rPr lang="cs-CZ" dirty="0"/>
              <a:t>8.25 ve </a:t>
            </a:r>
            <a:r>
              <a:rPr lang="cs-CZ" dirty="0" smtClean="0"/>
              <a:t>41, </a:t>
            </a:r>
            <a:r>
              <a:rPr lang="cs-CZ" dirty="0"/>
              <a:t>9.20 ve </a:t>
            </a:r>
            <a:r>
              <a:rPr lang="cs-CZ" dirty="0" smtClean="0"/>
              <a:t>24</a:t>
            </a:r>
            <a:r>
              <a:rPr lang="cs-CZ" dirty="0"/>
              <a:t>, </a:t>
            </a:r>
            <a:r>
              <a:rPr lang="cs-CZ" b="1" dirty="0"/>
              <a:t>ve středu </a:t>
            </a:r>
            <a:r>
              <a:rPr lang="cs-CZ" dirty="0"/>
              <a:t>v </a:t>
            </a:r>
            <a:r>
              <a:rPr lang="cs-CZ" dirty="0" smtClean="0"/>
              <a:t>9.</a:t>
            </a:r>
            <a:r>
              <a:rPr lang="cs-CZ" b="1" dirty="0" smtClean="0"/>
              <a:t>15</a:t>
            </a:r>
            <a:r>
              <a:rPr lang="cs-CZ" dirty="0" smtClean="0"/>
              <a:t> </a:t>
            </a:r>
            <a:r>
              <a:rPr lang="cs-CZ" dirty="0"/>
              <a:t>v </a:t>
            </a:r>
            <a:r>
              <a:rPr lang="cs-CZ" dirty="0" smtClean="0"/>
              <a:t>66, </a:t>
            </a:r>
            <a:r>
              <a:rPr lang="cs-CZ" dirty="0"/>
              <a:t>10. 15 ve 20, 11.10 ve 24 a 12.05 ve 24.</a:t>
            </a:r>
          </a:p>
          <a:p>
            <a:pPr lvl="0"/>
            <a:r>
              <a:rPr lang="cs-CZ" dirty="0" smtClean="0"/>
              <a:t>Pokud Vaše absence překročí povolené dvě, budete mne o tom informovat do 14 dnů od této absence a požádáte si o </a:t>
            </a:r>
            <a:r>
              <a:rPr lang="cs-CZ" dirty="0"/>
              <a:t>zadání náhradní </a:t>
            </a:r>
            <a:r>
              <a:rPr lang="cs-CZ" dirty="0" smtClean="0"/>
              <a:t>práce na </a:t>
            </a:r>
            <a:r>
              <a:rPr lang="cs-CZ" u="sng" dirty="0" smtClean="0">
                <a:hlinkClick r:id="rId3"/>
              </a:rPr>
              <a:t>7477@mail.muni.cz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191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7992888" cy="1008112"/>
          </a:xfrm>
        </p:spPr>
        <p:txBody>
          <a:bodyPr/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Jak to může fungovat v praxi?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472607"/>
          </a:xfrm>
        </p:spPr>
        <p:txBody>
          <a:bodyPr/>
          <a:lstStyle/>
          <a:p>
            <a:r>
              <a:rPr lang="cs-CZ" sz="3400" dirty="0" smtClean="0"/>
              <a:t>maximum autonomie uvnitř hranic</a:t>
            </a:r>
          </a:p>
          <a:p>
            <a:r>
              <a:rPr lang="cs-CZ" sz="3400" dirty="0" smtClean="0"/>
              <a:t>„</a:t>
            </a:r>
            <a:r>
              <a:rPr lang="cs-CZ" sz="3400" dirty="0" err="1" smtClean="0"/>
              <a:t>voice</a:t>
            </a:r>
            <a:r>
              <a:rPr lang="cs-CZ" sz="3400" dirty="0" smtClean="0"/>
              <a:t> and </a:t>
            </a:r>
            <a:r>
              <a:rPr lang="cs-CZ" sz="3400" dirty="0" err="1" smtClean="0"/>
              <a:t>choice</a:t>
            </a:r>
            <a:r>
              <a:rPr lang="cs-CZ" sz="3400" dirty="0" smtClean="0"/>
              <a:t>“</a:t>
            </a:r>
          </a:p>
          <a:p>
            <a:r>
              <a:rPr lang="cs-CZ" sz="3400" dirty="0" smtClean="0"/>
              <a:t>různé typy práce současně</a:t>
            </a:r>
          </a:p>
          <a:p>
            <a:r>
              <a:rPr lang="cs-CZ" sz="3400" dirty="0" smtClean="0"/>
              <a:t>umožnit spolupráci</a:t>
            </a:r>
          </a:p>
          <a:p>
            <a:r>
              <a:rPr lang="cs-CZ" sz="3400" dirty="0" smtClean="0"/>
              <a:t>učit se od spolužáků</a:t>
            </a:r>
          </a:p>
          <a:p>
            <a:r>
              <a:rPr lang="cs-CZ" sz="3400" dirty="0" smtClean="0"/>
              <a:t>umožnit vlastní tempo</a:t>
            </a:r>
          </a:p>
          <a:p>
            <a:r>
              <a:rPr lang="cs-CZ" sz="3400" dirty="0" smtClean="0"/>
              <a:t>nemotivovat strachem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160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7992888" cy="1008112"/>
          </a:xfrm>
        </p:spPr>
        <p:txBody>
          <a:bodyPr/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Co to znamená pro učitele?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472607"/>
          </a:xfrm>
        </p:spPr>
        <p:txBody>
          <a:bodyPr>
            <a:normAutofit/>
          </a:bodyPr>
          <a:lstStyle/>
          <a:p>
            <a:r>
              <a:rPr lang="cs-CZ" sz="3200" dirty="0" smtClean="0"/>
              <a:t>důvěřovat dětem</a:t>
            </a:r>
          </a:p>
          <a:p>
            <a:r>
              <a:rPr lang="cs-CZ" sz="3200" dirty="0" smtClean="0"/>
              <a:t>přijmout, že všichni nemusejí umět všechno</a:t>
            </a:r>
          </a:p>
          <a:p>
            <a:r>
              <a:rPr lang="cs-CZ" sz="3200" dirty="0" smtClean="0"/>
              <a:t>přijmout roli </a:t>
            </a:r>
            <a:r>
              <a:rPr lang="cs-CZ" sz="3200" dirty="0" err="1" smtClean="0"/>
              <a:t>facilitátora</a:t>
            </a:r>
            <a:r>
              <a:rPr lang="cs-CZ" sz="3200" dirty="0" smtClean="0"/>
              <a:t> učení</a:t>
            </a:r>
          </a:p>
          <a:p>
            <a:r>
              <a:rPr lang="cs-CZ" sz="3200" dirty="0" smtClean="0"/>
              <a:t>lépe organizovat</a:t>
            </a:r>
          </a:p>
          <a:p>
            <a:r>
              <a:rPr lang="cs-CZ" sz="3200" dirty="0" smtClean="0"/>
              <a:t>vyměnit moc za vztah</a:t>
            </a:r>
          </a:p>
          <a:p>
            <a:r>
              <a:rPr lang="cs-CZ" sz="3200" dirty="0" smtClean="0"/>
              <a:t>méně kárat a chválit</a:t>
            </a:r>
          </a:p>
          <a:p>
            <a:r>
              <a:rPr lang="cs-CZ" sz="3200" dirty="0" smtClean="0"/>
              <a:t>více improvizovat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822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chemeClr val="accent6">
                    <a:lumMod val="50000"/>
                  </a:schemeClr>
                </a:solidFill>
              </a:rPr>
              <a:t>Práce s cílem</a:t>
            </a:r>
            <a:endParaRPr lang="cs-CZ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4777381"/>
            <a:ext cx="7731085" cy="8604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aneb Když vím, kam jdu, jde se mnohem lépe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7302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7992888" cy="864095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UČITEL A CÍLE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4726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dirty="0" smtClean="0"/>
              <a:t> </a:t>
            </a:r>
            <a:r>
              <a:rPr lang="cs-CZ" sz="3200" dirty="0" smtClean="0"/>
              <a:t>PEDAGOGICKÁ VIZE</a:t>
            </a:r>
          </a:p>
          <a:p>
            <a:pPr marL="0" indent="0" algn="ctr">
              <a:buNone/>
            </a:pPr>
            <a:r>
              <a:rPr lang="cs-CZ" sz="3200" dirty="0" smtClean="0">
                <a:sym typeface="Wingdings"/>
              </a:rPr>
              <a:t></a:t>
            </a:r>
          </a:p>
          <a:p>
            <a:pPr marL="0" indent="0" algn="ctr">
              <a:buNone/>
            </a:pPr>
            <a:r>
              <a:rPr lang="cs-CZ" sz="3200" dirty="0" smtClean="0">
                <a:sym typeface="Wingdings"/>
              </a:rPr>
              <a:t>PROFIL ABSOLVENTA</a:t>
            </a:r>
          </a:p>
          <a:p>
            <a:pPr marL="0" indent="0" algn="ctr">
              <a:buNone/>
            </a:pPr>
            <a:r>
              <a:rPr lang="cs-CZ" sz="3200" dirty="0" smtClean="0">
                <a:sym typeface="Wingdings"/>
              </a:rPr>
              <a:t></a:t>
            </a:r>
          </a:p>
          <a:p>
            <a:pPr marL="0" indent="0" algn="ctr">
              <a:buNone/>
            </a:pPr>
            <a:r>
              <a:rPr lang="cs-CZ" sz="3200" dirty="0" smtClean="0">
                <a:sym typeface="Wingdings"/>
              </a:rPr>
              <a:t>VÝUKOVÉ A VÝCHOVNÉ CÍLE </a:t>
            </a:r>
          </a:p>
          <a:p>
            <a:pPr marL="0" indent="0" algn="ctr">
              <a:buNone/>
            </a:pPr>
            <a:r>
              <a:rPr lang="cs-CZ" sz="2400" dirty="0" smtClean="0">
                <a:sym typeface="Wingdings"/>
              </a:rPr>
              <a:t>na školní rok – čtvrtletí – vyučovací hodinu</a:t>
            </a:r>
          </a:p>
          <a:p>
            <a:pPr marL="0" indent="0" algn="ctr">
              <a:buNone/>
            </a:pPr>
            <a:r>
              <a:rPr lang="cs-CZ" sz="3200" dirty="0" smtClean="0">
                <a:sym typeface="Wingdings"/>
              </a:rPr>
              <a:t></a:t>
            </a:r>
          </a:p>
          <a:p>
            <a:pPr marL="0" indent="0" algn="ctr">
              <a:buNone/>
            </a:pPr>
            <a:r>
              <a:rPr lang="cs-CZ" sz="3200" dirty="0" smtClean="0">
                <a:sym typeface="Wingdings"/>
              </a:rPr>
              <a:t>ČINNOSTI A OBSAHY VE VÝUCE</a:t>
            </a:r>
          </a:p>
          <a:p>
            <a:pPr marL="0" indent="0" algn="ctr">
              <a:buNone/>
            </a:pPr>
            <a:r>
              <a:rPr lang="cs-CZ" sz="2400" dirty="0" smtClean="0">
                <a:sym typeface="Wingdings"/>
              </a:rPr>
              <a:t>metody – učebnice – pojetí tématu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84712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7992888" cy="864095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STUDENT A CÍLE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472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osobní vize </a:t>
            </a:r>
            <a:r>
              <a:rPr lang="cs-CZ" sz="2400" dirty="0" smtClean="0">
                <a:sym typeface="Wingdings"/>
              </a:rPr>
              <a:t>sebepojetí DÍLČÍ CÍLE  OSVOJENÍ SI ZPŮSOBŮ, JAK JICH DOSÁHNOUT   OSOBNÍ VÝBĚR UČEBNÍCH ČINNOSTÍ A OBSAHŮ</a:t>
            </a:r>
          </a:p>
          <a:p>
            <a:pPr marL="0" indent="0"/>
            <a:r>
              <a:rPr lang="cs-CZ" sz="2400" dirty="0" smtClean="0">
                <a:sym typeface="Wingdings"/>
              </a:rPr>
              <a:t>učíme žáky přemýšlet o tom, co chtějí a potřebují</a:t>
            </a:r>
          </a:p>
          <a:p>
            <a:pPr marL="0" indent="0"/>
            <a:r>
              <a:rPr lang="cs-CZ" sz="2400" dirty="0" smtClean="0">
                <a:sym typeface="Wingdings"/>
              </a:rPr>
              <a:t>Jednou z nejtěžších věcí v životě je vědět, co chci.</a:t>
            </a:r>
          </a:p>
          <a:p>
            <a:pPr marL="0" indent="0"/>
            <a:r>
              <a:rPr lang="cs-CZ" sz="2400" dirty="0" smtClean="0">
                <a:sym typeface="Wingdings"/>
              </a:rPr>
              <a:t>přesouváme aktivitu</a:t>
            </a:r>
          </a:p>
          <a:p>
            <a:pPr marL="0" indent="0"/>
            <a:r>
              <a:rPr lang="cs-CZ" sz="2400" dirty="0" smtClean="0">
                <a:sym typeface="Wingdings"/>
              </a:rPr>
              <a:t>předáváme zodpovědnost</a:t>
            </a:r>
          </a:p>
          <a:p>
            <a:pPr marL="0" indent="0"/>
            <a:r>
              <a:rPr lang="cs-CZ" sz="2400" dirty="0" smtClean="0">
                <a:sym typeface="Wingdings"/>
              </a:rPr>
              <a:t>cíl jako cesta k úspěchu</a:t>
            </a:r>
          </a:p>
          <a:p>
            <a:pPr marL="0" indent="0"/>
            <a:r>
              <a:rPr lang="cs-CZ" sz="2400" dirty="0" smtClean="0">
                <a:sym typeface="Wingdings"/>
              </a:rPr>
              <a:t>vnímání a potvrzování pokroku</a:t>
            </a:r>
          </a:p>
          <a:p>
            <a:pPr marL="0" indent="0"/>
            <a:r>
              <a:rPr lang="cs-CZ" sz="2400" dirty="0" smtClean="0">
                <a:sym typeface="Wingdings"/>
              </a:rPr>
              <a:t>zvládání překážek</a:t>
            </a:r>
          </a:p>
          <a:p>
            <a:pPr marL="0" indent="0"/>
            <a:r>
              <a:rPr lang="cs-CZ" sz="2400" dirty="0" smtClean="0">
                <a:sym typeface="Wingdings"/>
              </a:rPr>
              <a:t>rozhodování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11557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7992888" cy="1008112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Jak to může fungovat v praxi?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47260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cs-CZ" sz="3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cs-CZ" sz="3600" dirty="0" smtClean="0"/>
              <a:t>sebehodnocení</a:t>
            </a:r>
            <a:r>
              <a:rPr lang="cs-CZ" sz="3600" dirty="0"/>
              <a:t>+ formativní hodnocení</a:t>
            </a:r>
          </a:p>
          <a:p>
            <a:pPr marL="0" indent="0" algn="ctr">
              <a:buNone/>
            </a:pPr>
            <a:r>
              <a:rPr lang="cs-CZ" sz="3600" dirty="0" smtClean="0">
                <a:sym typeface="Wingdings"/>
              </a:rPr>
              <a:t></a:t>
            </a:r>
          </a:p>
          <a:p>
            <a:pPr marL="0" indent="0" algn="ctr">
              <a:buNone/>
            </a:pPr>
            <a:r>
              <a:rPr lang="cs-CZ" sz="3600" dirty="0" smtClean="0"/>
              <a:t>stanovení si osobního cíle</a:t>
            </a:r>
          </a:p>
          <a:p>
            <a:pPr marL="0" indent="0" algn="ctr">
              <a:buNone/>
            </a:pPr>
            <a:r>
              <a:rPr lang="cs-CZ" sz="3600" dirty="0" smtClean="0">
                <a:sym typeface="Wingdings"/>
              </a:rPr>
              <a:t></a:t>
            </a:r>
          </a:p>
          <a:p>
            <a:pPr marL="0" indent="0" algn="ctr">
              <a:buNone/>
            </a:pPr>
            <a:r>
              <a:rPr lang="cs-CZ" sz="3600" dirty="0" smtClean="0">
                <a:sym typeface="Wingdings"/>
              </a:rPr>
              <a:t>učení se</a:t>
            </a:r>
          </a:p>
          <a:p>
            <a:pPr marL="0" indent="0" algn="ctr">
              <a:buNone/>
            </a:pPr>
            <a:r>
              <a:rPr lang="cs-CZ" sz="3600" dirty="0" smtClean="0">
                <a:sym typeface="Wingdings"/>
              </a:rPr>
              <a:t></a:t>
            </a:r>
          </a:p>
          <a:p>
            <a:pPr marL="0" indent="0" algn="ctr">
              <a:buNone/>
            </a:pPr>
            <a:r>
              <a:rPr lang="cs-CZ" sz="3600" dirty="0"/>
              <a:t>sebehodnocení+ formativní hodnocení</a:t>
            </a:r>
          </a:p>
          <a:p>
            <a:pPr marL="0" indent="0" algn="ctr">
              <a:buNone/>
            </a:pPr>
            <a:r>
              <a:rPr lang="cs-CZ" sz="3600" dirty="0" smtClean="0">
                <a:sym typeface="Wingdings"/>
              </a:rPr>
              <a:t></a:t>
            </a:r>
            <a:endParaRPr lang="cs-CZ" sz="3600" dirty="0">
              <a:sym typeface="Wingdings"/>
            </a:endParaRPr>
          </a:p>
          <a:p>
            <a:pPr marL="0" indent="0" algn="ctr">
              <a:buNone/>
            </a:pPr>
            <a:r>
              <a:rPr lang="cs-CZ" sz="3600" dirty="0" smtClean="0"/>
              <a:t> vnímání a zaznamenávání pokroku</a:t>
            </a:r>
            <a:endParaRPr lang="cs-CZ" sz="3400" dirty="0" smtClean="0"/>
          </a:p>
          <a:p>
            <a:endParaRPr lang="cs-CZ" sz="3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447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7992888" cy="1008112"/>
          </a:xfrm>
        </p:spPr>
        <p:txBody>
          <a:bodyPr/>
          <a:lstStyle/>
          <a:p>
            <a:pPr algn="ctr"/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</a:rPr>
              <a:t>K čemu je hodnocení v procesu učení?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</a:rPr>
              <a:t>Kolbův cyklus učení</a:t>
            </a:r>
            <a:endParaRPr lang="cs-CZ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4726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3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cs-CZ" sz="3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7560840" cy="53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8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učitele a žáka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velká věc s velkým vlivem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6349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</a:t>
            </a:r>
            <a:r>
              <a:rPr lang="cs-CZ" dirty="0" smtClean="0"/>
              <a:t>odnocení ve škole </a:t>
            </a:r>
            <a:br>
              <a:rPr lang="cs-CZ" dirty="0" smtClean="0"/>
            </a:br>
            <a:r>
              <a:rPr lang="cs-CZ" dirty="0" smtClean="0"/>
              <a:t>a pedagogické praxi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Nutná motivace, nebo deformování mladých duší?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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8444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7992888" cy="1008112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Formativní hodnocení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472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smtClean="0"/>
              <a:t>je </a:t>
            </a:r>
            <a:r>
              <a:rPr lang="cs-CZ" sz="3200" dirty="0"/>
              <a:t>založeno na:</a:t>
            </a:r>
          </a:p>
          <a:p>
            <a:r>
              <a:rPr lang="cs-CZ" sz="3200" dirty="0"/>
              <a:t>stanovení výukových cílů a sledování pokroku každého žáka </a:t>
            </a:r>
            <a:endParaRPr lang="cs-CZ" sz="3200" dirty="0" smtClean="0"/>
          </a:p>
          <a:p>
            <a:r>
              <a:rPr lang="cs-CZ" sz="3200" dirty="0" smtClean="0"/>
              <a:t>vzájemné komunikaci </a:t>
            </a:r>
            <a:r>
              <a:rPr lang="cs-CZ" sz="3200" dirty="0"/>
              <a:t>mezi žákem a učitelem i žáky navzájem</a:t>
            </a:r>
          </a:p>
          <a:p>
            <a:r>
              <a:rPr lang="cs-CZ" sz="3200" dirty="0"/>
              <a:t>pravidelném a četném vyhodnocování žákovské práce </a:t>
            </a:r>
            <a:r>
              <a:rPr lang="cs-CZ" sz="3200" dirty="0" smtClean="0"/>
              <a:t>formou </a:t>
            </a:r>
            <a:r>
              <a:rPr lang="cs-CZ" sz="3200" dirty="0" smtClean="0">
                <a:solidFill>
                  <a:schemeClr val="accent6">
                    <a:lumMod val="50000"/>
                  </a:schemeClr>
                </a:solidFill>
              </a:rPr>
              <a:t>zpětné vazby</a:t>
            </a:r>
          </a:p>
          <a:p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</a:rPr>
              <a:t>dobré </a:t>
            </a:r>
            <a:r>
              <a:rPr lang="cs-CZ" sz="2800" dirty="0" err="1" smtClean="0">
                <a:solidFill>
                  <a:schemeClr val="accent6">
                    <a:lumMod val="50000"/>
                  </a:schemeClr>
                </a:solidFill>
              </a:rPr>
              <a:t>f.h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</a:rPr>
              <a:t>. v sobě navíc obsahuje 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pokoru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</a:rPr>
              <a:t>, vědomí, že je to můj subjektivní pohled a že nemusím mít pravdu</a:t>
            </a:r>
            <a:endParaRPr lang="cs-CZ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9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936104"/>
          </a:xfrm>
        </p:spPr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odmínky </a:t>
            </a:r>
            <a:r>
              <a:rPr lang="cs-CZ" dirty="0"/>
              <a:t>udělení zápočtu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jiné dohody: 2. PRÁCE V SEMINÁŘI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136904" cy="4896544"/>
          </a:xfrm>
        </p:spPr>
        <p:txBody>
          <a:bodyPr/>
          <a:lstStyle/>
          <a:p>
            <a:pPr lvl="0"/>
            <a:r>
              <a:rPr lang="cs-CZ" dirty="0"/>
              <a:t>Aby byl seminář opravdu seminářem, chci, abyste mu v hodině věnovali plnou pozornost a myšlenkovou kapacitu. Přeju si, abyste diskutovali, ptali se a </a:t>
            </a:r>
            <a:r>
              <a:rPr lang="cs-CZ" dirty="0" smtClean="0"/>
              <a:t>oponovali…</a:t>
            </a:r>
          </a:p>
          <a:p>
            <a:pPr lvl="0"/>
            <a:r>
              <a:rPr lang="cs-CZ" dirty="0" smtClean="0"/>
              <a:t>…abyste mluvili o svých zkušenostech, vytvářeli si a přijímali nové úhly pohledu na známé věci.</a:t>
            </a:r>
            <a:endParaRPr lang="cs-CZ" dirty="0"/>
          </a:p>
          <a:p>
            <a:pPr lvl="0"/>
            <a:r>
              <a:rPr lang="cs-CZ" dirty="0"/>
              <a:t>To by byla krása.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367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7992888" cy="1008112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Formativní hodnocení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4726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3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cs-CZ" sz="3200" dirty="0" smtClean="0"/>
              <a:t>Učitelé</a:t>
            </a:r>
            <a:r>
              <a:rPr lang="cs-CZ" sz="3200" dirty="0"/>
              <a:t>, kteří používají formativní hodnocení, nesrovnávají žáky mezi sebou, ale zaměřují se na dosahování učebních cílů u každého z nich. </a:t>
            </a: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To umožňuje </a:t>
            </a:r>
            <a:r>
              <a:rPr lang="cs-CZ" sz="3200" dirty="0"/>
              <a:t>každému dítěti zažít uspokojení z vykonané práce a nabýt patřičné důvěry ve své </a:t>
            </a:r>
            <a:r>
              <a:rPr lang="cs-CZ" sz="3200" dirty="0" smtClean="0"/>
              <a:t>schopnosti </a:t>
            </a:r>
            <a:r>
              <a:rPr lang="cs-CZ" sz="3200" dirty="0"/>
              <a:t>a podporuje rozvoj kompetence k učení</a:t>
            </a:r>
            <a:r>
              <a:rPr lang="cs-CZ" sz="3200" dirty="0" smtClean="0"/>
              <a:t>.</a:t>
            </a:r>
          </a:p>
          <a:p>
            <a:pPr marL="0" indent="0" algn="r">
              <a:buNone/>
            </a:pPr>
            <a:r>
              <a:rPr lang="cs-CZ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dle </a:t>
            </a:r>
            <a:r>
              <a:rPr lang="cs-CZ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www.inkluzivniskola.cz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30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3" y="332657"/>
            <a:ext cx="7123080" cy="936104"/>
          </a:xfrm>
        </p:spPr>
        <p:txBody>
          <a:bodyPr/>
          <a:lstStyle/>
          <a:p>
            <a:r>
              <a:rPr lang="cs-CZ" dirty="0" smtClean="0"/>
              <a:t>Aby bylo hodnocení užitečné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3569" y="1412776"/>
            <a:ext cx="3797152" cy="504056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CO BY SE CHTĚL DOZVĚDĚT?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Co dělám dobře? Jaké jsou mé silné stránky?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Kde dělám chybu? – Co to způsobuje? Jaké jsou následky?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Jak to udělat lépe?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Co bych mohl zlepšit a jak?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Perspektiva – co se změní, budu-li to dělat dobře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Jak jsem vnímán sociálně? – Komunikace, vztahy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63281" y="1412776"/>
            <a:ext cx="3941167" cy="4968552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JAKOU FORMOU?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popisně a konkrétně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profesionálně – kdo hodnotí, ví, jak to má vypadat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ne ve spěchu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s prostorem na mou reakci, příp. sebehodnocení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akceptovatelně, citlivě, diplomaticky - neranit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přímo, bez </a:t>
            </a:r>
            <a:r>
              <a:rPr lang="cs-CZ" dirty="0" err="1" smtClean="0"/>
              <a:t>okecávání</a:t>
            </a: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nepředpojatě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1002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9"/>
            <a:ext cx="7595005" cy="792088"/>
          </a:xfrm>
        </p:spPr>
        <p:txBody>
          <a:bodyPr/>
          <a:lstStyle/>
          <a:p>
            <a:r>
              <a:rPr lang="cs-CZ" dirty="0" smtClean="0"/>
              <a:t>poznámky k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352928" cy="561662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vyvolává strach, obavy ze </a:t>
            </a:r>
            <a:r>
              <a:rPr lang="cs-CZ" dirty="0" smtClean="0"/>
              <a:t>selhání – jedním z důvodů může být naše zkušenost se školním hodnocením zaměřujícím se zejména na </a:t>
            </a:r>
            <a:r>
              <a:rPr lang="cs-CZ" b="1" dirty="0" smtClean="0"/>
              <a:t>chyby</a:t>
            </a:r>
            <a:r>
              <a:rPr lang="cs-CZ" dirty="0" smtClean="0"/>
              <a:t> a nedostatky</a:t>
            </a:r>
          </a:p>
          <a:p>
            <a:r>
              <a:rPr lang="cs-CZ" dirty="0" smtClean="0"/>
              <a:t>přijímat hodnocení může být obtížně i proto, že naše ego si potřebuje udržovat svou hodnotu a na její ponížení reaguje ego-obrannými mechanismy</a:t>
            </a:r>
          </a:p>
          <a:p>
            <a:r>
              <a:rPr lang="cs-CZ" dirty="0" smtClean="0"/>
              <a:t>hodnocení učitelem není nikdy objektivní, tento aspekt lze ale zvýšit stanovením jasných </a:t>
            </a:r>
            <a:r>
              <a:rPr lang="cs-CZ" b="1" dirty="0" smtClean="0"/>
              <a:t>kritérií hodnocení</a:t>
            </a:r>
            <a:r>
              <a:rPr lang="cs-CZ" dirty="0" smtClean="0"/>
              <a:t>, a ta pak důsledně dodržovat</a:t>
            </a:r>
          </a:p>
          <a:p>
            <a:r>
              <a:rPr lang="cs-CZ" dirty="0" smtClean="0"/>
              <a:t>důsledkem toho žáci vnímají učitele jako </a:t>
            </a:r>
            <a:r>
              <a:rPr lang="cs-CZ" b="1" dirty="0" smtClean="0"/>
              <a:t>spravedlivého</a:t>
            </a:r>
            <a:r>
              <a:rPr lang="cs-CZ" dirty="0" smtClean="0"/>
              <a:t>, což je jedna z nejvíce oceňovaných vlastností</a:t>
            </a:r>
          </a:p>
          <a:p>
            <a:r>
              <a:rPr lang="cs-CZ" dirty="0" smtClean="0"/>
              <a:t>na druhou stranu jasně prezentovaná subjektivita hodnocení, může (zejména u negativního hodnocení) zvýšit jeho akceptovatelnost, podtrhnout, že to není </a:t>
            </a:r>
            <a:r>
              <a:rPr lang="cs-CZ" b="1" dirty="0" smtClean="0"/>
              <a:t>pravda</a:t>
            </a:r>
            <a:r>
              <a:rPr lang="cs-CZ" dirty="0" smtClean="0"/>
              <a:t>, ale pohled jednoho učitele</a:t>
            </a:r>
          </a:p>
          <a:p>
            <a:r>
              <a:rPr lang="cs-CZ" dirty="0" smtClean="0"/>
              <a:t>spravedlnost neznamená vždy stejný metr (vizte obrázek)</a:t>
            </a:r>
          </a:p>
          <a:p>
            <a:r>
              <a:rPr lang="cs-CZ" dirty="0" smtClean="0"/>
              <a:t>hodnocení by mělo být zejména</a:t>
            </a:r>
            <a:r>
              <a:rPr lang="cs-CZ" b="1" dirty="0" smtClean="0"/>
              <a:t> srozumitelné </a:t>
            </a:r>
            <a:r>
              <a:rPr lang="cs-CZ" dirty="0" smtClean="0"/>
              <a:t>– nějakým způsobem přiblížit žákovi jeho silné stránky i slabiny (v konkrétní situaci)</a:t>
            </a:r>
          </a:p>
          <a:p>
            <a:r>
              <a:rPr lang="cs-CZ" dirty="0" smtClean="0"/>
              <a:t>mělo by </a:t>
            </a:r>
            <a:r>
              <a:rPr lang="cs-CZ" b="1" dirty="0" smtClean="0"/>
              <a:t>motivovat</a:t>
            </a:r>
            <a:r>
              <a:rPr lang="cs-CZ" dirty="0" smtClean="0"/>
              <a:t> k další práci, např. stanovováním osobních cílů, rozvíjením potenciálu</a:t>
            </a:r>
          </a:p>
          <a:p>
            <a:r>
              <a:rPr lang="cs-CZ" dirty="0" smtClean="0"/>
              <a:t>motivační je, když se žáci naučí </a:t>
            </a:r>
            <a:r>
              <a:rPr lang="cs-CZ" b="1" dirty="0" smtClean="0"/>
              <a:t>sebehodnocení</a:t>
            </a:r>
            <a:r>
              <a:rPr lang="cs-CZ" dirty="0" smtClean="0"/>
              <a:t> – pokud s ním učitel a třída pracuje dlouhodobě, ukazuje se, že žáci dokáží být velice soudní a hodnotit spravedlivě</a:t>
            </a: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326588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9"/>
            <a:ext cx="7595005" cy="792088"/>
          </a:xfrm>
        </p:spPr>
        <p:txBody>
          <a:bodyPr/>
          <a:lstStyle/>
          <a:p>
            <a:r>
              <a:rPr lang="cs-CZ" b="1" dirty="0" smtClean="0"/>
              <a:t>…ke spravedlnosti v hodnocení 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58900"/>
            <a:ext cx="7074197" cy="4950420"/>
          </a:xfrm>
        </p:spPr>
      </p:pic>
    </p:spTree>
    <p:extLst>
      <p:ext uri="{BB962C8B-B14F-4D97-AF65-F5344CB8AC3E}">
        <p14:creationId xmlns:p14="http://schemas.microsoft.com/office/powerpoint/2010/main" val="1920001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36904" cy="792087"/>
          </a:xfrm>
        </p:spPr>
        <p:txBody>
          <a:bodyPr/>
          <a:lstStyle/>
          <a:p>
            <a:pPr algn="ctr"/>
            <a:r>
              <a:rPr lang="cs-CZ" sz="2400" b="1" dirty="0" smtClean="0"/>
              <a:t>informativní vs. formativní hodnocení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7"/>
            <a:ext cx="8712968" cy="532859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 smtClean="0"/>
              <a:t>Největší rozdíl vnímám ve vzájemné pozici zúčastněných:</a:t>
            </a:r>
          </a:p>
          <a:p>
            <a:pPr>
              <a:lnSpc>
                <a:spcPct val="150000"/>
              </a:lnSpc>
            </a:pPr>
            <a:r>
              <a:rPr lang="cs-CZ" b="1" dirty="0" smtClean="0"/>
              <a:t>informativní hodnocení</a:t>
            </a:r>
            <a:r>
              <a:rPr lang="cs-CZ" dirty="0" smtClean="0"/>
              <a:t> bývá poskytováno </a:t>
            </a:r>
            <a:r>
              <a:rPr lang="cs-CZ" b="1" dirty="0" smtClean="0"/>
              <a:t>z nadřazené pozice </a:t>
            </a:r>
            <a:r>
              <a:rPr lang="cs-CZ" dirty="0" smtClean="0"/>
              <a:t>(starší, zkušenější, chytřejší, schopnější či formálně na vyšší pozici)</a:t>
            </a:r>
          </a:p>
          <a:p>
            <a:pPr>
              <a:lnSpc>
                <a:spcPct val="150000"/>
              </a:lnSpc>
            </a:pPr>
            <a:r>
              <a:rPr lang="cs-CZ" b="1" dirty="0" smtClean="0"/>
              <a:t>formativní hodnocení </a:t>
            </a:r>
            <a:r>
              <a:rPr lang="cs-CZ" dirty="0" smtClean="0"/>
              <a:t>je poskytováno (obvykle oboustranně) </a:t>
            </a:r>
            <a:r>
              <a:rPr lang="cs-CZ" b="1" dirty="0" smtClean="0"/>
              <a:t>z partnerské pozice</a:t>
            </a:r>
          </a:p>
          <a:p>
            <a:pPr>
              <a:lnSpc>
                <a:spcPct val="150000"/>
              </a:lnSpc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252461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36904" cy="792087"/>
          </a:xfrm>
        </p:spPr>
        <p:txBody>
          <a:bodyPr/>
          <a:lstStyle/>
          <a:p>
            <a:r>
              <a:rPr lang="cs-CZ" sz="2800" b="1" dirty="0"/>
              <a:t>Jak </a:t>
            </a:r>
            <a:r>
              <a:rPr lang="cs-CZ" sz="2800" b="1" dirty="0" smtClean="0"/>
              <a:t>vypadá rozvojová zpětná vazba?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5"/>
            <a:ext cx="8712968" cy="5544616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cs-CZ" b="1" dirty="0" smtClean="0"/>
              <a:t>subjektivní</a:t>
            </a:r>
          </a:p>
          <a:p>
            <a:pPr marL="0" lvl="0" indent="0">
              <a:buNone/>
            </a:pPr>
            <a:r>
              <a:rPr lang="cs-CZ" dirty="0" smtClean="0"/>
              <a:t>Poznatky formulujeme z osobního hlediska (líbí se mi/vadí mi), nikoli z</a:t>
            </a:r>
            <a:r>
              <a:rPr lang="cs-CZ" dirty="0" smtClean="0">
                <a:latin typeface="Calibri"/>
              </a:rPr>
              <a:t> </a:t>
            </a:r>
            <a:r>
              <a:rPr lang="cs-CZ" dirty="0" smtClean="0"/>
              <a:t>nadosobního (musí se, je normální…). Zpětná vazba je vždy vyjádřením osobního hlediska, žádná objektivní neexistuje.</a:t>
            </a:r>
          </a:p>
          <a:p>
            <a:pPr marL="0" lvl="0" indent="0">
              <a:buNone/>
            </a:pPr>
            <a:r>
              <a:rPr lang="cs-CZ" b="1" dirty="0" smtClean="0"/>
              <a:t>užitečná</a:t>
            </a:r>
            <a:endParaRPr lang="cs-CZ" dirty="0" smtClean="0"/>
          </a:p>
          <a:p>
            <a:pPr marL="0" lvl="0" indent="0">
              <a:buNone/>
            </a:pPr>
            <a:r>
              <a:rPr lang="cs-CZ" dirty="0" smtClean="0"/>
              <a:t>Je </a:t>
            </a:r>
            <a:r>
              <a:rPr lang="cs-CZ" dirty="0"/>
              <a:t>mnoho pravidel, jak mluvit při ZV, co říkat a jak to formulovat, čeho se vyvarovat. Všechna směřují k tomu, aby ZV byla pro toho </a:t>
            </a:r>
            <a:r>
              <a:rPr lang="cs-CZ" dirty="0" smtClean="0"/>
              <a:t>druhého přínosná.</a:t>
            </a:r>
            <a:endParaRPr lang="cs-CZ" dirty="0"/>
          </a:p>
          <a:p>
            <a:pPr marL="0" lvl="0" indent="0">
              <a:buNone/>
            </a:pPr>
            <a:r>
              <a:rPr lang="cs-CZ" dirty="0"/>
              <a:t>Aby se dozvěděl něco nového o sobě, abychom potvrdili to, čím si není jistý, aby si dokázal představit, jak situaci vnímá někdo jiný atp. Smyslem je dát tomu druhému podněty k seberozvoji.</a:t>
            </a:r>
          </a:p>
          <a:p>
            <a:pPr marL="0" indent="0">
              <a:buNone/>
            </a:pPr>
            <a:r>
              <a:rPr lang="cs-CZ" b="1" dirty="0" smtClean="0"/>
              <a:t>akceptovatelná</a:t>
            </a:r>
          </a:p>
          <a:p>
            <a:pPr marL="0" lvl="0" indent="0">
              <a:buNone/>
            </a:pPr>
            <a:r>
              <a:rPr lang="cs-CZ" dirty="0" smtClean="0"/>
              <a:t>ZV </a:t>
            </a:r>
            <a:r>
              <a:rPr lang="cs-CZ" dirty="0"/>
              <a:t>musí být formulovaná tak, aby ji druhý člověk mohl přijmout a zpracovat. Pokud je velmi kritická, nemilosrdně otevřená či netaktní, možná se uleví tomu, kdo ji říká. Pro toho, kdo přijímá, je však zraňující, a tak ji neakceptuje (odmítne obsah či mluvčího).</a:t>
            </a:r>
          </a:p>
          <a:p>
            <a:pPr marL="0" indent="0">
              <a:buNone/>
            </a:pPr>
            <a:r>
              <a:rPr lang="cs-CZ" b="1" dirty="0"/>
              <a:t>srozumitelná</a:t>
            </a:r>
          </a:p>
          <a:p>
            <a:pPr marL="0" lvl="0" indent="0">
              <a:buNone/>
            </a:pPr>
            <a:r>
              <a:rPr lang="cs-CZ" dirty="0"/>
              <a:t>Srozumitelnost zpětné vazby vytváří jednak společný „komunikační kód“, jednak konkrétní popis situace, v níž se projevilo to, nač chceme poukázat. Z konkrétní situace pak můžeme vyvodit obecný závěr, případně navrhnout změny, nastínit možnosti.</a:t>
            </a:r>
          </a:p>
        </p:txBody>
      </p:sp>
    </p:spTree>
    <p:extLst>
      <p:ext uri="{BB962C8B-B14F-4D97-AF65-F5344CB8AC3E}">
        <p14:creationId xmlns:p14="http://schemas.microsoft.com/office/powerpoint/2010/main" val="207272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36904" cy="792087"/>
          </a:xfrm>
        </p:spPr>
        <p:txBody>
          <a:bodyPr/>
          <a:lstStyle/>
          <a:p>
            <a:pPr algn="r"/>
            <a:r>
              <a:rPr lang="cs-CZ" sz="2400" b="1" dirty="0" smtClean="0"/>
              <a:t>Co přináší používání zpětné vazby 						v</a:t>
            </a:r>
            <a:r>
              <a:rPr lang="cs-CZ" sz="2400" b="1" dirty="0" smtClean="0">
                <a:latin typeface="Calibri"/>
              </a:rPr>
              <a:t> </a:t>
            </a:r>
            <a:r>
              <a:rPr lang="cs-CZ" sz="2400" b="1" dirty="0" smtClean="0"/>
              <a:t>pedagogické interakci?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7"/>
            <a:ext cx="8712968" cy="5328593"/>
          </a:xfrm>
        </p:spPr>
        <p:txBody>
          <a:bodyPr>
            <a:normAutofit/>
          </a:bodyPr>
          <a:lstStyle/>
          <a:p>
            <a:r>
              <a:rPr lang="cs-CZ" dirty="0" smtClean="0"/>
              <a:t>motivaci k práci na obou stranách učitele i žáka</a:t>
            </a:r>
          </a:p>
          <a:p>
            <a:r>
              <a:rPr lang="cs-CZ" dirty="0" smtClean="0"/>
              <a:t>prostor pro osobní rozvoj</a:t>
            </a:r>
          </a:p>
          <a:p>
            <a:r>
              <a:rPr lang="cs-CZ" dirty="0" smtClean="0"/>
              <a:t>možnosti práce s osobním cílem</a:t>
            </a:r>
          </a:p>
          <a:p>
            <a:r>
              <a:rPr lang="cs-CZ" dirty="0" smtClean="0"/>
              <a:t>extrospekci, sebepoznání prostřednictvím druhých, vyplnění slepé skvrny</a:t>
            </a:r>
          </a:p>
          <a:p>
            <a:r>
              <a:rPr lang="cs-CZ" dirty="0" smtClean="0"/>
              <a:t>podporu odpovědnosti za vlastní výsledky</a:t>
            </a:r>
          </a:p>
          <a:p>
            <a:r>
              <a:rPr lang="cs-CZ" dirty="0" smtClean="0"/>
              <a:t>hlubší vztah – abych mohl druhému poskytnout ZV, musím mu věnovat pozornost</a:t>
            </a:r>
          </a:p>
          <a:p>
            <a:r>
              <a:rPr lang="cs-CZ" dirty="0" smtClean="0"/>
              <a:t>více partnerství do vztahu – možnost poskytnout ZV je oboustranná, navíc z autoritativní či pohrdavé pozice se rozvojová ZV poskytovat nedá</a:t>
            </a:r>
          </a:p>
        </p:txBody>
      </p:sp>
    </p:spTree>
    <p:extLst>
      <p:ext uri="{BB962C8B-B14F-4D97-AF65-F5344CB8AC3E}">
        <p14:creationId xmlns:p14="http://schemas.microsoft.com/office/powerpoint/2010/main" val="206245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75725"/>
            <a:ext cx="7595005" cy="924475"/>
          </a:xfrm>
        </p:spPr>
        <p:txBody>
          <a:bodyPr/>
          <a:lstStyle/>
          <a:p>
            <a:r>
              <a:rPr lang="cs-CZ" dirty="0" smtClean="0"/>
              <a:t>dobré texty k tématu hodnocení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07361"/>
            <a:ext cx="8352928" cy="405143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Snaha o jedničky brání dětem v učení</a:t>
            </a:r>
            <a:endParaRPr lang="cs-CZ" dirty="0" smtClean="0">
              <a:hlinkClick r:id="rId2"/>
            </a:endParaRPr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www.eduin.cz/clanky/respekt-snaha-o-jednicky-brani-detem-v-uceni/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Problematika hodnocení ve škole</a:t>
            </a:r>
          </a:p>
          <a:p>
            <a:pPr marL="0" indent="0">
              <a:buNone/>
            </a:pPr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://clanky.rvp.cz/clanek/c/G/993/problematika-hodnoceni-ve-skole.html</a:t>
            </a:r>
            <a:r>
              <a:rPr lang="cs-CZ" dirty="0" smtClean="0">
                <a:hlinkClick r:id="rId3"/>
              </a:rPr>
              <a:t>/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62299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DOMÁCÍ ÚKOLY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Souhrnně a přehledně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31407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792087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1. domácí úkol </a:t>
            </a:r>
            <a:r>
              <a:rPr lang="cs-CZ" sz="2400" dirty="0" smtClean="0">
                <a:solidFill>
                  <a:srgbClr val="0070C0"/>
                </a:solidFill>
              </a:rPr>
              <a:t>z 16., 17. a 18. února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136904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0070C0"/>
                </a:solidFill>
              </a:rPr>
              <a:t>Zaujměte stanovisko k následujícím tvrzením. Ke každému přidejte ano/ne/nemohu se rozhodnout. Pak si vyberte jedno, s</a:t>
            </a:r>
            <a:r>
              <a:rPr lang="cs-CZ" b="1" dirty="0" smtClean="0">
                <a:solidFill>
                  <a:srgbClr val="0070C0"/>
                </a:solidFill>
                <a:sym typeface="Wingdings"/>
              </a:rPr>
              <a:t> </a:t>
            </a:r>
            <a:r>
              <a:rPr lang="cs-CZ" b="1" dirty="0" smtClean="0">
                <a:solidFill>
                  <a:srgbClr val="0070C0"/>
                </a:solidFill>
              </a:rPr>
              <a:t>nímž souhlasíte, jedno, s nímž nesouhlasíte, a jedno, kde jste se obtížně rozhodovali a své stanovisko (či váhání) zdůvodněte. </a:t>
            </a:r>
            <a:endParaRPr lang="cs-CZ" b="1" dirty="0">
              <a:solidFill>
                <a:srgbClr val="0070C0"/>
              </a:solidFill>
            </a:endParaRPr>
          </a:p>
          <a:p>
            <a:r>
              <a:rPr lang="cs-CZ" dirty="0">
                <a:solidFill>
                  <a:srgbClr val="0070C0"/>
                </a:solidFill>
              </a:rPr>
              <a:t>Děti nemohou ve škole dělat jen to, co je baví.</a:t>
            </a:r>
          </a:p>
          <a:p>
            <a:r>
              <a:rPr lang="cs-CZ" dirty="0">
                <a:solidFill>
                  <a:srgbClr val="0070C0"/>
                </a:solidFill>
              </a:rPr>
              <a:t>Známka je pro dítě odměnou, jako je mzda odměnou za práci dospělého.</a:t>
            </a:r>
          </a:p>
          <a:p>
            <a:r>
              <a:rPr lang="cs-CZ" dirty="0">
                <a:solidFill>
                  <a:srgbClr val="0070C0"/>
                </a:solidFill>
              </a:rPr>
              <a:t>Všechny děti se musí učit totéž.</a:t>
            </a:r>
          </a:p>
          <a:p>
            <a:r>
              <a:rPr lang="cs-CZ" dirty="0">
                <a:solidFill>
                  <a:srgbClr val="0070C0"/>
                </a:solidFill>
              </a:rPr>
              <a:t>Hlavní je, aby učitel uměl dobře vyložit látku a udržel si ve třídě disciplínu.</a:t>
            </a:r>
          </a:p>
          <a:p>
            <a:r>
              <a:rPr lang="cs-CZ" dirty="0">
                <a:solidFill>
                  <a:srgbClr val="0070C0"/>
                </a:solidFill>
              </a:rPr>
              <a:t>Cílem vzdělávání je osvojení znalostí a dovedností.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Odpovědnosti </a:t>
            </a:r>
            <a:r>
              <a:rPr lang="cs-CZ" dirty="0">
                <a:solidFill>
                  <a:srgbClr val="0070C0"/>
                </a:solidFill>
              </a:rPr>
              <a:t>dítě naučíme tím, že jsme důslední a neustále je kontrolujeme.</a:t>
            </a:r>
          </a:p>
          <a:p>
            <a:r>
              <a:rPr lang="cs-CZ" dirty="0">
                <a:solidFill>
                  <a:srgbClr val="0070C0"/>
                </a:solidFill>
              </a:rPr>
              <a:t>Odměny a tresty jsou důležitými prostředky výchovy a vzdělávání.</a:t>
            </a:r>
          </a:p>
          <a:p>
            <a:r>
              <a:rPr lang="cs-CZ" dirty="0">
                <a:solidFill>
                  <a:srgbClr val="0070C0"/>
                </a:solidFill>
              </a:rPr>
              <a:t>Škola musí představovat pro dítě určitý stres: připravuje je tak nejlépe na život, kde také bude muset čelit stresu.</a:t>
            </a:r>
          </a:p>
          <a:p>
            <a:r>
              <a:rPr lang="cs-CZ" dirty="0">
                <a:solidFill>
                  <a:srgbClr val="0070C0"/>
                </a:solidFill>
              </a:rPr>
              <a:t>Život je samá soutěž, proto se ve škole děti také musí učit obstát v soutěži</a:t>
            </a:r>
            <a:r>
              <a:rPr lang="cs-CZ" dirty="0" smtClean="0">
                <a:solidFill>
                  <a:srgbClr val="0070C0"/>
                </a:solidFill>
              </a:rPr>
              <a:t>.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5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1"/>
            <a:ext cx="8352928" cy="864095"/>
          </a:xfrm>
        </p:spPr>
        <p:txBody>
          <a:bodyPr/>
          <a:lstStyle/>
          <a:p>
            <a:r>
              <a:rPr lang="cs-CZ" sz="2400" dirty="0" smtClean="0"/>
              <a:t>Podmínky </a:t>
            </a:r>
            <a:r>
              <a:rPr lang="cs-CZ" sz="2400" dirty="0"/>
              <a:t>udělení zápočtu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a </a:t>
            </a:r>
            <a:r>
              <a:rPr lang="cs-CZ" sz="2400" dirty="0"/>
              <a:t>jiné dohody: 3. DOMÁCÍ ÚKOLY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136904" cy="5472608"/>
          </a:xfrm>
        </p:spPr>
        <p:txBody>
          <a:bodyPr/>
          <a:lstStyle/>
          <a:p>
            <a:r>
              <a:rPr lang="cs-CZ" dirty="0" smtClean="0"/>
              <a:t>Namísto </a:t>
            </a:r>
            <a:r>
              <a:rPr lang="cs-CZ" dirty="0"/>
              <a:t>rozsáhlejší seminární práce budete vypracovávat krátké domácí </a:t>
            </a:r>
            <a:r>
              <a:rPr lang="cs-CZ" dirty="0" smtClean="0"/>
              <a:t>úkoly, které „ladí“ s tématy seminářů.</a:t>
            </a:r>
          </a:p>
          <a:p>
            <a:r>
              <a:rPr lang="cs-CZ" dirty="0" smtClean="0"/>
              <a:t>Úkoly budou spočívat v myšlenkové a názorové reakci na text či video. Vaše zpracování bude souvislý text odborného charakteru. </a:t>
            </a:r>
          </a:p>
          <a:p>
            <a:r>
              <a:rPr lang="cs-CZ" dirty="0" smtClean="0"/>
              <a:t>Podrobné zadání každého úkolu bude přidáváno do této prezentace.</a:t>
            </a:r>
            <a:endParaRPr lang="cs-CZ" dirty="0"/>
          </a:p>
          <a:p>
            <a:r>
              <a:rPr lang="cs-CZ" dirty="0" smtClean="0"/>
              <a:t>Úkoly odevzdáte </a:t>
            </a:r>
            <a:r>
              <a:rPr lang="cs-CZ" dirty="0"/>
              <a:t>v </a:t>
            </a:r>
            <a:r>
              <a:rPr lang="cs-CZ" dirty="0" smtClean="0"/>
              <a:t>papírové </a:t>
            </a:r>
            <a:r>
              <a:rPr lang="cs-CZ" dirty="0"/>
              <a:t>(nikoli elektronické) podobě na nejbližším semináři. </a:t>
            </a:r>
            <a:r>
              <a:rPr lang="cs-CZ" dirty="0" smtClean="0"/>
              <a:t>(Úkoly nelze odevzdávat zpětně, max. zpoždění je 1 týden.)</a:t>
            </a:r>
          </a:p>
          <a:p>
            <a:r>
              <a:rPr lang="cs-CZ" dirty="0" smtClean="0"/>
              <a:t>Jde </a:t>
            </a:r>
            <a:r>
              <a:rPr lang="cs-CZ" dirty="0"/>
              <a:t>mi o obsah, takže stačí, budou-li psané rukou na důstojném kusu papíru </a:t>
            </a:r>
            <a:r>
              <a:rPr lang="cs-CZ" dirty="0" smtClean="0"/>
              <a:t>(</a:t>
            </a:r>
            <a:r>
              <a:rPr lang="cs-CZ" dirty="0"/>
              <a:t>žádné hlavičky, logo univerzity, titulní strana, abstrakt v angličtině a poděkování rodičům</a:t>
            </a:r>
            <a:r>
              <a:rPr lang="cs-CZ" dirty="0" smtClean="0"/>
              <a:t>). </a:t>
            </a:r>
          </a:p>
          <a:p>
            <a:r>
              <a:rPr lang="cs-CZ" dirty="0" smtClean="0"/>
              <a:t>Na každém úkolu bude vaše jméno, číslo úkolu + označení skupiny, do níž patříte (např. út 9.20).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784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432047"/>
          </a:xfrm>
        </p:spPr>
        <p:txBody>
          <a:bodyPr/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Reflexe 1. domácího úkolu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764704"/>
            <a:ext cx="8136904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i="1" dirty="0" smtClean="0">
                <a:solidFill>
                  <a:srgbClr val="0070C0"/>
                </a:solidFill>
              </a:rPr>
              <a:t>Stručné shrnutí vašich hlasů s mnou vybraným komentářem.</a:t>
            </a:r>
          </a:p>
          <a:p>
            <a:pPr marL="0" indent="0">
              <a:buNone/>
            </a:pPr>
            <a:r>
              <a:rPr lang="cs-CZ" sz="1600" b="1" dirty="0" smtClean="0">
                <a:solidFill>
                  <a:srgbClr val="0070C0"/>
                </a:solidFill>
              </a:rPr>
              <a:t>Děti </a:t>
            </a:r>
            <a:r>
              <a:rPr lang="cs-CZ" sz="1600" b="1" dirty="0">
                <a:solidFill>
                  <a:srgbClr val="0070C0"/>
                </a:solidFill>
              </a:rPr>
              <a:t>nemohou ve škole dělat jen to, co je baví</a:t>
            </a:r>
            <a:r>
              <a:rPr lang="cs-CZ" sz="1600" b="1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0070C0"/>
                </a:solidFill>
              </a:rPr>
              <a:t>Nejvíce souhlasných stanovisek a také nejvíce komentářů, v nichž převažovaly argumenty, že by si pak hrály a neučily se, že děti nevědí, co budou v životě potřebovat, že by pak jejich život neměl žádný směr.</a:t>
            </a:r>
            <a:endParaRPr lang="cs-CZ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rgbClr val="0070C0"/>
                </a:solidFill>
              </a:rPr>
              <a:t>Známka je pro dítě odměnou, jako je mzda odměnou za práci dospělého</a:t>
            </a:r>
            <a:r>
              <a:rPr lang="cs-CZ" sz="1600" b="1" dirty="0" smtClean="0">
                <a:solidFill>
                  <a:srgbClr val="0070C0"/>
                </a:solidFill>
              </a:rPr>
              <a:t>. </a:t>
            </a:r>
            <a:r>
              <a:rPr lang="cs-CZ" sz="1600" dirty="0" smtClean="0">
                <a:solidFill>
                  <a:srgbClr val="0070C0"/>
                </a:solidFill>
              </a:rPr>
              <a:t>S tímto spíše nesouhlasíte, paralela kulhá v mnoha směrech.</a:t>
            </a:r>
            <a:endParaRPr lang="cs-CZ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rgbClr val="0070C0"/>
                </a:solidFill>
              </a:rPr>
              <a:t>Všechny děti se musí učit </a:t>
            </a:r>
            <a:r>
              <a:rPr lang="cs-CZ" sz="1600" b="1" dirty="0" smtClean="0">
                <a:solidFill>
                  <a:srgbClr val="0070C0"/>
                </a:solidFill>
              </a:rPr>
              <a:t>totéž. </a:t>
            </a:r>
            <a:r>
              <a:rPr lang="cs-CZ" sz="1600" dirty="0" smtClean="0">
                <a:solidFill>
                  <a:srgbClr val="0070C0"/>
                </a:solidFill>
              </a:rPr>
              <a:t>Převažuje nesouhlas, zmiňujete hodně argumentů, které vycházejí z toho, že děti nejsou stejné. Na druhé straně je zmiňována potřeba společného základu.</a:t>
            </a:r>
            <a:endParaRPr lang="cs-CZ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rgbClr val="0070C0"/>
                </a:solidFill>
              </a:rPr>
              <a:t>Hlavní je, aby učitel uměl dobře vyložit látku a udržel si ve třídě disciplínu</a:t>
            </a:r>
            <a:r>
              <a:rPr lang="cs-CZ" sz="1600" b="1" dirty="0" smtClean="0">
                <a:solidFill>
                  <a:srgbClr val="0070C0"/>
                </a:solidFill>
              </a:rPr>
              <a:t>. </a:t>
            </a:r>
            <a:r>
              <a:rPr lang="cs-CZ" sz="1600" dirty="0" smtClean="0">
                <a:solidFill>
                  <a:srgbClr val="0070C0"/>
                </a:solidFill>
              </a:rPr>
              <a:t>Souhlas a nesouhlas hodně vyrovnané. Nesouhlasící vidí učitele jako průvodce vzděláním a inspirátora. Souhlasné hlasy zdůrazňují význam učitelovy dovednosti poutavě a srozumitelně vysvětlit látku a udržet ve třídě disciplínu jako podmínku „klidu na učení“.</a:t>
            </a:r>
            <a:endParaRPr lang="cs-CZ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rgbClr val="0070C0"/>
                </a:solidFill>
              </a:rPr>
              <a:t>Cílem vzdělávání je osvojení znalostí a </a:t>
            </a:r>
            <a:r>
              <a:rPr lang="cs-CZ" sz="1600" b="1" dirty="0" smtClean="0">
                <a:solidFill>
                  <a:srgbClr val="0070C0"/>
                </a:solidFill>
              </a:rPr>
              <a:t>dovedností. </a:t>
            </a:r>
            <a:r>
              <a:rPr lang="cs-CZ" sz="1600" dirty="0" smtClean="0">
                <a:solidFill>
                  <a:srgbClr val="0070C0"/>
                </a:solidFill>
              </a:rPr>
              <a:t>Převažuje souhlas, i když ne výrazně. Ti, co nesouhlasí, často zmiňují formování a rozvoj celé osobnosti, rozvoj postojů apod.</a:t>
            </a:r>
            <a:endParaRPr lang="cs-CZ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4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432047"/>
          </a:xfrm>
        </p:spPr>
        <p:txBody>
          <a:bodyPr/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Reflexe 1. domácího úkolu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764704"/>
            <a:ext cx="8136904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>
                <a:solidFill>
                  <a:srgbClr val="0070C0"/>
                </a:solidFill>
              </a:rPr>
              <a:t>Odpovědnosti dítě naučíme tím, že jsme důslední a neustále je kontrolujeme. </a:t>
            </a:r>
            <a:r>
              <a:rPr lang="cs-CZ" sz="1600" dirty="0">
                <a:solidFill>
                  <a:srgbClr val="0070C0"/>
                </a:solidFill>
              </a:rPr>
              <a:t>Výrazný nesouhlas s podílem nerozhodných.</a:t>
            </a:r>
            <a:endParaRPr lang="cs-CZ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rgbClr val="0070C0"/>
                </a:solidFill>
              </a:rPr>
              <a:t>Odměny a tresty jsou důležitými prostředky výchovy a vzdělávání. </a:t>
            </a:r>
            <a:r>
              <a:rPr lang="cs-CZ" sz="1600" dirty="0">
                <a:solidFill>
                  <a:srgbClr val="0070C0"/>
                </a:solidFill>
              </a:rPr>
              <a:t>Zde se hlasy dělí rovnoměrně mezi všechny tři možnosti</a:t>
            </a:r>
            <a:r>
              <a:rPr lang="cs-CZ" sz="1600" dirty="0" smtClean="0">
                <a:solidFill>
                  <a:srgbClr val="0070C0"/>
                </a:solidFill>
              </a:rPr>
              <a:t>. Souhlasící si bez nich výchovu nedovedou představit, zdůrazňují jejich motivační funkci, zároveň přiměřenost a pravidla pro jejich užívání.</a:t>
            </a:r>
            <a:endParaRPr lang="cs-CZ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rgbClr val="0070C0"/>
                </a:solidFill>
              </a:rPr>
              <a:t>Škola musí představovat pro dítě určitý stres: připravuje je tak nejlépe na život, kde také bude muset čelit stresu</a:t>
            </a:r>
            <a:r>
              <a:rPr lang="cs-CZ" sz="1600" b="1" dirty="0" smtClean="0">
                <a:solidFill>
                  <a:srgbClr val="0070C0"/>
                </a:solidFill>
              </a:rPr>
              <a:t>. </a:t>
            </a:r>
            <a:r>
              <a:rPr lang="cs-CZ" sz="1600" dirty="0" smtClean="0">
                <a:solidFill>
                  <a:srgbClr val="0070C0"/>
                </a:solidFill>
              </a:rPr>
              <a:t>Převažuje nesouhlas, stres vás na stres nevytrénuje, škola by měla být bezpečné místo, ale mírný stres podporující výkon ano.</a:t>
            </a:r>
            <a:endParaRPr lang="cs-CZ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rgbClr val="0070C0"/>
                </a:solidFill>
              </a:rPr>
              <a:t>Život je samá soutěž, proto se ve škole děti také musí učit obstát </a:t>
            </a:r>
            <a:r>
              <a:rPr lang="cs-CZ" sz="1600" b="1" dirty="0" smtClean="0">
                <a:solidFill>
                  <a:srgbClr val="0070C0"/>
                </a:solidFill>
              </a:rPr>
              <a:t>v soutěži. </a:t>
            </a:r>
            <a:r>
              <a:rPr lang="cs-CZ" sz="1600" dirty="0" smtClean="0">
                <a:solidFill>
                  <a:srgbClr val="0070C0"/>
                </a:solidFill>
              </a:rPr>
              <a:t>Nejvíce „nemohu se rozhodnout“ ze všech tvrzení, vyrovnáno s</a:t>
            </a:r>
            <a:r>
              <a:rPr lang="cs-CZ" sz="1600" b="1" dirty="0">
                <a:solidFill>
                  <a:srgbClr val="0070C0"/>
                </a:solidFill>
              </a:rPr>
              <a:t> </a:t>
            </a:r>
            <a:r>
              <a:rPr lang="cs-CZ" sz="1600" dirty="0" smtClean="0">
                <a:solidFill>
                  <a:srgbClr val="0070C0"/>
                </a:solidFill>
              </a:rPr>
              <a:t>nesouhlasem, souhlasících pomálu</a:t>
            </a:r>
            <a:r>
              <a:rPr lang="cs-CZ" sz="1600" dirty="0" smtClean="0"/>
              <a:t>. </a:t>
            </a:r>
            <a:r>
              <a:rPr lang="cs-CZ" sz="1600" dirty="0" smtClean="0">
                <a:solidFill>
                  <a:srgbClr val="0070C0"/>
                </a:solidFill>
              </a:rPr>
              <a:t>Argumenty se většinou rozcházejí už na tom, je-li život samá soutěž.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002060"/>
                </a:solidFill>
              </a:rPr>
              <a:t>Podle Jany Nováčkové jsou všechna předchozí tvrzení mýty provázející vzdělání nejen u nás. Pokud vás zajímají její argumenty, ve stručnosti je </a:t>
            </a:r>
            <a:r>
              <a:rPr lang="cs-CZ" sz="1600" dirty="0">
                <a:solidFill>
                  <a:srgbClr val="002060"/>
                </a:solidFill>
              </a:rPr>
              <a:t>najdete zde: </a:t>
            </a:r>
            <a:r>
              <a:rPr lang="cs-CZ" sz="1600" dirty="0">
                <a:solidFill>
                  <a:srgbClr val="002060"/>
                </a:solidFill>
                <a:hlinkClick r:id="rId3"/>
              </a:rPr>
              <a:t>http://</a:t>
            </a:r>
            <a:r>
              <a:rPr lang="cs-CZ" sz="1600" dirty="0" smtClean="0">
                <a:solidFill>
                  <a:srgbClr val="002060"/>
                </a:solidFill>
                <a:hlinkClick r:id="rId3"/>
              </a:rPr>
              <a:t>www.stridavka.cz/myty-ve-vzdelavani-cast-2.html</a:t>
            </a:r>
            <a:endParaRPr lang="cs-CZ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002060"/>
                </a:solidFill>
              </a:rPr>
              <a:t>V celistvosti v knížce o 48 stranách Mýty ve vzdělávání.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002060"/>
                </a:solidFill>
              </a:rPr>
              <a:t>Doporučuji přečíst zejména ty, u nichž jste si byli jistí, že platí.</a:t>
            </a:r>
            <a:endParaRPr lang="cs-CZ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6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792087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2. domácí úkol </a:t>
            </a:r>
            <a:r>
              <a:rPr lang="cs-CZ" sz="2400" dirty="0" smtClean="0">
                <a:solidFill>
                  <a:srgbClr val="0070C0"/>
                </a:solidFill>
              </a:rPr>
              <a:t>z 2., 3. a 4. března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13690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0070C0"/>
                </a:solidFill>
              </a:rPr>
              <a:t>Přemýšlejte o tom, co student, který se vzdělává sám či ve škole typu </a:t>
            </a:r>
            <a:r>
              <a:rPr lang="cs-CZ" b="1" dirty="0" err="1" smtClean="0">
                <a:solidFill>
                  <a:srgbClr val="0070C0"/>
                </a:solidFill>
              </a:rPr>
              <a:t>Sudbury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Valley</a:t>
            </a:r>
            <a:r>
              <a:rPr lang="cs-CZ" b="1" dirty="0" smtClean="0">
                <a:solidFill>
                  <a:srgbClr val="0070C0"/>
                </a:solidFill>
              </a:rPr>
              <a:t>, musí (u)dělat, aby se něco naučil, něčeho dosáhl.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70C0"/>
                </a:solidFill>
              </a:rPr>
              <a:t>Uvažujte jak o denních či častých úkonech (i mentálních), tak o ojedinělých či jedinečných.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70C0"/>
                </a:solidFill>
              </a:rPr>
              <a:t>Co mu to přináší?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70C0"/>
                </a:solidFill>
              </a:rPr>
              <a:t>Co ho to naučí do života?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70C0"/>
                </a:solidFill>
              </a:rPr>
              <a:t>Bude mít nějaký handicap? Jaký a proč?</a:t>
            </a:r>
          </a:p>
          <a:p>
            <a:pPr marL="0" indent="0">
              <a:buNone/>
            </a:pPr>
            <a:endParaRPr lang="cs-CZ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70C0"/>
                </a:solidFill>
              </a:rPr>
              <a:t>Pokud byste hledali podněty, </a:t>
            </a:r>
            <a:r>
              <a:rPr lang="cs-CZ" dirty="0">
                <a:solidFill>
                  <a:srgbClr val="0070C0"/>
                </a:solidFill>
              </a:rPr>
              <a:t>podívejte se na </a:t>
            </a:r>
            <a:r>
              <a:rPr lang="cs-CZ" dirty="0" smtClean="0">
                <a:solidFill>
                  <a:srgbClr val="0070C0"/>
                </a:solidFill>
              </a:rPr>
              <a:t>video: </a:t>
            </a:r>
            <a:r>
              <a:rPr lang="cs-CZ" dirty="0" smtClean="0">
                <a:solidFill>
                  <a:srgbClr val="0070C0"/>
                </a:solidFill>
                <a:hlinkClick r:id="rId3"/>
              </a:rPr>
              <a:t>https</a:t>
            </a:r>
            <a:r>
              <a:rPr lang="cs-CZ" dirty="0">
                <a:solidFill>
                  <a:srgbClr val="0070C0"/>
                </a:solidFill>
                <a:hlinkClick r:id="rId3"/>
              </a:rPr>
              <a:t>://</a:t>
            </a:r>
            <a:r>
              <a:rPr lang="cs-CZ" dirty="0" smtClean="0">
                <a:solidFill>
                  <a:srgbClr val="0070C0"/>
                </a:solidFill>
                <a:hlinkClick r:id="rId3"/>
              </a:rPr>
              <a:t>www.youtube.com/watch?v=5uV6hZ4b57g</a:t>
            </a:r>
            <a:endParaRPr lang="cs-CZ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70C0"/>
                </a:solidFill>
              </a:rPr>
              <a:t>Další texty a videa o svobodných školách a </a:t>
            </a:r>
            <a:r>
              <a:rPr lang="cs-CZ" dirty="0" err="1" smtClean="0">
                <a:solidFill>
                  <a:srgbClr val="0070C0"/>
                </a:solidFill>
              </a:rPr>
              <a:t>unschoolingu</a:t>
            </a:r>
            <a:r>
              <a:rPr lang="cs-CZ" dirty="0" smtClean="0">
                <a:solidFill>
                  <a:srgbClr val="0070C0"/>
                </a:solidFill>
              </a:rPr>
              <a:t> najdete na svobodauceni.cz</a:t>
            </a:r>
          </a:p>
        </p:txBody>
      </p:sp>
    </p:spTree>
    <p:extLst>
      <p:ext uri="{BB962C8B-B14F-4D97-AF65-F5344CB8AC3E}">
        <p14:creationId xmlns:p14="http://schemas.microsoft.com/office/powerpoint/2010/main" val="157952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432047"/>
          </a:xfrm>
        </p:spPr>
        <p:txBody>
          <a:bodyPr/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Reflexe 2. domácího úkolu I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764704"/>
            <a:ext cx="8136904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0070C0"/>
                </a:solidFill>
              </a:rPr>
              <a:t>Výběr zajímavých či často zmiňovaných činností, přínosů i handicapů z vašich úkolů – </a:t>
            </a:r>
            <a:r>
              <a:rPr lang="cs-CZ" sz="1600" dirty="0" smtClean="0">
                <a:solidFill>
                  <a:srgbClr val="0070C0"/>
                </a:solidFill>
              </a:rPr>
              <a:t>bez pořadí důležitosti, bez hodnocení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0070C0"/>
                </a:solidFill>
              </a:rPr>
              <a:t>žák není zvyklý na stres a vnější tlak a pocity s ním spojené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0070C0"/>
                </a:solidFill>
              </a:rPr>
              <a:t>musí si uvědomit, že to, co dělá, dělá pro sebe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0070C0"/>
                </a:solidFill>
              </a:rPr>
              <a:t>musí porozumět sám sobě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0070C0"/>
                </a:solidFill>
              </a:rPr>
              <a:t>naučí se samostatnosti, bude samostatný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0070C0"/>
                </a:solidFill>
              </a:rPr>
              <a:t>naučí se být systematický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0070C0"/>
                </a:solidFill>
              </a:rPr>
              <a:t>musí převzít iniciativu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0070C0"/>
                </a:solidFill>
              </a:rPr>
              <a:t>student převezme plnou zodpovědnost za svůj život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0070C0"/>
                </a:solidFill>
              </a:rPr>
              <a:t>bude pro něj těžké podvolit se řádu a disciplíně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0070C0"/>
                </a:solidFill>
              </a:rPr>
              <a:t>nezažívá časový stres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0070C0"/>
                </a:solidFill>
              </a:rPr>
              <a:t>je zvyklý dělat věci, kdy se mu chce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0070C0"/>
                </a:solidFill>
              </a:rPr>
              <a:t>při komunikaci a soužití s ostatními se naučí sebeprosazení i toleranci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0070C0"/>
                </a:solidFill>
              </a:rPr>
              <a:t>naučí se organizovat si čas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0070C0"/>
                </a:solidFill>
              </a:rPr>
              <a:t>tento styl vzdělávání potřebuje sebereflexi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0070C0"/>
                </a:solidFill>
              </a:rPr>
              <a:t>bude mít lepší představu, co od své budoucnosti očekává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0070C0"/>
                </a:solidFill>
              </a:rPr>
              <a:t>může se setkat s nepochopením společnosti</a:t>
            </a:r>
          </a:p>
        </p:txBody>
      </p:sp>
    </p:spTree>
    <p:extLst>
      <p:ext uri="{BB962C8B-B14F-4D97-AF65-F5344CB8AC3E}">
        <p14:creationId xmlns:p14="http://schemas.microsoft.com/office/powerpoint/2010/main" val="294036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432047"/>
          </a:xfrm>
        </p:spPr>
        <p:txBody>
          <a:bodyPr/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Reflexe 2. domácího úkolu II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764704"/>
            <a:ext cx="8136904" cy="57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0070C0"/>
                </a:solidFill>
              </a:rPr>
              <a:t>Výběr zajímavých či často zmiňovaných činností, přínosů i handicapů z vašich úkolů – </a:t>
            </a:r>
            <a:r>
              <a:rPr lang="cs-CZ" sz="1600" dirty="0" smtClean="0">
                <a:solidFill>
                  <a:srgbClr val="0070C0"/>
                </a:solidFill>
              </a:rPr>
              <a:t>bez pořadí důležitosti, bez hodnocení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0070C0"/>
                </a:solidFill>
              </a:rPr>
              <a:t>student musí mít vůli dosahovat cíle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sz="1600" dirty="0">
                <a:solidFill>
                  <a:srgbClr val="0070C0"/>
                </a:solidFill>
              </a:rPr>
              <a:t>jsou sebevědomí, protože vědí, v čem jsou </a:t>
            </a:r>
            <a:r>
              <a:rPr lang="cs-CZ" sz="1600" dirty="0" smtClean="0">
                <a:solidFill>
                  <a:srgbClr val="0070C0"/>
                </a:solidFill>
              </a:rPr>
              <a:t>dobří, </a:t>
            </a:r>
            <a:r>
              <a:rPr lang="cs-CZ" sz="1600" dirty="0">
                <a:solidFill>
                  <a:srgbClr val="0070C0"/>
                </a:solidFill>
              </a:rPr>
              <a:t>a mohou to </a:t>
            </a:r>
            <a:r>
              <a:rPr lang="cs-CZ" sz="1600" dirty="0" smtClean="0">
                <a:solidFill>
                  <a:srgbClr val="0070C0"/>
                </a:solidFill>
              </a:rPr>
              <a:t>dělat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0070C0"/>
                </a:solidFill>
              </a:rPr>
              <a:t>naučí se, jak existovat v nejistotě, jak </a:t>
            </a:r>
            <a:r>
              <a:rPr lang="cs-CZ" sz="1600" smtClean="0">
                <a:solidFill>
                  <a:srgbClr val="0070C0"/>
                </a:solidFill>
              </a:rPr>
              <a:t>si poradit</a:t>
            </a:r>
            <a:endParaRPr lang="cs-CZ" sz="1600" dirty="0">
              <a:solidFill>
                <a:srgbClr val="0070C0"/>
              </a:solidFill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0070C0"/>
                </a:solidFill>
              </a:rPr>
              <a:t>je zbaven společenské masáže o tom, co se musí a nesmí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0070C0"/>
                </a:solidFill>
              </a:rPr>
              <a:t>musí myslet a jednat sám za sebe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0070C0"/>
                </a:solidFill>
              </a:rPr>
              <a:t>má dost času na formování názoru na sebe samého a svět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0070C0"/>
                </a:solidFill>
              </a:rPr>
              <a:t>rodiče volbou takové školy dávají najevo, jak je vzdělání důležité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0070C0"/>
                </a:solidFill>
              </a:rPr>
              <a:t>získají dovednosti k řešení problémů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0070C0"/>
                </a:solidFill>
              </a:rPr>
              <a:t>musejí se ptát po smyslu toho, co dělají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0070C0"/>
                </a:solidFill>
              </a:rPr>
              <a:t>mohou získat špatné návyky při učení 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0070C0"/>
                </a:solidFill>
              </a:rPr>
              <a:t>mohou se naučit věci špatně či s chybami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0070C0"/>
                </a:solidFill>
              </a:rPr>
              <a:t>naučí se vyhledávat informace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0070C0"/>
                </a:solidFill>
              </a:rPr>
              <a:t>je aktivní v procesu učení, je jeho hlavním organizátorem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0070C0"/>
                </a:solidFill>
              </a:rPr>
              <a:t>má na vše dost času, nemusí stíhat termíny, nemusí se to naučit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0070C0"/>
                </a:solidFill>
              </a:rPr>
              <a:t>bude výstřední</a:t>
            </a:r>
          </a:p>
        </p:txBody>
      </p:sp>
    </p:spTree>
    <p:extLst>
      <p:ext uri="{BB962C8B-B14F-4D97-AF65-F5344CB8AC3E}">
        <p14:creationId xmlns:p14="http://schemas.microsoft.com/office/powerpoint/2010/main" val="121366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792087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3. domácí úkol </a:t>
            </a:r>
            <a:r>
              <a:rPr lang="cs-CZ" sz="2400" dirty="0" smtClean="0">
                <a:solidFill>
                  <a:srgbClr val="0070C0"/>
                </a:solidFill>
              </a:rPr>
              <a:t>z 9., 10. a 11. března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136904" cy="532859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Přečtěte si článek na </a:t>
            </a:r>
            <a:r>
              <a:rPr lang="cs-CZ" dirty="0">
                <a:solidFill>
                  <a:srgbClr val="0070C0"/>
                </a:solidFill>
                <a:hlinkClick r:id="rId3"/>
              </a:rPr>
              <a:t>http://www.svobodauceni.cz/clanek/odmeny-a-chvaleni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>
                <a:solidFill>
                  <a:srgbClr val="0070C0"/>
                </a:solidFill>
              </a:rPr>
              <a:t>…a napište mi, jak to vidíte </a:t>
            </a:r>
            <a:r>
              <a:rPr lang="cs-CZ" dirty="0" smtClean="0">
                <a:solidFill>
                  <a:srgbClr val="0070C0"/>
                </a:solidFill>
              </a:rPr>
              <a:t>jako </a:t>
            </a:r>
            <a:r>
              <a:rPr lang="cs-CZ" dirty="0">
                <a:solidFill>
                  <a:srgbClr val="0070C0"/>
                </a:solidFill>
              </a:rPr>
              <a:t>pedagogové a jaké jsou vaše zkušenosti z dětství.</a:t>
            </a:r>
          </a:p>
          <a:p>
            <a:r>
              <a:rPr lang="cs-CZ" dirty="0">
                <a:solidFill>
                  <a:srgbClr val="0070C0"/>
                </a:solidFill>
              </a:rPr>
              <a:t>Zároveň se prosím „projděte“ po stránkách Svoboda učení a napište </a:t>
            </a:r>
            <a:r>
              <a:rPr lang="cs-CZ" dirty="0" smtClean="0">
                <a:solidFill>
                  <a:srgbClr val="0070C0"/>
                </a:solidFill>
              </a:rPr>
              <a:t>mi o konkrétních věcech, které </a:t>
            </a:r>
            <a:r>
              <a:rPr lang="cs-CZ" dirty="0">
                <a:solidFill>
                  <a:srgbClr val="0070C0"/>
                </a:solidFill>
              </a:rPr>
              <a:t>vás tam </a:t>
            </a:r>
            <a:r>
              <a:rPr lang="cs-CZ" dirty="0" smtClean="0">
                <a:solidFill>
                  <a:srgbClr val="0070C0"/>
                </a:solidFill>
              </a:rPr>
              <a:t>zaujaly.</a:t>
            </a:r>
            <a:endParaRPr lang="cs-CZ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9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792087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 reflexe 3. domácího úkolu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136904" cy="5472608"/>
          </a:xfrm>
        </p:spPr>
        <p:txBody>
          <a:bodyPr>
            <a:normAutofit lnSpcReduction="10000"/>
          </a:bodyPr>
          <a:lstStyle/>
          <a:p>
            <a:r>
              <a:rPr lang="cs-CZ" sz="1600" dirty="0" smtClean="0">
                <a:solidFill>
                  <a:srgbClr val="0070C0"/>
                </a:solidFill>
              </a:rPr>
              <a:t>O tom, jak chválení/oceňování </a:t>
            </a:r>
            <a:r>
              <a:rPr lang="cs-CZ" sz="1600" b="1" dirty="0" smtClean="0">
                <a:solidFill>
                  <a:srgbClr val="0070C0"/>
                </a:solidFill>
              </a:rPr>
              <a:t>používat</a:t>
            </a:r>
            <a:r>
              <a:rPr lang="cs-CZ" sz="1600" dirty="0" smtClean="0">
                <a:solidFill>
                  <a:srgbClr val="0070C0"/>
                </a:solidFill>
              </a:rPr>
              <a:t> a výsledky výzkumu jeho vlivu zde</a:t>
            </a:r>
            <a:r>
              <a:rPr lang="cs-CZ" sz="1600" dirty="0">
                <a:solidFill>
                  <a:srgbClr val="0070C0"/>
                </a:solidFill>
              </a:rPr>
              <a:t>: </a:t>
            </a:r>
            <a:r>
              <a:rPr lang="cs-CZ" sz="1600" dirty="0">
                <a:solidFill>
                  <a:srgbClr val="0070C0"/>
                </a:solidFill>
                <a:hlinkClick r:id="rId3"/>
              </a:rPr>
              <a:t>http://www.rodicevitani.cz/pro-rodice/chvaleni-neni-vselek-prectete-si-jak-ho-davkovat-a-v-jakem-slozeni</a:t>
            </a:r>
            <a:r>
              <a:rPr lang="cs-CZ" sz="1600" dirty="0" smtClean="0">
                <a:solidFill>
                  <a:srgbClr val="0070C0"/>
                </a:solidFill>
                <a:hlinkClick r:id="rId3"/>
              </a:rPr>
              <a:t>/</a:t>
            </a:r>
            <a:endParaRPr lang="cs-CZ" sz="1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0070C0"/>
                </a:solidFill>
              </a:rPr>
              <a:t>Z vašich textů: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Pokud dítě chválíme, pomáháme mu ztotožnit se s jeho dobrými vlastnostmi.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Odměna může fungovat, pokud není přislíbena předem, a nedělám-li to tedy s očekáváním odměny.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Odměňuji, pokud po dítěti chci něco, co chci jen já, nebo něco, s čím nemusí být srozuměno.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Učitel by měl reagovat na aktuální výsledek, ne na osobu žáka.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Nedokážu si představit, jak jinak pracovat s dětmi, kterým chybějí volní vlastnosti. </a:t>
            </a:r>
            <a:r>
              <a:rPr lang="cs-CZ" sz="1400" i="1" dirty="0" smtClean="0">
                <a:solidFill>
                  <a:srgbClr val="0070C0"/>
                </a:solidFill>
              </a:rPr>
              <a:t>(Mohou opravdu chybět? A mohu je rozvinout pomocí odměny? Pozn. ZK)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Je přínosné, pokud rodiče/učitelé sdílejí s dětmi svou radost a ukážou své emoce, dají mu tím najevo, že se mu něco povedlo.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Věta </a:t>
            </a:r>
            <a:r>
              <a:rPr lang="cs-CZ" sz="1600" i="1" dirty="0" smtClean="0">
                <a:solidFill>
                  <a:srgbClr val="0070C0"/>
                </a:solidFill>
              </a:rPr>
              <a:t>Vím, že to dokážeš </a:t>
            </a:r>
            <a:r>
              <a:rPr lang="cs-CZ" sz="1600" dirty="0" smtClean="0">
                <a:solidFill>
                  <a:srgbClr val="0070C0"/>
                </a:solidFill>
              </a:rPr>
              <a:t>může pomoci, ale záleží na tom, kdo ji říká. Zároveň to pro mne znamená, že mi věří a bude z mnou stát i při neúspěchu.</a:t>
            </a:r>
            <a:endParaRPr lang="cs-CZ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38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792087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 reflexe 3. domácího úkolu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136904" cy="5472608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Kdykoli jsem selhala, byla jsem trestána víc než ostatní v rodině, </a:t>
            </a:r>
            <a:r>
              <a:rPr lang="cs-CZ" sz="1600" dirty="0">
                <a:solidFill>
                  <a:srgbClr val="0070C0"/>
                </a:solidFill>
              </a:rPr>
              <a:t>o</a:t>
            </a:r>
            <a:r>
              <a:rPr lang="cs-CZ" sz="1600" dirty="0" smtClean="0">
                <a:solidFill>
                  <a:srgbClr val="0070C0"/>
                </a:solidFill>
              </a:rPr>
              <a:t>d jedničkářky se neočekávalo selhání. Když se to stalo, byla to tragédie a byla jsem černou ovcí. Byla jsem z toho tak frustrovaná, že jsem v posledním ročníku SŠ přestala chodit do školy.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Je náročné zvolit správnou cestu a není to jednoznačné. </a:t>
            </a:r>
            <a:r>
              <a:rPr lang="cs-CZ" sz="1600" i="1" dirty="0" smtClean="0">
                <a:solidFill>
                  <a:srgbClr val="0070C0"/>
                </a:solidFill>
              </a:rPr>
              <a:t>(tedy téma odměňování a trestání)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Jak to aplikovat, když jinou možnost než známkovat nemáme?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Jsou známky odměnou a trestem?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První upřímnou pochvalu jsem dostal až po získání bakalářského titulu.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Je těžké jinak pracovat s dětmi, které jsou na odměny zvyklé.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Pokud v práci nevidím smysl, odrazí se ode mne chvála i negativní hodnocení.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Učitelé často hodnotí i to, co nemusejí, nemají.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Je potřeba přemýšlet nad pochvalou/odměnou i trestem, obojí ovlivní vztah.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Při chválení i vytýkání je hlavně důležitá kvalita vztahu.</a:t>
            </a:r>
          </a:p>
        </p:txBody>
      </p:sp>
    </p:spTree>
    <p:extLst>
      <p:ext uri="{BB962C8B-B14F-4D97-AF65-F5344CB8AC3E}">
        <p14:creationId xmlns:p14="http://schemas.microsoft.com/office/powerpoint/2010/main" val="29069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792087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4. domácí úkol </a:t>
            </a:r>
            <a:r>
              <a:rPr lang="cs-CZ" sz="2400" dirty="0" smtClean="0">
                <a:solidFill>
                  <a:srgbClr val="0070C0"/>
                </a:solidFill>
              </a:rPr>
              <a:t>z 16., 17. a 18. března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136904" cy="532859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Popřemýšlejte o vlastní pedagogické vizi a formulujte ji.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1600" i="1" dirty="0" smtClean="0">
                <a:solidFill>
                  <a:srgbClr val="002060"/>
                </a:solidFill>
              </a:rPr>
              <a:t>Vize </a:t>
            </a:r>
            <a:r>
              <a:rPr lang="cs-CZ" sz="1600" i="1" dirty="0">
                <a:solidFill>
                  <a:srgbClr val="002060"/>
                </a:solidFill>
              </a:rPr>
              <a:t>je to představa žádoucího budoucího cílového stavu a má podobu jednoduchého popisu jeho podoby a ideálního stavu, kterého </a:t>
            </a:r>
            <a:r>
              <a:rPr lang="cs-CZ" sz="1600" i="1" dirty="0" smtClean="0">
                <a:solidFill>
                  <a:srgbClr val="002060"/>
                </a:solidFill>
              </a:rPr>
              <a:t>chcete svou prací dosáhnout</a:t>
            </a:r>
            <a:r>
              <a:rPr lang="cs-CZ" sz="1600" i="1" dirty="0">
                <a:solidFill>
                  <a:srgbClr val="002060"/>
                </a:solidFill>
              </a:rPr>
              <a:t>. </a:t>
            </a:r>
            <a:endParaRPr lang="cs-CZ" sz="16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1600" i="1" dirty="0" smtClean="0">
                <a:solidFill>
                  <a:srgbClr val="002060"/>
                </a:solidFill>
              </a:rPr>
              <a:t>Vize na rozdíl od cíle, je stav ideální a možná za vašeho života nedosažitelný, ale zároveň stav, k němuž chcete přispět, k němuž směřujete.</a:t>
            </a:r>
          </a:p>
          <a:p>
            <a:pPr marL="0" indent="0">
              <a:buNone/>
            </a:pPr>
            <a:r>
              <a:rPr lang="cs-CZ" sz="1600" i="1" dirty="0" smtClean="0">
                <a:solidFill>
                  <a:srgbClr val="002060"/>
                </a:solidFill>
              </a:rPr>
              <a:t>Proč byste to taky jinak dělali…</a:t>
            </a:r>
          </a:p>
          <a:p>
            <a:pPr marL="0" indent="0">
              <a:buNone/>
            </a:pPr>
            <a:endParaRPr lang="cs-CZ" sz="16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0741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7"/>
            <a:ext cx="8352928" cy="432047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smtClean="0">
                <a:solidFill>
                  <a:srgbClr val="0070C0"/>
                </a:solidFill>
              </a:rPr>
              <a:t>Z vašich vizí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08720"/>
            <a:ext cx="8136904" cy="5688632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rgbClr val="0070C0"/>
              </a:buClr>
              <a:buNone/>
            </a:pPr>
            <a:r>
              <a:rPr lang="cs-CZ" dirty="0" smtClean="0">
                <a:solidFill>
                  <a:srgbClr val="0070C0"/>
                </a:solidFill>
              </a:rPr>
              <a:t>Děkuji za každou jednu, je v nich mnoho moudrého a inspirujícího. Přeju vám, ať se k nim přibližujete a neztrácíte sílu ani odhodlání.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cs-CZ" b="1" dirty="0" smtClean="0">
                <a:solidFill>
                  <a:srgbClr val="0070C0"/>
                </a:solidFill>
              </a:rPr>
              <a:t>CHCI 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se nechat stále obohacovat dětským/ mladistvým pohledem na svět, nezdřevěnět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aby moje hodina vypadala jako diskusní fórum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být průvodcem radostného objevného procesu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být morálním vzorem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pracovat na sobě; abych dokázala žáky motivovat, musejí vidět, že se sama někam posouvám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učit se novým věcem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být při pohlížení na žáky nezaujatá, bez předsudků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přistupovat ke každému jako k originální jedinečné bytosti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naučit úctu ke vzdělání, ale i manuální práci – aby dovedli ocenit dobře odvedenou práci a zároveň byli hrdí na to, co dokážou sami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aby byli samostatní, ne závislí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stát se oblíbenou učitelkou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>
                <a:solidFill>
                  <a:srgbClr val="0070C0"/>
                </a:solidFill>
              </a:rPr>
              <a:t>aby výsledky většiny žáků byly spíš lepší než horší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>
                <a:solidFill>
                  <a:srgbClr val="0070C0"/>
                </a:solidFill>
              </a:rPr>
              <a:t>vychovávat, ale ne </a:t>
            </a:r>
            <a:r>
              <a:rPr lang="cs-CZ" sz="1600" dirty="0" smtClean="0">
                <a:solidFill>
                  <a:srgbClr val="0070C0"/>
                </a:solidFill>
              </a:rPr>
              <a:t>manipulovat</a:t>
            </a:r>
            <a:endParaRPr lang="cs-CZ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8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936104"/>
          </a:xfrm>
        </p:spPr>
        <p:txBody>
          <a:bodyPr/>
          <a:lstStyle/>
          <a:p>
            <a:r>
              <a:rPr lang="cs-CZ" dirty="0"/>
              <a:t>podmínky udělení zápočtu </a:t>
            </a:r>
            <a:r>
              <a:rPr lang="cs-CZ" dirty="0" smtClean="0"/>
              <a:t>a </a:t>
            </a:r>
            <a:r>
              <a:rPr lang="cs-CZ" dirty="0"/>
              <a:t>jiné dohody: 4. ZAKONČENÍ SEMINÁŘE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136904" cy="4896544"/>
          </a:xfrm>
        </p:spPr>
        <p:txBody>
          <a:bodyPr/>
          <a:lstStyle/>
          <a:p>
            <a:r>
              <a:rPr lang="cs-CZ" dirty="0" smtClean="0"/>
              <a:t>V případě, že odevzdáte méně než 8 domácích úkolů, vyhrazuji si </a:t>
            </a:r>
            <a:r>
              <a:rPr lang="cs-CZ" dirty="0"/>
              <a:t>právo </a:t>
            </a:r>
            <a:r>
              <a:rPr lang="cs-CZ" dirty="0" smtClean="0"/>
              <a:t>zadat vám závěrečnou seminární práci.</a:t>
            </a:r>
            <a:endParaRPr lang="cs-CZ" dirty="0"/>
          </a:p>
          <a:p>
            <a:pPr lvl="0"/>
            <a:r>
              <a:rPr lang="cs-CZ" dirty="0" smtClean="0"/>
              <a:t>Seminář </a:t>
            </a:r>
            <a:r>
              <a:rPr lang="cs-CZ" dirty="0"/>
              <a:t>bude zakončen zápočtovou písemkou, jejímž hlavním účelem bude, abyste si připomněli, že jste chodili na seminář že se na něm něco </a:t>
            </a:r>
            <a:r>
              <a:rPr lang="cs-CZ" dirty="0" smtClean="0"/>
              <a:t>dělo.</a:t>
            </a:r>
            <a:endParaRPr lang="cs-CZ" dirty="0"/>
          </a:p>
          <a:p>
            <a:r>
              <a:rPr lang="cs-CZ" dirty="0" smtClean="0"/>
              <a:t>Pokud </a:t>
            </a:r>
            <a:r>
              <a:rPr lang="cs-CZ" dirty="0"/>
              <a:t>budete mít nějaký problém, komunikujte se </a:t>
            </a:r>
            <a:r>
              <a:rPr lang="cs-CZ" dirty="0" smtClean="0"/>
              <a:t>mnou </a:t>
            </a:r>
            <a:r>
              <a:rPr lang="cs-CZ" b="1" dirty="0" smtClean="0"/>
              <a:t>včas</a:t>
            </a:r>
            <a:r>
              <a:rPr lang="cs-CZ" dirty="0" smtClean="0"/>
              <a:t>. </a:t>
            </a:r>
            <a:r>
              <a:rPr lang="cs-CZ" dirty="0"/>
              <a:t>Jsem ochotná se s vámi na lecčems domluvit, pokud budete svou situaci řešit </a:t>
            </a:r>
            <a:r>
              <a:rPr lang="cs-CZ" dirty="0" smtClean="0"/>
              <a:t>hned. </a:t>
            </a:r>
            <a:r>
              <a:rPr lang="cs-CZ" dirty="0"/>
              <a:t>Ale jsem velmi nevstřícná k prohlášením typu: </a:t>
            </a:r>
            <a:r>
              <a:rPr lang="cs-CZ" i="1" dirty="0"/>
              <a:t>„Já jsem nevěděl/a </a:t>
            </a:r>
            <a:r>
              <a:rPr lang="cs-CZ" i="1" dirty="0" err="1"/>
              <a:t>a</a:t>
            </a:r>
            <a:r>
              <a:rPr lang="cs-CZ" i="1" dirty="0"/>
              <a:t> já jsem myslel/a, že…“ </a:t>
            </a:r>
            <a:r>
              <a:rPr lang="cs-CZ" dirty="0"/>
              <a:t>na konci semestru.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448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576063"/>
          </a:xfrm>
        </p:spPr>
        <p:txBody>
          <a:bodyPr/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 Z vašich vizí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764704"/>
            <a:ext cx="8136904" cy="5976664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rgbClr val="0070C0"/>
              </a:buClr>
              <a:buNone/>
            </a:pPr>
            <a:r>
              <a:rPr lang="cs-CZ" b="1" dirty="0" smtClean="0">
                <a:solidFill>
                  <a:srgbClr val="0070C0"/>
                </a:solidFill>
              </a:rPr>
              <a:t>CHCI 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aby každé dítě zažívalo radost z toho, co dělá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umět zvolit si takový způsob, který bude co nejvíce nápomocný vzhledem k jejich (žákovským) potřebám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aby se nebáli požádat o pomoc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aby uměli vyjít s ostatními lidmi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aby reagovala alespoň polovina třídy, aby byli aktivní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uměli formulovat své myšlenky, postoje a názory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vzájemnou kooperaci mezi žáky, učiteli, rodiči, mezi školou a obcí a také mezi školskými institucemi a vládou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být učitel jako ten z filmu Společnost mrtvých básníků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aby každá lekce byla překvapením pro studenty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podporovat žáky v jejich snech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aby byli schopni fungovat jako nezávislé osobnosti tvořící si svůj vlastní názor na široký okruh problémů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aby byli schopni se úspěšně zapojit do společnosti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aby se jim skrze mé předměty otevřely nové náhledy na věci kolem nich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cs-CZ" sz="1600" b="1" dirty="0" smtClean="0">
                <a:solidFill>
                  <a:srgbClr val="0070C0"/>
                </a:solidFill>
              </a:rPr>
              <a:t>NECHCI</a:t>
            </a:r>
            <a:endParaRPr lang="cs-CZ" sz="1600" dirty="0" smtClean="0">
              <a:solidFill>
                <a:srgbClr val="0070C0"/>
              </a:solidFill>
            </a:endParaRP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0070C0"/>
                </a:solidFill>
              </a:rPr>
              <a:t>si stěžovat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cs-CZ" sz="1600" dirty="0" smtClean="0">
                <a:solidFill>
                  <a:srgbClr val="0070C0"/>
                </a:solidFill>
              </a:rPr>
              <a:t>Pedagogická vize by měla být náročná výzva, ale realizovatelná.</a:t>
            </a:r>
          </a:p>
          <a:p>
            <a:pPr marL="0" indent="0">
              <a:buClr>
                <a:srgbClr val="0070C0"/>
              </a:buClr>
              <a:buNone/>
            </a:pPr>
            <a:endParaRPr lang="cs-CZ" sz="16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5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792087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5</a:t>
            </a:r>
            <a:r>
              <a:rPr lang="cs-CZ" sz="2400" b="1" dirty="0">
                <a:solidFill>
                  <a:srgbClr val="0070C0"/>
                </a:solidFill>
              </a:rPr>
              <a:t>. domácí úkol </a:t>
            </a:r>
            <a:r>
              <a:rPr lang="cs-CZ" sz="2400" dirty="0">
                <a:solidFill>
                  <a:srgbClr val="0070C0"/>
                </a:solidFill>
              </a:rPr>
              <a:t>z 23., 24. a 25. března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136904" cy="532859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K čemu by mělo sloužit hodnocení ve škole, aby bylo pro </a:t>
            </a:r>
            <a:r>
              <a:rPr lang="cs-CZ" dirty="0" smtClean="0">
                <a:solidFill>
                  <a:srgbClr val="0070C0"/>
                </a:solidFill>
              </a:rPr>
              <a:t>užitečné</a:t>
            </a:r>
            <a:r>
              <a:rPr lang="cs-CZ" dirty="0">
                <a:solidFill>
                  <a:srgbClr val="0070C0"/>
                </a:solidFill>
              </a:rPr>
              <a:t>? </a:t>
            </a:r>
            <a:endParaRPr lang="cs-CZ" dirty="0" smtClean="0">
              <a:solidFill>
                <a:srgbClr val="0070C0"/>
              </a:solidFill>
            </a:endParaRPr>
          </a:p>
          <a:p>
            <a:pPr lvl="1"/>
            <a:r>
              <a:rPr lang="cs-CZ" dirty="0" smtClean="0">
                <a:solidFill>
                  <a:srgbClr val="0070C0"/>
                </a:solidFill>
              </a:rPr>
              <a:t>Jaký význam má pro žáky, co jim přináší?</a:t>
            </a:r>
          </a:p>
          <a:p>
            <a:pPr lvl="1"/>
            <a:r>
              <a:rPr lang="cs-CZ" dirty="0" smtClean="0">
                <a:solidFill>
                  <a:srgbClr val="0070C0"/>
                </a:solidFill>
              </a:rPr>
              <a:t>Jaký význam má pro učitele, k čemu mu slouží?</a:t>
            </a:r>
          </a:p>
          <a:p>
            <a:pPr lvl="1"/>
            <a:r>
              <a:rPr lang="cs-CZ" dirty="0" smtClean="0">
                <a:solidFill>
                  <a:srgbClr val="0070C0"/>
                </a:solidFill>
              </a:rPr>
              <a:t>Jaký význam má pro rodiče?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Jak to prakticky udělat, aby hodnocení dobře sloužilo všem stranám?</a:t>
            </a:r>
            <a:endParaRPr lang="cs-CZ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16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8088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1"/>
            <a:ext cx="8352928" cy="432048"/>
          </a:xfrm>
        </p:spPr>
        <p:txBody>
          <a:bodyPr/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br>
              <a:rPr lang="cs-CZ" sz="2000" b="1" dirty="0" smtClean="0">
                <a:solidFill>
                  <a:srgbClr val="0070C0"/>
                </a:solidFill>
              </a:rPr>
            </a:br>
            <a:r>
              <a:rPr lang="cs-CZ" sz="2000" b="1" dirty="0" smtClean="0">
                <a:solidFill>
                  <a:srgbClr val="0070C0"/>
                </a:solidFill>
              </a:rPr>
              <a:t>Hodnocení by mělo</a:t>
            </a:r>
            <a:r>
              <a:rPr lang="cs-CZ" sz="2000" b="1" dirty="0">
                <a:solidFill>
                  <a:srgbClr val="0070C0"/>
                </a:solidFill>
              </a:rPr>
              <a:t/>
            </a:r>
            <a:br>
              <a:rPr lang="cs-CZ" sz="2000" b="1" dirty="0">
                <a:solidFill>
                  <a:srgbClr val="0070C0"/>
                </a:solidFill>
              </a:rPr>
            </a:b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620688"/>
            <a:ext cx="8136904" cy="6120680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0070C0"/>
              </a:buClr>
              <a:buFont typeface="Courier New" pitchFamily="49" charset="0"/>
              <a:buChar char="o"/>
            </a:pPr>
            <a:r>
              <a:rPr lang="cs-CZ" dirty="0">
                <a:solidFill>
                  <a:srgbClr val="0070C0"/>
                </a:solidFill>
              </a:rPr>
              <a:t>podnítit touhu po získávání dalších informací</a:t>
            </a:r>
          </a:p>
          <a:p>
            <a:pPr lvl="0">
              <a:buClr>
                <a:srgbClr val="0070C0"/>
              </a:buClr>
              <a:buFont typeface="Courier New" pitchFamily="49" charset="0"/>
              <a:buChar char="o"/>
            </a:pPr>
            <a:r>
              <a:rPr lang="cs-CZ" dirty="0" smtClean="0">
                <a:solidFill>
                  <a:srgbClr val="0070C0"/>
                </a:solidFill>
              </a:rPr>
              <a:t>sloužit </a:t>
            </a:r>
            <a:r>
              <a:rPr lang="cs-CZ" dirty="0">
                <a:solidFill>
                  <a:srgbClr val="0070C0"/>
                </a:solidFill>
              </a:rPr>
              <a:t>jako motivace</a:t>
            </a:r>
          </a:p>
          <a:p>
            <a:pPr lvl="0">
              <a:buClr>
                <a:srgbClr val="0070C0"/>
              </a:buClr>
              <a:buFont typeface="Courier New" pitchFamily="49" charset="0"/>
              <a:buChar char="o"/>
            </a:pPr>
            <a:r>
              <a:rPr lang="cs-CZ" dirty="0" smtClean="0">
                <a:solidFill>
                  <a:srgbClr val="0070C0"/>
                </a:solidFill>
              </a:rPr>
              <a:t>motivovat k dalšímu sebezdokonalení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dirty="0" smtClean="0">
                <a:solidFill>
                  <a:srgbClr val="0070C0"/>
                </a:solidFill>
              </a:rPr>
              <a:t>impulsem k sebereflexi</a:t>
            </a:r>
          </a:p>
          <a:p>
            <a:pPr lvl="0">
              <a:buClr>
                <a:srgbClr val="0070C0"/>
              </a:buClr>
              <a:buFont typeface="Courier New" pitchFamily="49" charset="0"/>
              <a:buChar char="o"/>
            </a:pPr>
            <a:r>
              <a:rPr lang="cs-CZ" dirty="0" smtClean="0">
                <a:solidFill>
                  <a:srgbClr val="0070C0"/>
                </a:solidFill>
              </a:rPr>
              <a:t>vést k odpovědnosti a samostatnosti (jak?)</a:t>
            </a:r>
          </a:p>
          <a:p>
            <a:pPr lvl="0">
              <a:buClr>
                <a:srgbClr val="0070C0"/>
              </a:buClr>
              <a:buFont typeface="Courier New" pitchFamily="49" charset="0"/>
              <a:buChar char="o"/>
            </a:pPr>
            <a:r>
              <a:rPr lang="cs-CZ" dirty="0" smtClean="0">
                <a:solidFill>
                  <a:srgbClr val="0070C0"/>
                </a:solidFill>
              </a:rPr>
              <a:t>vést k podpoře sebehodnocení </a:t>
            </a:r>
          </a:p>
          <a:p>
            <a:pPr lvl="0">
              <a:buClr>
                <a:srgbClr val="0070C0"/>
              </a:buClr>
              <a:buFont typeface="Courier New" pitchFamily="49" charset="0"/>
              <a:buChar char="o"/>
            </a:pPr>
            <a:r>
              <a:rPr lang="cs-CZ" dirty="0" smtClean="0">
                <a:solidFill>
                  <a:srgbClr val="00487E"/>
                </a:solidFill>
              </a:rPr>
              <a:t>konkrétní, informativní a průběžné</a:t>
            </a:r>
          </a:p>
          <a:p>
            <a:pPr lvl="0">
              <a:buClr>
                <a:srgbClr val="0070C0"/>
              </a:buClr>
              <a:buFont typeface="Courier New" pitchFamily="49" charset="0"/>
              <a:buChar char="o"/>
            </a:pPr>
            <a:r>
              <a:rPr lang="cs-CZ" dirty="0" smtClean="0">
                <a:solidFill>
                  <a:srgbClr val="00487E"/>
                </a:solidFill>
              </a:rPr>
              <a:t>věnovat  se spíše dovednostem než vědomostem</a:t>
            </a:r>
          </a:p>
          <a:p>
            <a:pPr lvl="0">
              <a:buClr>
                <a:srgbClr val="0070C0"/>
              </a:buClr>
              <a:buFont typeface="Courier New" pitchFamily="49" charset="0"/>
              <a:buChar char="o"/>
            </a:pPr>
            <a:r>
              <a:rPr lang="cs-CZ" dirty="0" smtClean="0">
                <a:solidFill>
                  <a:srgbClr val="00487E"/>
                </a:solidFill>
              </a:rPr>
              <a:t>pro </a:t>
            </a:r>
            <a:r>
              <a:rPr lang="cs-CZ" dirty="0">
                <a:solidFill>
                  <a:srgbClr val="00487E"/>
                </a:solidFill>
              </a:rPr>
              <a:t>rodiče odrážet i vztah k předmětu a vyučujícímu</a:t>
            </a:r>
          </a:p>
          <a:p>
            <a:pPr lvl="0">
              <a:buClr>
                <a:srgbClr val="0070C0"/>
              </a:buClr>
              <a:buFont typeface="Courier New" pitchFamily="49" charset="0"/>
              <a:buChar char="o"/>
            </a:pPr>
            <a:r>
              <a:rPr lang="cs-CZ" dirty="0" smtClean="0">
                <a:solidFill>
                  <a:srgbClr val="00487E"/>
                </a:solidFill>
              </a:rPr>
              <a:t>reflektovat tvrdé i měkké dovednosti</a:t>
            </a:r>
          </a:p>
          <a:p>
            <a:pPr lvl="0">
              <a:buClr>
                <a:srgbClr val="0070C0"/>
              </a:buClr>
              <a:buFont typeface="Courier New" pitchFamily="49" charset="0"/>
              <a:buChar char="o"/>
            </a:pPr>
            <a:r>
              <a:rPr lang="cs-CZ" dirty="0" smtClean="0">
                <a:solidFill>
                  <a:srgbClr val="00487E"/>
                </a:solidFill>
              </a:rPr>
              <a:t>být zaměřené nejen </a:t>
            </a:r>
            <a:r>
              <a:rPr lang="cs-CZ" dirty="0">
                <a:solidFill>
                  <a:srgbClr val="00487E"/>
                </a:solidFill>
              </a:rPr>
              <a:t>na jednotlivé </a:t>
            </a:r>
            <a:r>
              <a:rPr lang="cs-CZ" dirty="0" smtClean="0">
                <a:solidFill>
                  <a:srgbClr val="00487E"/>
                </a:solidFill>
              </a:rPr>
              <a:t>předměty, ale </a:t>
            </a:r>
            <a:r>
              <a:rPr lang="cs-CZ" dirty="0">
                <a:solidFill>
                  <a:srgbClr val="00487E"/>
                </a:solidFill>
              </a:rPr>
              <a:t>i obecnou schopnost učit se, soustředit se, pracovat</a:t>
            </a:r>
          </a:p>
          <a:p>
            <a:pPr lvl="0">
              <a:buClr>
                <a:srgbClr val="0070C0"/>
              </a:buClr>
              <a:buFont typeface="Courier New" pitchFamily="49" charset="0"/>
              <a:buChar char="o"/>
            </a:pPr>
            <a:r>
              <a:rPr lang="cs-CZ" dirty="0" smtClean="0">
                <a:solidFill>
                  <a:srgbClr val="00487E"/>
                </a:solidFill>
              </a:rPr>
              <a:t>mělo by reflektovat nejen výsledek, ale i pokroky</a:t>
            </a:r>
          </a:p>
          <a:p>
            <a:pPr lvl="0">
              <a:buClr>
                <a:srgbClr val="0070C0"/>
              </a:buClr>
              <a:buFont typeface="Courier New" pitchFamily="49" charset="0"/>
              <a:buChar char="o"/>
            </a:pPr>
            <a:r>
              <a:rPr lang="cs-CZ" dirty="0" smtClean="0">
                <a:solidFill>
                  <a:srgbClr val="00487E"/>
                </a:solidFill>
              </a:rPr>
              <a:t>hodnocení kriteriální je motivačnější než komparativní</a:t>
            </a:r>
          </a:p>
          <a:p>
            <a:pPr lvl="0">
              <a:buClr>
                <a:srgbClr val="0070C0"/>
              </a:buClr>
              <a:buFont typeface="Courier New" pitchFamily="49" charset="0"/>
              <a:buChar char="o"/>
            </a:pPr>
            <a:r>
              <a:rPr lang="cs-CZ" dirty="0" smtClean="0">
                <a:solidFill>
                  <a:srgbClr val="00487E"/>
                </a:solidFill>
              </a:rPr>
              <a:t>aby </a:t>
            </a:r>
            <a:r>
              <a:rPr lang="cs-CZ" dirty="0">
                <a:solidFill>
                  <a:srgbClr val="00487E"/>
                </a:solidFill>
              </a:rPr>
              <a:t>bylo užitečné, je třeba, aby bylo objektivní a bylo jasné, za co je žák hodnocen, aby byla stanovena </a:t>
            </a:r>
            <a:r>
              <a:rPr lang="cs-CZ" dirty="0" smtClean="0">
                <a:solidFill>
                  <a:srgbClr val="00487E"/>
                </a:solidFill>
              </a:rPr>
              <a:t>kritéria hodnocení</a:t>
            </a:r>
            <a:endParaRPr lang="cs-CZ" dirty="0">
              <a:solidFill>
                <a:srgbClr val="0048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1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1"/>
            <a:ext cx="8352928" cy="432048"/>
          </a:xfrm>
        </p:spPr>
        <p:txBody>
          <a:bodyPr/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br>
              <a:rPr lang="cs-CZ" sz="2000" b="1" dirty="0" smtClean="0">
                <a:solidFill>
                  <a:srgbClr val="0070C0"/>
                </a:solidFill>
              </a:rPr>
            </a:br>
            <a:r>
              <a:rPr lang="cs-CZ" sz="2000" b="1" dirty="0" smtClean="0">
                <a:solidFill>
                  <a:srgbClr val="0070C0"/>
                </a:solidFill>
              </a:rPr>
              <a:t>Hodnocení by mělo</a:t>
            </a:r>
            <a:r>
              <a:rPr lang="cs-CZ" sz="2000" b="1" dirty="0">
                <a:solidFill>
                  <a:srgbClr val="0070C0"/>
                </a:solidFill>
              </a:rPr>
              <a:t/>
            </a:r>
            <a:br>
              <a:rPr lang="cs-CZ" sz="2000" b="1" dirty="0">
                <a:solidFill>
                  <a:srgbClr val="0070C0"/>
                </a:solidFill>
              </a:rPr>
            </a:b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620688"/>
            <a:ext cx="8136904" cy="6120680"/>
          </a:xfrm>
        </p:spPr>
        <p:txBody>
          <a:bodyPr>
            <a:normAutofit/>
          </a:bodyPr>
          <a:lstStyle/>
          <a:p>
            <a:pPr lvl="0">
              <a:buClr>
                <a:srgbClr val="0070C0"/>
              </a:buClr>
              <a:buFont typeface="Courier New" pitchFamily="49" charset="0"/>
              <a:buChar char="o"/>
            </a:pPr>
            <a:r>
              <a:rPr lang="cs-CZ" dirty="0" smtClean="0">
                <a:solidFill>
                  <a:srgbClr val="0070C0"/>
                </a:solidFill>
              </a:rPr>
              <a:t>hodnocení musí být komunikace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dirty="0" smtClean="0">
                <a:solidFill>
                  <a:srgbClr val="0070C0"/>
                </a:solidFill>
              </a:rPr>
              <a:t>konzultováno s rodiči i žákem, možnost konzultace</a:t>
            </a:r>
          </a:p>
          <a:p>
            <a:pPr lvl="0">
              <a:buClr>
                <a:srgbClr val="0070C0"/>
              </a:buClr>
              <a:buFont typeface="Courier New" pitchFamily="49" charset="0"/>
              <a:buChar char="o"/>
            </a:pPr>
            <a:r>
              <a:rPr lang="cs-CZ" dirty="0" smtClean="0">
                <a:solidFill>
                  <a:srgbClr val="0070C0"/>
                </a:solidFill>
              </a:rPr>
              <a:t>být žáky i učiteli bráno jako orientační informace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dirty="0" smtClean="0">
                <a:solidFill>
                  <a:srgbClr val="0070C0"/>
                </a:solidFill>
              </a:rPr>
              <a:t>být bráno vážně, zejména ze strany učitele</a:t>
            </a:r>
          </a:p>
          <a:p>
            <a:pPr lvl="0">
              <a:buClr>
                <a:srgbClr val="0070C0"/>
              </a:buClr>
              <a:buFont typeface="Courier New" pitchFamily="49" charset="0"/>
              <a:buChar char="o"/>
            </a:pPr>
            <a:r>
              <a:rPr lang="cs-CZ" dirty="0" smtClean="0">
                <a:solidFill>
                  <a:srgbClr val="0070C0"/>
                </a:solidFill>
              </a:rPr>
              <a:t>být </a:t>
            </a:r>
            <a:r>
              <a:rPr lang="cs-CZ" dirty="0" err="1" smtClean="0">
                <a:solidFill>
                  <a:srgbClr val="0070C0"/>
                </a:solidFill>
              </a:rPr>
              <a:t>směřovatelem</a:t>
            </a:r>
            <a:r>
              <a:rPr lang="cs-CZ" dirty="0" smtClean="0">
                <a:solidFill>
                  <a:srgbClr val="0070C0"/>
                </a:solidFill>
              </a:rPr>
              <a:t> za vzdělávacím cílem, ne cílem samotným</a:t>
            </a:r>
          </a:p>
          <a:p>
            <a:pPr lvl="0">
              <a:buClr>
                <a:srgbClr val="0070C0"/>
              </a:buClr>
              <a:buFont typeface="Courier New" pitchFamily="49" charset="0"/>
              <a:buChar char="o"/>
            </a:pPr>
            <a:r>
              <a:rPr lang="cs-CZ" dirty="0" smtClean="0">
                <a:solidFill>
                  <a:srgbClr val="0070C0"/>
                </a:solidFill>
              </a:rPr>
              <a:t>hnacím motorem vzdělávání, ne brzdou a břemenem</a:t>
            </a:r>
          </a:p>
          <a:p>
            <a:pPr lvl="0">
              <a:buClr>
                <a:srgbClr val="0070C0"/>
              </a:buClr>
              <a:buFont typeface="Courier New" pitchFamily="49" charset="0"/>
              <a:buChar char="o"/>
            </a:pPr>
            <a:r>
              <a:rPr lang="cs-CZ" dirty="0" smtClean="0">
                <a:solidFill>
                  <a:srgbClr val="0070C0"/>
                </a:solidFill>
              </a:rPr>
              <a:t>být řádně odůvodněné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dirty="0" smtClean="0">
                <a:solidFill>
                  <a:srgbClr val="0070C0"/>
                </a:solidFill>
                <a:ea typeface="Calibri"/>
                <a:cs typeface="Times New Roman"/>
              </a:rPr>
              <a:t>poskytnout rodičům informace, jak mohou svému dítěti pomoci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dirty="0" smtClean="0">
                <a:solidFill>
                  <a:srgbClr val="0070C0"/>
                </a:solidFill>
                <a:ea typeface="Calibri"/>
                <a:cs typeface="Times New Roman"/>
              </a:rPr>
              <a:t>Bylo by dobré zeptat se žáků samotných, jak by chtěli být hodnoceni.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dirty="0" smtClean="0">
                <a:solidFill>
                  <a:srgbClr val="0070C0"/>
                </a:solidFill>
                <a:ea typeface="Calibri"/>
                <a:cs typeface="Times New Roman"/>
              </a:rPr>
              <a:t>dokázat, že žák </a:t>
            </a:r>
            <a:r>
              <a:rPr lang="cs-CZ" dirty="0">
                <a:solidFill>
                  <a:srgbClr val="0070C0"/>
                </a:solidFill>
                <a:ea typeface="Calibri"/>
                <a:cs typeface="Times New Roman"/>
              </a:rPr>
              <a:t>i rodiče vědí, co žák umí, čeho je schopen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dirty="0" smtClean="0">
                <a:solidFill>
                  <a:srgbClr val="0070C0"/>
                </a:solidFill>
                <a:ea typeface="Calibri"/>
                <a:cs typeface="Times New Roman"/>
              </a:rPr>
              <a:t>dobré </a:t>
            </a:r>
            <a:r>
              <a:rPr lang="cs-CZ" dirty="0">
                <a:solidFill>
                  <a:srgbClr val="0070C0"/>
                </a:solidFill>
                <a:ea typeface="Calibri"/>
                <a:cs typeface="Times New Roman"/>
              </a:rPr>
              <a:t>hodnocení by mělo být sekundárním cílem, primárním </a:t>
            </a:r>
            <a:r>
              <a:rPr lang="cs-CZ" dirty="0" smtClean="0">
                <a:solidFill>
                  <a:srgbClr val="0070C0"/>
                </a:solidFill>
                <a:ea typeface="Calibri"/>
                <a:cs typeface="Times New Roman"/>
              </a:rPr>
              <a:t>by </a:t>
            </a:r>
            <a:r>
              <a:rPr lang="cs-CZ" dirty="0">
                <a:solidFill>
                  <a:srgbClr val="0070C0"/>
                </a:solidFill>
                <a:ea typeface="Calibri"/>
                <a:cs typeface="Times New Roman"/>
              </a:rPr>
              <a:t>mělo být získání </a:t>
            </a:r>
            <a:r>
              <a:rPr lang="cs-CZ" dirty="0" smtClean="0">
                <a:solidFill>
                  <a:srgbClr val="0070C0"/>
                </a:solidFill>
                <a:ea typeface="Calibri"/>
                <a:cs typeface="Times New Roman"/>
              </a:rPr>
              <a:t>potřebných </a:t>
            </a:r>
            <a:r>
              <a:rPr lang="cs-CZ" dirty="0">
                <a:solidFill>
                  <a:srgbClr val="0070C0"/>
                </a:solidFill>
                <a:ea typeface="Calibri"/>
                <a:cs typeface="Times New Roman"/>
              </a:rPr>
              <a:t>a využitelných znalostí a dovedností</a:t>
            </a: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r>
              <a:rPr lang="cs-CZ" dirty="0" smtClean="0">
                <a:solidFill>
                  <a:srgbClr val="0070C0"/>
                </a:solidFill>
                <a:ea typeface="Calibri"/>
                <a:cs typeface="Times New Roman"/>
              </a:rPr>
              <a:t>Je </a:t>
            </a:r>
            <a:r>
              <a:rPr lang="cs-CZ" dirty="0">
                <a:solidFill>
                  <a:srgbClr val="0070C0"/>
                </a:solidFill>
                <a:ea typeface="Calibri"/>
                <a:cs typeface="Times New Roman"/>
              </a:rPr>
              <a:t>pošetilé si myslet, že lze vymyslet </a:t>
            </a:r>
            <a:r>
              <a:rPr lang="cs-CZ" dirty="0" smtClean="0">
                <a:solidFill>
                  <a:srgbClr val="0070C0"/>
                </a:solidFill>
                <a:ea typeface="Calibri"/>
                <a:cs typeface="Times New Roman"/>
              </a:rPr>
              <a:t>systém, </a:t>
            </a:r>
            <a:r>
              <a:rPr lang="cs-CZ" dirty="0">
                <a:solidFill>
                  <a:srgbClr val="0070C0"/>
                </a:solidFill>
                <a:ea typeface="Calibri"/>
                <a:cs typeface="Times New Roman"/>
              </a:rPr>
              <a:t>který bude vyhovovat všem stranám, ale měl by vyhovovat zejména učitelům a </a:t>
            </a:r>
            <a:r>
              <a:rPr lang="cs-CZ" dirty="0" smtClean="0">
                <a:solidFill>
                  <a:srgbClr val="0070C0"/>
                </a:solidFill>
                <a:ea typeface="Calibri"/>
                <a:cs typeface="Times New Roman"/>
              </a:rPr>
              <a:t>žákům.</a:t>
            </a:r>
            <a:endParaRPr lang="cs-CZ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>
              <a:buClr>
                <a:srgbClr val="0070C0"/>
              </a:buClr>
              <a:buFont typeface="Courier New" pitchFamily="49" charset="0"/>
              <a:buChar char="o"/>
            </a:pPr>
            <a:endParaRPr lang="cs-CZ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22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1"/>
            <a:ext cx="8352928" cy="432048"/>
          </a:xfrm>
        </p:spPr>
        <p:txBody>
          <a:bodyPr/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br>
              <a:rPr lang="cs-CZ" sz="2000" b="1" dirty="0" smtClean="0">
                <a:solidFill>
                  <a:srgbClr val="0070C0"/>
                </a:solidFill>
              </a:rPr>
            </a:br>
            <a:r>
              <a:rPr lang="cs-CZ" sz="2000" b="1" dirty="0" smtClean="0">
                <a:solidFill>
                  <a:srgbClr val="0070C0"/>
                </a:solidFill>
              </a:rPr>
              <a:t>Známky a známkování</a:t>
            </a:r>
            <a:r>
              <a:rPr lang="cs-CZ" sz="2000" b="1" dirty="0">
                <a:solidFill>
                  <a:srgbClr val="0070C0"/>
                </a:solidFill>
              </a:rPr>
              <a:t/>
            </a:r>
            <a:br>
              <a:rPr lang="cs-CZ" sz="2000" b="1" dirty="0">
                <a:solidFill>
                  <a:srgbClr val="0070C0"/>
                </a:solidFill>
              </a:rPr>
            </a:b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620688"/>
            <a:ext cx="8136904" cy="6120680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None/>
            </a:pPr>
            <a:r>
              <a:rPr lang="cs-CZ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…a učitel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Font typeface="Courier New"/>
              <a:buChar char="o"/>
            </a:pPr>
            <a:r>
              <a:rPr lang="cs-CZ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Co je to prospěch?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Font typeface="Courier New"/>
              <a:buChar char="o"/>
            </a:pPr>
            <a:r>
              <a:rPr lang="cs-CZ" dirty="0" smtClean="0">
                <a:solidFill>
                  <a:srgbClr val="00487E"/>
                </a:solidFill>
                <a:latin typeface="Calibri"/>
                <a:ea typeface="Calibri"/>
                <a:cs typeface="Times New Roman"/>
              </a:rPr>
              <a:t>známky </a:t>
            </a:r>
            <a:r>
              <a:rPr lang="cs-CZ" dirty="0">
                <a:solidFill>
                  <a:srgbClr val="00487E"/>
                </a:solidFill>
                <a:latin typeface="Calibri"/>
                <a:ea typeface="Calibri"/>
                <a:cs typeface="Times New Roman"/>
              </a:rPr>
              <a:t>poskytují učiteli zpětnou vazbu o jeho práci i kontrolu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Font typeface="Courier New"/>
              <a:buChar char="o"/>
            </a:pPr>
            <a:r>
              <a:rPr lang="cs-CZ" dirty="0" smtClean="0">
                <a:solidFill>
                  <a:srgbClr val="00487E"/>
                </a:solidFill>
                <a:latin typeface="Calibri"/>
                <a:ea typeface="Calibri"/>
                <a:cs typeface="Times New Roman"/>
              </a:rPr>
              <a:t>začínající učitelé často nevědí, co by měli známkovat a jak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Font typeface="Courier New"/>
              <a:buChar char="o"/>
            </a:pPr>
            <a:r>
              <a:rPr lang="cs-CZ" dirty="0" smtClean="0">
                <a:solidFill>
                  <a:srgbClr val="00487E"/>
                </a:solidFill>
                <a:latin typeface="Calibri"/>
                <a:ea typeface="Calibri"/>
                <a:cs typeface="Times New Roman"/>
              </a:rPr>
              <a:t>česká </a:t>
            </a:r>
            <a:r>
              <a:rPr lang="cs-CZ" dirty="0">
                <a:solidFill>
                  <a:srgbClr val="00487E"/>
                </a:solidFill>
                <a:latin typeface="Calibri"/>
                <a:ea typeface="Calibri"/>
                <a:cs typeface="Times New Roman"/>
              </a:rPr>
              <a:t>hodnoticí stupnice je příliš úzká a těžko se v ní akcentují malé rozdíly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Font typeface="Courier New"/>
              <a:buChar char="o"/>
            </a:pPr>
            <a:r>
              <a:rPr lang="cs-CZ" dirty="0" smtClean="0">
                <a:solidFill>
                  <a:srgbClr val="00487E"/>
                </a:solidFill>
                <a:latin typeface="Calibri"/>
                <a:ea typeface="Calibri"/>
                <a:cs typeface="Times New Roman"/>
              </a:rPr>
              <a:t>je lehké oznámkovat naučená fakta, těžší je známkovat, jak žák vyřešil problémovou úlohu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Font typeface="Courier New"/>
              <a:buChar char="o"/>
            </a:pPr>
            <a:r>
              <a:rPr lang="cs-CZ" dirty="0" smtClean="0">
                <a:solidFill>
                  <a:srgbClr val="00487E"/>
                </a:solidFill>
                <a:latin typeface="Calibri"/>
                <a:ea typeface="Calibri"/>
                <a:cs typeface="Times New Roman"/>
              </a:rPr>
              <a:t>známkování je časově neúspornější, ale hodně subjektivní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Font typeface="Courier New"/>
              <a:buChar char="o"/>
            </a:pPr>
            <a:r>
              <a:rPr lang="cs-CZ" dirty="0" smtClean="0">
                <a:solidFill>
                  <a:srgbClr val="00487E"/>
                </a:solidFill>
                <a:latin typeface="Calibri"/>
                <a:ea typeface="Calibri"/>
                <a:cs typeface="Times New Roman"/>
              </a:rPr>
              <a:t>učitelé dnes často hledají, jak dát dítěti dobrou známku, aby nemuseli čelit hněvu rodičů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Font typeface="Courier New"/>
              <a:buChar char="o"/>
            </a:pPr>
            <a:r>
              <a:rPr lang="cs-CZ" dirty="0" smtClean="0">
                <a:solidFill>
                  <a:srgbClr val="00487E"/>
                </a:solidFill>
                <a:latin typeface="Calibri"/>
                <a:ea typeface="Calibri"/>
                <a:cs typeface="Times New Roman"/>
              </a:rPr>
              <a:t>někteří učitelé učí jen, aby mohli hodnotit jiné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Font typeface="Courier New"/>
              <a:buChar char="o"/>
            </a:pPr>
            <a:r>
              <a:rPr lang="cs-CZ" dirty="0" smtClean="0">
                <a:solidFill>
                  <a:srgbClr val="00487E"/>
                </a:solidFill>
                <a:latin typeface="Calibri"/>
                <a:ea typeface="Calibri"/>
                <a:cs typeface="Times New Roman"/>
              </a:rPr>
              <a:t>učitel by si měl uvědomovat zodpovědnost, která se se známkami váže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Font typeface="Courier New"/>
              <a:buChar char="o"/>
            </a:pPr>
            <a:r>
              <a:rPr lang="cs-CZ" dirty="0" smtClean="0">
                <a:solidFill>
                  <a:srgbClr val="00487E"/>
                </a:solidFill>
                <a:latin typeface="Calibri"/>
                <a:ea typeface="Calibri"/>
                <a:cs typeface="Times New Roman"/>
              </a:rPr>
              <a:t>učitel má mnohem více způsobů, jak dát žákovi najevo, jak mu to jde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Font typeface="Courier New"/>
              <a:buChar char="o"/>
            </a:pPr>
            <a:r>
              <a:rPr lang="cs-CZ" dirty="0">
                <a:solidFill>
                  <a:srgbClr val="00487E"/>
                </a:solidFill>
                <a:latin typeface="Calibri"/>
                <a:ea typeface="Calibri"/>
                <a:cs typeface="Times New Roman"/>
              </a:rPr>
              <a:t>problém je, že hodnocení výkonu žáka často odráží i výkon učitele, ale ten není ve výsledné známce vidět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Font typeface="Courier New"/>
              <a:buChar char="o"/>
            </a:pPr>
            <a:r>
              <a:rPr lang="cs-CZ" dirty="0">
                <a:solidFill>
                  <a:srgbClr val="00487E"/>
                </a:solidFill>
                <a:latin typeface="Calibri"/>
                <a:ea typeface="Calibri"/>
                <a:cs typeface="Times New Roman"/>
              </a:rPr>
              <a:t>nemusí být objektivní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Font typeface="Courier New"/>
              <a:buChar char="o"/>
            </a:pPr>
            <a:r>
              <a:rPr lang="cs-CZ" dirty="0">
                <a:solidFill>
                  <a:srgbClr val="00487E"/>
                </a:solidFill>
                <a:latin typeface="Calibri"/>
                <a:ea typeface="Calibri"/>
                <a:cs typeface="Times New Roman"/>
              </a:rPr>
              <a:t>občas slouží jen ke kontrole toho, jestli žáci vůbec pracovali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None/>
            </a:pPr>
            <a:endParaRPr lang="cs-CZ" sz="1600" dirty="0" smtClean="0">
              <a:solidFill>
                <a:srgbClr val="00487E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830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1"/>
            <a:ext cx="8352928" cy="432048"/>
          </a:xfrm>
        </p:spPr>
        <p:txBody>
          <a:bodyPr/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/>
            </a:r>
            <a:br>
              <a:rPr lang="cs-CZ" sz="2000" b="1" dirty="0" smtClean="0">
                <a:solidFill>
                  <a:srgbClr val="0070C0"/>
                </a:solidFill>
              </a:rPr>
            </a:br>
            <a:r>
              <a:rPr lang="cs-CZ" sz="2000" b="1" dirty="0" smtClean="0">
                <a:solidFill>
                  <a:srgbClr val="0070C0"/>
                </a:solidFill>
              </a:rPr>
              <a:t> Známky a známkování</a:t>
            </a:r>
            <a:r>
              <a:rPr lang="cs-CZ" sz="2000" b="1" dirty="0">
                <a:solidFill>
                  <a:srgbClr val="0070C0"/>
                </a:solidFill>
              </a:rPr>
              <a:t/>
            </a:r>
            <a:br>
              <a:rPr lang="cs-CZ" sz="2000" b="1" dirty="0">
                <a:solidFill>
                  <a:srgbClr val="0070C0"/>
                </a:solidFill>
              </a:rPr>
            </a:b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620688"/>
            <a:ext cx="8136904" cy="6120680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None/>
            </a:pPr>
            <a:r>
              <a:rPr lang="cs-CZ" sz="1600" dirty="0" smtClean="0">
                <a:solidFill>
                  <a:srgbClr val="00487E"/>
                </a:solidFill>
                <a:latin typeface="Calibri"/>
                <a:ea typeface="Calibri"/>
                <a:cs typeface="Times New Roman"/>
              </a:rPr>
              <a:t>… </a:t>
            </a:r>
            <a:r>
              <a:rPr lang="cs-CZ" sz="2000" dirty="0" smtClean="0">
                <a:solidFill>
                  <a:srgbClr val="00487E"/>
                </a:solidFill>
                <a:latin typeface="Calibri"/>
                <a:ea typeface="Calibri"/>
                <a:cs typeface="Times New Roman"/>
              </a:rPr>
              <a:t>a rodiče a žáci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Font typeface="Courier New"/>
              <a:buChar char="o"/>
            </a:pPr>
            <a:r>
              <a:rPr lang="cs-CZ" sz="2000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vede </a:t>
            </a:r>
            <a:r>
              <a:rPr lang="cs-CZ" sz="20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k tomu, že žáci se snaží získat dobrou známku nejjednodušší cestou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Font typeface="Courier New"/>
              <a:buChar char="o"/>
            </a:pPr>
            <a:r>
              <a:rPr lang="cs-CZ" sz="2000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Klasické hodnocení 1-5 budí soutěživost ve třídě. První otázka po písemce je, co máš, Karle...?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Font typeface="Courier New"/>
              <a:buChar char="o"/>
            </a:pPr>
            <a:r>
              <a:rPr lang="cs-CZ" sz="2000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dává </a:t>
            </a:r>
            <a:r>
              <a:rPr lang="cs-CZ" sz="20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rodičům informaci o tom, jak si děti stojí ve škole, ale nedává informaci o tom, co umějí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Font typeface="Courier New"/>
              <a:buChar char="o"/>
            </a:pPr>
            <a:r>
              <a:rPr lang="cs-CZ" sz="20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může výrazně ovlivňovat život žáka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Font typeface="Courier New"/>
              <a:buChar char="o"/>
            </a:pPr>
            <a:r>
              <a:rPr lang="cs-CZ" sz="2000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rodiče </a:t>
            </a:r>
            <a:r>
              <a:rPr lang="cs-CZ" sz="20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se dozvědí, jakou známku žák získal, ale ne, jak ji získal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Font typeface="Courier New"/>
              <a:buChar char="o"/>
            </a:pPr>
            <a:r>
              <a:rPr lang="cs-CZ" sz="20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rodiče často berou známku jako odraz žákovy snahy, špatná známka znamená, málo ses snažil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Font typeface="Courier New"/>
              <a:buChar char="o"/>
            </a:pPr>
            <a:r>
              <a:rPr lang="cs-CZ" sz="20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rodičům často slouží jako nástroj porovnávání svého dítěte s jinými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Font typeface="Courier New"/>
              <a:buChar char="o"/>
            </a:pPr>
            <a:r>
              <a:rPr lang="cs-CZ" sz="2000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jde </a:t>
            </a:r>
            <a:r>
              <a:rPr lang="cs-CZ" sz="20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i o jistou formu </a:t>
            </a:r>
            <a:r>
              <a:rPr lang="cs-CZ" sz="2000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odměny</a:t>
            </a:r>
            <a:endParaRPr lang="cs-CZ" sz="20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830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1"/>
            <a:ext cx="8352928" cy="432048"/>
          </a:xfrm>
        </p:spPr>
        <p:txBody>
          <a:bodyPr/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/>
            </a:r>
            <a:br>
              <a:rPr lang="cs-CZ" sz="2000" b="1" dirty="0" smtClean="0">
                <a:solidFill>
                  <a:srgbClr val="0070C0"/>
                </a:solidFill>
              </a:rPr>
            </a:br>
            <a:r>
              <a:rPr lang="cs-CZ" sz="2000" b="1" dirty="0" smtClean="0">
                <a:solidFill>
                  <a:srgbClr val="0070C0"/>
                </a:solidFill>
              </a:rPr>
              <a:t> Slovní a formativní hodnocení</a:t>
            </a:r>
            <a:r>
              <a:rPr lang="cs-CZ" sz="2000" b="1" dirty="0">
                <a:solidFill>
                  <a:srgbClr val="0070C0"/>
                </a:solidFill>
              </a:rPr>
              <a:t/>
            </a:r>
            <a:br>
              <a:rPr lang="cs-CZ" sz="2000" b="1" dirty="0">
                <a:solidFill>
                  <a:srgbClr val="0070C0"/>
                </a:solidFill>
              </a:rPr>
            </a:b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620688"/>
            <a:ext cx="8136904" cy="6120680"/>
          </a:xfrm>
        </p:spPr>
        <p:txBody>
          <a:bodyPr>
            <a:normAutofit/>
          </a:bodyPr>
          <a:lstStyle/>
          <a:p>
            <a:pPr lvl="0">
              <a:buClr>
                <a:srgbClr val="0070C0"/>
              </a:buClr>
              <a:buFont typeface="Courier New" pitchFamily="49" charset="0"/>
              <a:buChar char="o"/>
            </a:pPr>
            <a:r>
              <a:rPr lang="cs-CZ" dirty="0">
                <a:solidFill>
                  <a:srgbClr val="0070C0"/>
                </a:solidFill>
              </a:rPr>
              <a:t>formativní hodnocení se hodí až na střední </a:t>
            </a:r>
            <a:r>
              <a:rPr lang="cs-CZ" dirty="0" smtClean="0">
                <a:solidFill>
                  <a:srgbClr val="0070C0"/>
                </a:solidFill>
              </a:rPr>
              <a:t>školu (</a:t>
            </a:r>
            <a:r>
              <a:rPr lang="cs-CZ" i="1" dirty="0" smtClean="0">
                <a:solidFill>
                  <a:srgbClr val="0070C0"/>
                </a:solidFill>
              </a:rPr>
              <a:t>proč? a není to pozdě začít s formováním? pozn. ZK)</a:t>
            </a:r>
            <a:endParaRPr lang="cs-CZ" i="1" dirty="0">
              <a:solidFill>
                <a:srgbClr val="0070C0"/>
              </a:solidFill>
            </a:endParaRPr>
          </a:p>
          <a:p>
            <a:pPr lvl="0">
              <a:buClr>
                <a:srgbClr val="0070C0"/>
              </a:buClr>
              <a:buFont typeface="Courier New" pitchFamily="49" charset="0"/>
              <a:buChar char="o"/>
            </a:pPr>
            <a:r>
              <a:rPr lang="cs-CZ" dirty="0">
                <a:solidFill>
                  <a:srgbClr val="0070C0"/>
                </a:solidFill>
              </a:rPr>
              <a:t>Myslím, že žáky ani rodiče nebude bavit číst slovní hodnocení, </a:t>
            </a:r>
            <a:r>
              <a:rPr lang="cs-CZ" dirty="0" smtClean="0">
                <a:solidFill>
                  <a:srgbClr val="0070C0"/>
                </a:solidFill>
              </a:rPr>
              <a:t>„nějaké </a:t>
            </a:r>
            <a:r>
              <a:rPr lang="cs-CZ" dirty="0">
                <a:solidFill>
                  <a:srgbClr val="0070C0"/>
                </a:solidFill>
              </a:rPr>
              <a:t>šplechty</a:t>
            </a:r>
            <a:r>
              <a:rPr lang="cs-CZ" dirty="0" smtClean="0">
                <a:solidFill>
                  <a:srgbClr val="0070C0"/>
                </a:solidFill>
              </a:rPr>
              <a:t>”.</a:t>
            </a:r>
            <a:endParaRPr lang="cs-CZ" dirty="0">
              <a:solidFill>
                <a:srgbClr val="0070C0"/>
              </a:solidFill>
            </a:endParaRPr>
          </a:p>
          <a:p>
            <a:pPr lvl="0">
              <a:buClr>
                <a:srgbClr val="0070C0"/>
              </a:buClr>
              <a:buFont typeface="Courier New" pitchFamily="49" charset="0"/>
              <a:buChar char="o"/>
            </a:pPr>
            <a:r>
              <a:rPr lang="cs-CZ" dirty="0" smtClean="0">
                <a:solidFill>
                  <a:srgbClr val="0070C0"/>
                </a:solidFill>
              </a:rPr>
              <a:t>Pokud </a:t>
            </a:r>
            <a:r>
              <a:rPr lang="cs-CZ" dirty="0">
                <a:solidFill>
                  <a:srgbClr val="0070C0"/>
                </a:solidFill>
              </a:rPr>
              <a:t>by rodiče chodili </a:t>
            </a:r>
            <a:r>
              <a:rPr lang="cs-CZ" dirty="0" smtClean="0">
                <a:solidFill>
                  <a:srgbClr val="0070C0"/>
                </a:solidFill>
              </a:rPr>
              <a:t>na </a:t>
            </a:r>
            <a:r>
              <a:rPr lang="cs-CZ" dirty="0">
                <a:solidFill>
                  <a:srgbClr val="0070C0"/>
                </a:solidFill>
              </a:rPr>
              <a:t>třídní schůzky, mohlo by tam probíhat slovní hodnocení a na vysvědčení by mohly zůstat známky.</a:t>
            </a:r>
          </a:p>
          <a:p>
            <a:pPr lvl="0">
              <a:buClr>
                <a:srgbClr val="0070C0"/>
              </a:buClr>
              <a:buFont typeface="Courier New" pitchFamily="49" charset="0"/>
              <a:buChar char="o"/>
            </a:pPr>
            <a:r>
              <a:rPr lang="cs-CZ" dirty="0" smtClean="0">
                <a:solidFill>
                  <a:srgbClr val="0070C0"/>
                </a:solidFill>
              </a:rPr>
              <a:t>Učitel </a:t>
            </a:r>
            <a:r>
              <a:rPr lang="cs-CZ" dirty="0">
                <a:solidFill>
                  <a:srgbClr val="0070C0"/>
                </a:solidFill>
              </a:rPr>
              <a:t>si při slovním hodnocení </a:t>
            </a:r>
            <a:r>
              <a:rPr lang="cs-CZ" dirty="0" smtClean="0">
                <a:solidFill>
                  <a:srgbClr val="0070C0"/>
                </a:solidFill>
              </a:rPr>
              <a:t>zaznamenává </a:t>
            </a:r>
            <a:r>
              <a:rPr lang="cs-CZ" dirty="0">
                <a:solidFill>
                  <a:srgbClr val="0070C0"/>
                </a:solidFill>
              </a:rPr>
              <a:t>svůj </a:t>
            </a:r>
            <a:r>
              <a:rPr lang="cs-CZ" dirty="0" smtClean="0">
                <a:solidFill>
                  <a:srgbClr val="0070C0"/>
                </a:solidFill>
              </a:rPr>
              <a:t>komplexní </a:t>
            </a:r>
            <a:r>
              <a:rPr lang="cs-CZ" dirty="0">
                <a:solidFill>
                  <a:srgbClr val="0070C0"/>
                </a:solidFill>
              </a:rPr>
              <a:t>náhled na </a:t>
            </a:r>
            <a:r>
              <a:rPr lang="cs-CZ" dirty="0" smtClean="0">
                <a:solidFill>
                  <a:srgbClr val="0070C0"/>
                </a:solidFill>
              </a:rPr>
              <a:t>žáka.</a:t>
            </a:r>
            <a:endParaRPr lang="cs-CZ" dirty="0">
              <a:solidFill>
                <a:srgbClr val="0070C0"/>
              </a:solidFill>
            </a:endParaRPr>
          </a:p>
          <a:p>
            <a:pPr lvl="0">
              <a:buClr>
                <a:srgbClr val="0070C0"/>
              </a:buClr>
              <a:buFont typeface="Courier New" pitchFamily="49" charset="0"/>
              <a:buChar char="o"/>
            </a:pPr>
            <a:r>
              <a:rPr lang="cs-CZ" dirty="0" smtClean="0">
                <a:solidFill>
                  <a:srgbClr val="0070C0"/>
                </a:solidFill>
              </a:rPr>
              <a:t>Učitelé </a:t>
            </a:r>
            <a:r>
              <a:rPr lang="cs-CZ" dirty="0">
                <a:solidFill>
                  <a:srgbClr val="0070C0"/>
                </a:solidFill>
              </a:rPr>
              <a:t>by měli komunikovat s rodiči častěji než 4x do </a:t>
            </a:r>
            <a:r>
              <a:rPr lang="cs-CZ" dirty="0" smtClean="0">
                <a:solidFill>
                  <a:srgbClr val="0070C0"/>
                </a:solidFill>
              </a:rPr>
              <a:t>roka.</a:t>
            </a:r>
            <a:endParaRPr lang="cs-CZ" dirty="0">
              <a:solidFill>
                <a:srgbClr val="0070C0"/>
              </a:solidFill>
            </a:endParaRPr>
          </a:p>
          <a:p>
            <a:pPr lvl="0">
              <a:buClr>
                <a:srgbClr val="0070C0"/>
              </a:buClr>
              <a:buFont typeface="Courier New" pitchFamily="49" charset="0"/>
              <a:buChar char="o"/>
            </a:pPr>
            <a:r>
              <a:rPr lang="cs-CZ" dirty="0" smtClean="0">
                <a:solidFill>
                  <a:srgbClr val="0070C0"/>
                </a:solidFill>
              </a:rPr>
              <a:t>Je pro </a:t>
            </a:r>
            <a:r>
              <a:rPr lang="cs-CZ" dirty="0">
                <a:solidFill>
                  <a:srgbClr val="0070C0"/>
                </a:solidFill>
              </a:rPr>
              <a:t>rodiče východiskem </a:t>
            </a:r>
            <a:r>
              <a:rPr lang="cs-CZ" dirty="0" smtClean="0">
                <a:solidFill>
                  <a:srgbClr val="0070C0"/>
                </a:solidFill>
              </a:rPr>
              <a:t>ke </a:t>
            </a:r>
            <a:r>
              <a:rPr lang="cs-CZ" dirty="0">
                <a:solidFill>
                  <a:srgbClr val="0070C0"/>
                </a:solidFill>
              </a:rPr>
              <a:t>spolupráci s </a:t>
            </a:r>
            <a:r>
              <a:rPr lang="cs-CZ" dirty="0" smtClean="0">
                <a:solidFill>
                  <a:srgbClr val="0070C0"/>
                </a:solidFill>
              </a:rPr>
              <a:t>dítětem.</a:t>
            </a:r>
            <a:endParaRPr lang="cs-CZ" dirty="0">
              <a:solidFill>
                <a:srgbClr val="0070C0"/>
              </a:solidFill>
            </a:endParaRPr>
          </a:p>
          <a:p>
            <a:pPr marL="0" lvl="0" indent="0">
              <a:buClr>
                <a:srgbClr val="0070C0"/>
              </a:buClr>
              <a:buNone/>
            </a:pPr>
            <a:endParaRPr lang="cs-CZ" dirty="0">
              <a:solidFill>
                <a:srgbClr val="0070C0"/>
              </a:solidFill>
            </a:endParaRPr>
          </a:p>
          <a:p>
            <a:pPr marL="0" lvl="0" indent="0">
              <a:buClr>
                <a:srgbClr val="0070C0"/>
              </a:buClr>
              <a:buNone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Velmi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zánovní text o zavádění slovního hodnocení: </a:t>
            </a:r>
          </a:p>
          <a:p>
            <a:pPr marL="0" lvl="0" indent="0">
              <a:buClr>
                <a:srgbClr val="0070C0"/>
              </a:buClr>
              <a:buNone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http://domaci.ihned.cz/-skolstvi/c1-63866570-od-pristiho-roku-se-zacne-zavadet-slovni-ohodnoceni-zaku-ucitel-navrhne-jak-se-zlepsit</a:t>
            </a:r>
            <a:endParaRPr lang="cs-CZ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5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792087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6. </a:t>
            </a:r>
            <a:r>
              <a:rPr lang="cs-CZ" sz="2400" b="1" dirty="0">
                <a:solidFill>
                  <a:srgbClr val="0070C0"/>
                </a:solidFill>
              </a:rPr>
              <a:t>domácí úkol </a:t>
            </a:r>
            <a:r>
              <a:rPr lang="cs-CZ" sz="2400" dirty="0">
                <a:solidFill>
                  <a:srgbClr val="0070C0"/>
                </a:solidFill>
              </a:rPr>
              <a:t>z </a:t>
            </a:r>
            <a:r>
              <a:rPr lang="cs-CZ" sz="2400" dirty="0" smtClean="0">
                <a:solidFill>
                  <a:srgbClr val="0070C0"/>
                </a:solidFill>
              </a:rPr>
              <a:t>30. a 31. 3. </a:t>
            </a:r>
            <a:r>
              <a:rPr lang="cs-CZ" sz="2400" dirty="0">
                <a:solidFill>
                  <a:srgbClr val="0070C0"/>
                </a:solidFill>
              </a:rPr>
              <a:t>a </a:t>
            </a:r>
            <a:r>
              <a:rPr lang="cs-CZ" sz="2400" dirty="0" smtClean="0">
                <a:solidFill>
                  <a:srgbClr val="0070C0"/>
                </a:solidFill>
              </a:rPr>
              <a:t>1. dubna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13690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0070C0"/>
                </a:solidFill>
              </a:rPr>
              <a:t>Vzhledem k velikonočním svátkům bude úkol nenáročný s výběrem.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0070C0"/>
                </a:solidFill>
              </a:rPr>
              <a:t>Vyberte si jeden z následujících textů či video a po jeho konzumaci k němu napište krátkou </a:t>
            </a:r>
            <a:r>
              <a:rPr lang="cs-CZ" sz="1600" smtClean="0">
                <a:solidFill>
                  <a:srgbClr val="0070C0"/>
                </a:solidFill>
              </a:rPr>
              <a:t>glosu (např</a:t>
            </a:r>
            <a:r>
              <a:rPr lang="cs-CZ" sz="1600" dirty="0" smtClean="0">
                <a:solidFill>
                  <a:srgbClr val="0070C0"/>
                </a:solidFill>
              </a:rPr>
              <a:t>. co vás zaujalo, oslovilo a proč, s čím nesouhlasíte a proč, s čím máte stejnou/odlišnou zkušenost a co z ní pro vás vyplývá…)</a:t>
            </a:r>
          </a:p>
          <a:p>
            <a:r>
              <a:rPr lang="cs-CZ" sz="1600" dirty="0" smtClean="0">
                <a:solidFill>
                  <a:srgbClr val="0070C0"/>
                </a:solidFill>
              </a:rPr>
              <a:t>O mapách učebního pokroku vedle/namísto známek u nás.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rgbClr val="0070C0"/>
                </a:solidFill>
                <a:hlinkClick r:id="rId3"/>
              </a:rPr>
              <a:t>http</a:t>
            </a:r>
            <a:r>
              <a:rPr lang="cs-CZ" sz="1400" dirty="0">
                <a:solidFill>
                  <a:srgbClr val="0070C0"/>
                </a:solidFill>
                <a:hlinkClick r:id="rId3"/>
              </a:rPr>
              <a:t>://zpravy.idnes.cz/mapy-ucebniho-pokroku-06d-/</a:t>
            </a:r>
            <a:r>
              <a:rPr lang="cs-CZ" sz="1400" dirty="0" smtClean="0">
                <a:solidFill>
                  <a:srgbClr val="0070C0"/>
                </a:solidFill>
                <a:hlinkClick r:id="rId3"/>
              </a:rPr>
              <a:t>domaci.aspx?c=A141202_095406_domaci_zt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smtClean="0">
                <a:solidFill>
                  <a:srgbClr val="0070C0"/>
                </a:solidFill>
              </a:rPr>
              <a:t> + odkaz přímo </a:t>
            </a:r>
            <a:r>
              <a:rPr lang="cs-CZ" sz="1400" dirty="0">
                <a:solidFill>
                  <a:srgbClr val="0070C0"/>
                </a:solidFill>
              </a:rPr>
              <a:t>na mapy: </a:t>
            </a:r>
            <a:r>
              <a:rPr lang="cs-CZ" sz="1400" dirty="0">
                <a:solidFill>
                  <a:srgbClr val="0070C0"/>
                </a:solidFill>
                <a:hlinkClick r:id="rId4"/>
              </a:rPr>
              <a:t>https://mup.scio.cz</a:t>
            </a:r>
            <a:r>
              <a:rPr lang="cs-CZ" sz="1400" dirty="0" smtClean="0">
                <a:solidFill>
                  <a:srgbClr val="0070C0"/>
                </a:solidFill>
                <a:hlinkClick r:id="rId4"/>
              </a:rPr>
              <a:t>/#</a:t>
            </a:r>
            <a:endParaRPr lang="cs-CZ" sz="1400" dirty="0" smtClean="0">
              <a:solidFill>
                <a:srgbClr val="0070C0"/>
              </a:solidFill>
            </a:endParaRPr>
          </a:p>
          <a:p>
            <a:r>
              <a:rPr lang="cs-CZ" sz="1600" dirty="0" smtClean="0">
                <a:solidFill>
                  <a:srgbClr val="0070C0"/>
                </a:solidFill>
              </a:rPr>
              <a:t>O vztazích učitel a žák a o tom, že každé dítě potřebuje hrdinu. </a:t>
            </a:r>
            <a:r>
              <a:rPr lang="cs-CZ" sz="1100" dirty="0" smtClean="0">
                <a:solidFill>
                  <a:srgbClr val="0070C0"/>
                </a:solidFill>
              </a:rPr>
              <a:t>(My favorite, ta paní je úžasná a inspirativní.)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70C0"/>
                </a:solidFill>
                <a:hlinkClick r:id="rId5"/>
              </a:rPr>
              <a:t>http://</a:t>
            </a:r>
            <a:r>
              <a:rPr lang="cs-CZ" sz="1400" dirty="0" smtClean="0">
                <a:solidFill>
                  <a:srgbClr val="0070C0"/>
                </a:solidFill>
                <a:hlinkClick r:id="rId5"/>
              </a:rPr>
              <a:t>www.ted.com/talks/rita_pierson_every_kid_needs_a_champion?utm_medium=on.ted.com-twitter&amp;source=twitter&amp;awesm=on.ted.com_sUGS&amp;utm_content=addthis-custom&amp;utm_campaign&amp;utm_source=t.co&amp;language=cs#t-55092</a:t>
            </a:r>
            <a:endParaRPr lang="cs-CZ" sz="1400" dirty="0" smtClean="0">
              <a:solidFill>
                <a:srgbClr val="0070C0"/>
              </a:solidFill>
            </a:endParaRPr>
          </a:p>
          <a:p>
            <a:r>
              <a:rPr lang="cs-CZ" sz="1600" dirty="0" smtClean="0">
                <a:solidFill>
                  <a:srgbClr val="0070C0"/>
                </a:solidFill>
              </a:rPr>
              <a:t>O míře vlivu učitele na výsledky žáků, výsledky experimentu.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70C0"/>
                </a:solidFill>
                <a:hlinkClick r:id="rId6"/>
              </a:rPr>
              <a:t>https://</a:t>
            </a:r>
            <a:r>
              <a:rPr lang="cs-CZ" sz="1400" dirty="0" smtClean="0">
                <a:solidFill>
                  <a:srgbClr val="0070C0"/>
                </a:solidFill>
                <a:hlinkClick r:id="rId6"/>
              </a:rPr>
              <a:t>www.scio.cz/o-vzdelavani/trendy-ve-vzdelavani/dobri-ucitele.asp</a:t>
            </a:r>
            <a:endParaRPr lang="cs-CZ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2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792087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7. </a:t>
            </a:r>
            <a:r>
              <a:rPr lang="cs-CZ" sz="2400" b="1" dirty="0">
                <a:solidFill>
                  <a:srgbClr val="0070C0"/>
                </a:solidFill>
              </a:rPr>
              <a:t>domácí úkol </a:t>
            </a:r>
            <a:r>
              <a:rPr lang="cs-CZ" sz="2400" dirty="0" smtClean="0">
                <a:solidFill>
                  <a:srgbClr val="0070C0"/>
                </a:solidFill>
              </a:rPr>
              <a:t>ze 7. a 8. dubna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13690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0070C0"/>
                </a:solidFill>
              </a:rPr>
              <a:t>Co chtějí rodiče od školy?</a:t>
            </a:r>
          </a:p>
          <a:p>
            <a:pPr marL="0" indent="0">
              <a:buNone/>
            </a:pPr>
            <a:r>
              <a:rPr lang="cs-CZ" sz="1600" u="sng" dirty="0" smtClean="0">
                <a:solidFill>
                  <a:srgbClr val="0070C0"/>
                </a:solidFill>
              </a:rPr>
              <a:t>Buď: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0070C0"/>
                </a:solidFill>
              </a:rPr>
              <a:t>Zkuste odpovědět na tuto otázku se své současné zkušenosti. (Tentokrát nás nezajímá, jak to bylo ve vašem dětství, hodně se to mění.)</a:t>
            </a:r>
          </a:p>
          <a:p>
            <a:pPr marL="0" indent="0">
              <a:buNone/>
            </a:pPr>
            <a:r>
              <a:rPr lang="cs-CZ" sz="1600" u="sng" dirty="0" smtClean="0">
                <a:solidFill>
                  <a:srgbClr val="0070C0"/>
                </a:solidFill>
              </a:rPr>
              <a:t>Nebo: 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0070C0"/>
                </a:solidFill>
              </a:rPr>
              <a:t>Přečtete si následující text(y) a glosujte informace v nich obsažené (Vidíte to podobně? Co budete chtít vy? Lze to vůbec nějak splnit? Nevymýšlí si moc?)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70C0"/>
                </a:solidFill>
                <a:hlinkClick r:id="rId3"/>
              </a:rPr>
              <a:t>http://www.eduin.cz/clanky/respekt-co-chteji-rodice-od-skoly</a:t>
            </a:r>
            <a:r>
              <a:rPr lang="cs-CZ" sz="1400" dirty="0" smtClean="0">
                <a:solidFill>
                  <a:srgbClr val="0070C0"/>
                </a:solidFill>
                <a:hlinkClick r:id="rId3"/>
              </a:rPr>
              <a:t>/</a:t>
            </a:r>
            <a:endParaRPr lang="cs-CZ" sz="1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70C0"/>
                </a:solidFill>
                <a:hlinkClick r:id="rId4"/>
              </a:rPr>
              <a:t>http://www.eduin.cz/clanky/pohledem-rodice-vybirame-skolu-a-jdeme-k-zapisu</a:t>
            </a:r>
            <a:r>
              <a:rPr lang="cs-CZ" sz="1400" dirty="0" smtClean="0">
                <a:solidFill>
                  <a:srgbClr val="0070C0"/>
                </a:solidFill>
                <a:hlinkClick r:id="rId4"/>
              </a:rPr>
              <a:t>/</a:t>
            </a:r>
            <a:endParaRPr lang="cs-CZ" sz="1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70C0"/>
                </a:solidFill>
                <a:hlinkClick r:id="rId5"/>
              </a:rPr>
              <a:t>http://</a:t>
            </a:r>
            <a:r>
              <a:rPr lang="cs-CZ" sz="1400" dirty="0" smtClean="0">
                <a:solidFill>
                  <a:srgbClr val="0070C0"/>
                </a:solidFill>
                <a:hlinkClick r:id="rId5"/>
              </a:rPr>
              <a:t>respekt.ihned.cz/vzdelani/c1-63525440-vedi-vubec-rodice-jakou-chteji-skolu?</a:t>
            </a:r>
            <a:endParaRPr lang="cs-CZ" sz="1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1400" dirty="0" smtClean="0">
              <a:solidFill>
                <a:srgbClr val="0070C0"/>
              </a:solidFill>
            </a:endParaRPr>
          </a:p>
          <a:p>
            <a:pPr marL="0" lvl="0" indent="0"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cs-CZ" sz="1600" u="sng" dirty="0" smtClean="0">
                <a:solidFill>
                  <a:srgbClr val="0070C0"/>
                </a:solidFill>
              </a:rPr>
              <a:t>Určitě</a:t>
            </a:r>
            <a:r>
              <a:rPr lang="cs-CZ" sz="1600" dirty="0" smtClean="0">
                <a:solidFill>
                  <a:srgbClr val="0070C0"/>
                </a:solidFill>
              </a:rPr>
              <a:t>: Podívejte se na stránky </a:t>
            </a:r>
            <a:r>
              <a:rPr lang="cs-CZ" sz="1600" dirty="0" err="1" smtClean="0">
                <a:solidFill>
                  <a:srgbClr val="0070C0"/>
                </a:solidFill>
              </a:rPr>
              <a:t>EDUin</a:t>
            </a:r>
            <a:r>
              <a:rPr lang="cs-CZ" sz="1600" dirty="0" smtClean="0">
                <a:solidFill>
                  <a:srgbClr val="0070C0"/>
                </a:solidFill>
              </a:rPr>
              <a:t>, zjistěte si, čím se zabývá, a najděte si něco, co vás profesně zaujme, a o tom mi krátce napište.</a:t>
            </a:r>
            <a:endParaRPr lang="cs-CZ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1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648071"/>
          </a:xfrm>
        </p:spPr>
        <p:txBody>
          <a:bodyPr/>
          <a:lstStyle/>
          <a:p>
            <a:pPr marL="0" indent="0" algn="ctr"/>
            <a:r>
              <a:rPr lang="cs-CZ" sz="2400" b="1" dirty="0" smtClean="0">
                <a:solidFill>
                  <a:srgbClr val="0070C0"/>
                </a:solidFill>
              </a:rPr>
              <a:t>Co chtějí rodiče od školy?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13690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i="1" dirty="0" smtClean="0">
                <a:solidFill>
                  <a:srgbClr val="0070C0"/>
                </a:solidFill>
              </a:rPr>
              <a:t>Opravdu mne překvapilo, kolik z vás využilo tématu tohoto domácího úkolu k souzení a odsouzení rodičovského stavu. Podle odhadem tak poloviny z vás jsou rodiče dílem lenoši a dílem kariéristi, kteří si pořídili dítě, jen aby ho mohli odložit do školy a nestarat se o něj. Sami neudělali nic a chtějí to po škole. A ještě chtějí učitelům radit, jak to mají </a:t>
            </a:r>
            <a:r>
              <a:rPr lang="cs-CZ" sz="1400" i="1" dirty="0" smtClean="0">
                <a:solidFill>
                  <a:srgbClr val="0070C0"/>
                </a:solidFill>
              </a:rPr>
              <a:t>dělat. </a:t>
            </a:r>
            <a:r>
              <a:rPr lang="cs-CZ" sz="1400" i="1" dirty="0" smtClean="0">
                <a:solidFill>
                  <a:srgbClr val="0070C0"/>
                </a:solidFill>
              </a:rPr>
              <a:t>Jako byste požadavky rodičů brali jako osobní útok.</a:t>
            </a:r>
            <a:endParaRPr lang="cs-CZ" sz="14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1400" i="1" dirty="0" smtClean="0">
                <a:solidFill>
                  <a:srgbClr val="0070C0"/>
                </a:solidFill>
              </a:rPr>
              <a:t>Není zřejmé, na základě čeho soudíte, jestli máte s rodiči takovou zkušenost a opravdu víte, že za jejich postojem stojí lenost a nezájem o dítě, nebo jsou to předsudky či přebírání názorů někoho jiného. Připadá mi ale důležité říci, že pokud váš vztah k rodičům bude stát na předsudcích a odsudcích, bude velmi těžké, aby přispíval k zájmům dítěte a abyste ho oboustranně mohli vnímat jako další nástroj výchovy. </a:t>
            </a:r>
          </a:p>
          <a:p>
            <a:pPr marL="0" indent="0">
              <a:buNone/>
            </a:pPr>
            <a:endParaRPr lang="cs-CZ" sz="14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1400" i="1" dirty="0" smtClean="0">
                <a:solidFill>
                  <a:srgbClr val="0070C0"/>
                </a:solidFill>
              </a:rPr>
              <a:t>Děkuji všem, kteří se pokusili obout do rodičovských bot a zkusili si představit, jak bude škola a učitelé v ní vypadat z tohoto „břehu“.</a:t>
            </a:r>
          </a:p>
          <a:p>
            <a:pPr marL="0" indent="0">
              <a:buNone/>
            </a:pPr>
            <a:endParaRPr lang="cs-CZ" sz="14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1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1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936104"/>
          </a:xfrm>
        </p:spPr>
        <p:txBody>
          <a:bodyPr/>
          <a:lstStyle/>
          <a:p>
            <a:r>
              <a:rPr lang="cs-CZ" sz="2800" dirty="0" smtClean="0"/>
              <a:t>TÉMATA</a:t>
            </a:r>
            <a:r>
              <a:rPr lang="cs-CZ" dirty="0" smtClean="0"/>
              <a:t> </a:t>
            </a:r>
            <a:r>
              <a:rPr lang="cs-CZ" sz="2800" dirty="0" smtClean="0"/>
              <a:t>SEMINÁŘE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136904" cy="5184576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vnitřní motivace</a:t>
            </a:r>
          </a:p>
          <a:p>
            <a:r>
              <a:rPr lang="cs-CZ" sz="2400" dirty="0" smtClean="0"/>
              <a:t>práce s cílem</a:t>
            </a:r>
          </a:p>
          <a:p>
            <a:r>
              <a:rPr lang="cs-CZ" sz="2400" dirty="0" smtClean="0"/>
              <a:t>kultura </a:t>
            </a:r>
            <a:r>
              <a:rPr lang="cs-CZ" sz="2400" dirty="0"/>
              <a:t>zpětné </a:t>
            </a:r>
            <a:r>
              <a:rPr lang="cs-CZ" sz="2400" dirty="0" smtClean="0"/>
              <a:t>vazby</a:t>
            </a:r>
          </a:p>
          <a:p>
            <a:r>
              <a:rPr lang="cs-CZ" sz="2400" dirty="0" smtClean="0"/>
              <a:t>hodnocení</a:t>
            </a:r>
            <a:r>
              <a:rPr lang="cs-CZ" sz="2400" dirty="0"/>
              <a:t>, známkování</a:t>
            </a:r>
          </a:p>
          <a:p>
            <a:r>
              <a:rPr lang="cs-CZ" sz="2400" dirty="0" smtClean="0"/>
              <a:t>udržování kázně</a:t>
            </a:r>
          </a:p>
          <a:p>
            <a:r>
              <a:rPr lang="cs-CZ" sz="2400" dirty="0" smtClean="0"/>
              <a:t>zvládání vlastních emocí</a:t>
            </a:r>
          </a:p>
          <a:p>
            <a:r>
              <a:rPr lang="cs-CZ" sz="2400" dirty="0" smtClean="0"/>
              <a:t>zvládání konfrontačních situací</a:t>
            </a:r>
          </a:p>
          <a:p>
            <a:r>
              <a:rPr lang="cs-CZ" sz="2400" dirty="0" smtClean="0"/>
              <a:t>vztahy se žáky</a:t>
            </a:r>
          </a:p>
          <a:p>
            <a:r>
              <a:rPr lang="cs-CZ" sz="2400" dirty="0"/>
              <a:t>vědomé řízení třídy</a:t>
            </a:r>
          </a:p>
          <a:p>
            <a:r>
              <a:rPr lang="cs-CZ" sz="2400" dirty="0" smtClean="0"/>
              <a:t>spolupráce s rodiči</a:t>
            </a:r>
          </a:p>
        </p:txBody>
      </p:sp>
    </p:spTree>
    <p:extLst>
      <p:ext uri="{BB962C8B-B14F-4D97-AF65-F5344CB8AC3E}">
        <p14:creationId xmlns:p14="http://schemas.microsoft.com/office/powerpoint/2010/main" val="281207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648071"/>
          </a:xfrm>
        </p:spPr>
        <p:txBody>
          <a:bodyPr/>
          <a:lstStyle/>
          <a:p>
            <a:pPr marL="0" indent="0" algn="ctr"/>
            <a:r>
              <a:rPr lang="cs-CZ" sz="2400" b="1" dirty="0" smtClean="0">
                <a:solidFill>
                  <a:srgbClr val="0070C0"/>
                </a:solidFill>
              </a:rPr>
              <a:t>Co chtějí rodiče od školy?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13690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i="1" dirty="0" smtClean="0">
                <a:solidFill>
                  <a:srgbClr val="0070C0"/>
                </a:solidFill>
              </a:rPr>
              <a:t>Vzhledem k tomu, že jsem mezi vámi asi jediná, kdo má osobní rodičovskou zkušenost, dovolím si k tomuto úkolu přidat dva požadavky, které se neobjevily ani ve vašich úkolech, ani k článcích.</a:t>
            </a:r>
          </a:p>
          <a:p>
            <a:pPr marL="0" indent="0">
              <a:buBlip>
                <a:blip r:embed="rId3"/>
              </a:buBlip>
            </a:pPr>
            <a:r>
              <a:rPr lang="cs-CZ" sz="1400" i="1" dirty="0" smtClean="0">
                <a:solidFill>
                  <a:srgbClr val="0070C0"/>
                </a:solidFill>
              </a:rPr>
              <a:t> aby přístup a výchova ve škole byly v souladu s tou domácí, aby ji „nekazily“, spíše podporovaly (podobné hodnoty, podobný způsob uvažování o světě i dítěti)</a:t>
            </a:r>
          </a:p>
          <a:p>
            <a:pPr marL="0" indent="0">
              <a:buBlip>
                <a:blip r:embed="rId3"/>
              </a:buBlip>
            </a:pPr>
            <a:r>
              <a:rPr lang="cs-CZ" sz="1400" i="1" dirty="0" smtClean="0">
                <a:solidFill>
                  <a:srgbClr val="0070C0"/>
                </a:solidFill>
              </a:rPr>
              <a:t> aby můj a učitelův pohled na dítě byl podobný, abychom jeho povahu, schopnosti a chování vnímali a vykládali podobně (i když chování doma a ve škole může být jiné); pak totiž může být splněn i první požadavek, že budeme „táhnout“ dítě za stejný provaz stejným směrem</a:t>
            </a:r>
          </a:p>
          <a:p>
            <a:pPr marL="0" indent="0">
              <a:buNone/>
            </a:pPr>
            <a:r>
              <a:rPr lang="cs-CZ" sz="1400" b="1" dirty="0" smtClean="0">
                <a:solidFill>
                  <a:srgbClr val="0070C0"/>
                </a:solidFill>
              </a:rPr>
              <a:t>Co chtějí rodiče od školy? z vašich textů:</a:t>
            </a:r>
          </a:p>
          <a:p>
            <a:pPr marL="0" lvl="0" indent="0">
              <a:buClr>
                <a:srgbClr val="00487E"/>
              </a:buClr>
              <a:buFont typeface="Wingdings 2" pitchFamily="18" charset="2"/>
              <a:buChar char="E"/>
            </a:pPr>
            <a:r>
              <a:rPr lang="cs-CZ" sz="1400" b="1" dirty="0" smtClean="0">
                <a:solidFill>
                  <a:srgbClr val="0070C0"/>
                </a:solidFill>
              </a:rPr>
              <a:t>  </a:t>
            </a:r>
            <a:r>
              <a:rPr lang="cs-CZ" sz="1400" dirty="0" smtClean="0">
                <a:solidFill>
                  <a:srgbClr val="0070C0"/>
                </a:solidFill>
              </a:rPr>
              <a:t>jakousi záruku, že jejich dítě bude po jejím absolvování takové, jaké ho chtějí mít</a:t>
            </a:r>
          </a:p>
          <a:p>
            <a:pPr>
              <a:buClr>
                <a:srgbClr val="00487E"/>
              </a:buClr>
              <a:buFont typeface="Wingdings 2" pitchFamily="18" charset="2"/>
              <a:buChar char="E"/>
            </a:pPr>
            <a:r>
              <a:rPr lang="cs-CZ" sz="1400" dirty="0" smtClean="0">
                <a:solidFill>
                  <a:srgbClr val="0070C0"/>
                </a:solidFill>
              </a:rPr>
              <a:t>aby měly naše děti dobrou práci, kterou získají jen tím, že se budou dobře učit</a:t>
            </a:r>
          </a:p>
          <a:p>
            <a:pPr>
              <a:buClr>
                <a:srgbClr val="00487E"/>
              </a:buClr>
              <a:buFont typeface="Wingdings 2" pitchFamily="18" charset="2"/>
              <a:buChar char="E"/>
            </a:pPr>
            <a:r>
              <a:rPr lang="cs-CZ" sz="1400" dirty="0" smtClean="0">
                <a:solidFill>
                  <a:srgbClr val="0070C0"/>
                </a:solidFill>
              </a:rPr>
              <a:t>komplexní balíček výchovy a vzdělávání</a:t>
            </a:r>
          </a:p>
          <a:p>
            <a:pPr>
              <a:buClr>
                <a:srgbClr val="00487E"/>
              </a:buClr>
              <a:buFont typeface="Wingdings 2" pitchFamily="18" charset="2"/>
              <a:buChar char="E"/>
            </a:pPr>
            <a:r>
              <a:rPr lang="cs-CZ" sz="1400" dirty="0" smtClean="0">
                <a:solidFill>
                  <a:srgbClr val="0070C0"/>
                </a:solidFill>
              </a:rPr>
              <a:t>zajišťování určitých služeb od výchovných a vzdělávacích, až po jakési hlídací a kulturní</a:t>
            </a:r>
          </a:p>
          <a:p>
            <a:pPr>
              <a:buClr>
                <a:srgbClr val="00487E"/>
              </a:buClr>
              <a:buFont typeface="Wingdings 2" pitchFamily="18" charset="2"/>
              <a:buChar char="E"/>
            </a:pPr>
            <a:r>
              <a:rPr lang="cs-CZ" sz="1400" dirty="0" smtClean="0">
                <a:solidFill>
                  <a:srgbClr val="0070C0"/>
                </a:solidFill>
              </a:rPr>
              <a:t>skvělý start pro budoucí kariéru</a:t>
            </a:r>
          </a:p>
          <a:p>
            <a:pPr>
              <a:buClr>
                <a:srgbClr val="00487E"/>
              </a:buClr>
              <a:buFont typeface="Wingdings 2" pitchFamily="18" charset="2"/>
              <a:buChar char="E"/>
            </a:pPr>
            <a:r>
              <a:rPr lang="cs-CZ" sz="1400" dirty="0" smtClean="0">
                <a:solidFill>
                  <a:srgbClr val="0070C0"/>
                </a:solidFill>
              </a:rPr>
              <a:t>aby dítě v budoucnu dosáhlo jakési společenské mety</a:t>
            </a:r>
          </a:p>
          <a:p>
            <a:pPr>
              <a:buClr>
                <a:srgbClr val="00487E"/>
              </a:buClr>
              <a:buFont typeface="Wingdings 2" pitchFamily="18" charset="2"/>
              <a:buChar char="E"/>
            </a:pPr>
            <a:r>
              <a:rPr lang="cs-CZ" sz="1400" dirty="0" smtClean="0">
                <a:solidFill>
                  <a:srgbClr val="0070C0"/>
                </a:solidFill>
              </a:rPr>
              <a:t>„vstupenku“ do života</a:t>
            </a:r>
          </a:p>
          <a:p>
            <a:pPr marL="0" indent="0">
              <a:buNone/>
            </a:pPr>
            <a:endParaRPr lang="cs-CZ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1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648071"/>
          </a:xfrm>
        </p:spPr>
        <p:txBody>
          <a:bodyPr/>
          <a:lstStyle/>
          <a:p>
            <a:pPr marL="0" indent="0" algn="ctr"/>
            <a:r>
              <a:rPr lang="cs-CZ" sz="2400" b="1" dirty="0" smtClean="0">
                <a:solidFill>
                  <a:srgbClr val="0070C0"/>
                </a:solidFill>
              </a:rPr>
              <a:t>Co chtějí rodiče od školy?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136904" cy="5328592"/>
          </a:xfrm>
        </p:spPr>
        <p:txBody>
          <a:bodyPr>
            <a:normAutofit/>
          </a:bodyPr>
          <a:lstStyle/>
          <a:p>
            <a:pPr marL="0" indent="0">
              <a:buClr>
                <a:srgbClr val="00487E"/>
              </a:buClr>
              <a:buFont typeface="Wingdings 2" pitchFamily="18" charset="2"/>
              <a:buChar char="E"/>
            </a:pPr>
            <a:r>
              <a:rPr lang="cs-CZ" sz="1400" dirty="0" smtClean="0">
                <a:solidFill>
                  <a:srgbClr val="0070C0"/>
                </a:solidFill>
              </a:rPr>
              <a:t> bezpečí, aby škola dětem neublížila</a:t>
            </a:r>
          </a:p>
          <a:p>
            <a:pPr marL="0" indent="0">
              <a:buClr>
                <a:srgbClr val="00487E"/>
              </a:buClr>
              <a:buFont typeface="Wingdings 2" pitchFamily="18" charset="2"/>
              <a:buChar char="E"/>
            </a:pPr>
            <a:r>
              <a:rPr lang="cs-CZ" sz="1400" dirty="0" smtClean="0">
                <a:solidFill>
                  <a:srgbClr val="0070C0"/>
                </a:solidFill>
              </a:rPr>
              <a:t> aby do školy chodilo s chutí a nebálo se</a:t>
            </a:r>
          </a:p>
          <a:p>
            <a:pPr marL="0" indent="0">
              <a:buClr>
                <a:srgbClr val="00487E"/>
              </a:buClr>
              <a:buFont typeface="Wingdings 2" pitchFamily="18" charset="2"/>
              <a:buChar char="E"/>
            </a:pPr>
            <a:r>
              <a:rPr lang="cs-CZ" sz="1400" dirty="0" smtClean="0">
                <a:solidFill>
                  <a:srgbClr val="0070C0"/>
                </a:solidFill>
              </a:rPr>
              <a:t> aby se dítě ve škole cítilo bezpečně</a:t>
            </a:r>
          </a:p>
          <a:p>
            <a:pPr marL="0" indent="0">
              <a:buClr>
                <a:srgbClr val="00487E"/>
              </a:buClr>
              <a:buFont typeface="Wingdings 2" pitchFamily="18" charset="2"/>
              <a:buChar char="E"/>
            </a:pPr>
            <a:r>
              <a:rPr lang="cs-CZ" sz="1400" dirty="0" smtClean="0">
                <a:solidFill>
                  <a:srgbClr val="0070C0"/>
                </a:solidFill>
              </a:rPr>
              <a:t> aby tam dítě nechodilo se strachem a příliš se tam nestresovalo</a:t>
            </a:r>
          </a:p>
          <a:p>
            <a:pPr marL="0" indent="0">
              <a:buClr>
                <a:srgbClr val="00487E"/>
              </a:buClr>
              <a:buFont typeface="Wingdings 2" pitchFamily="18" charset="2"/>
              <a:buChar char="E"/>
            </a:pPr>
            <a:r>
              <a:rPr lang="cs-CZ" sz="1400" dirty="0" smtClean="0">
                <a:solidFill>
                  <a:srgbClr val="0070C0"/>
                </a:solidFill>
              </a:rPr>
              <a:t> aby bylo obohaceno o zážitky, kterých se mu v rodině nedostane</a:t>
            </a:r>
          </a:p>
          <a:p>
            <a:pPr marL="0" indent="0">
              <a:buClr>
                <a:srgbClr val="00487E"/>
              </a:buClr>
              <a:buFont typeface="Wingdings 2" pitchFamily="18" charset="2"/>
              <a:buChar char="E"/>
            </a:pPr>
            <a:r>
              <a:rPr lang="cs-CZ" sz="1400" dirty="0" smtClean="0">
                <a:solidFill>
                  <a:srgbClr val="0070C0"/>
                </a:solidFill>
              </a:rPr>
              <a:t> učitele jako vzor k nápodobě</a:t>
            </a:r>
          </a:p>
          <a:p>
            <a:pPr marL="0" indent="0">
              <a:buClr>
                <a:srgbClr val="00487E"/>
              </a:buClr>
              <a:buFont typeface="Wingdings 2" pitchFamily="18" charset="2"/>
              <a:buChar char="E"/>
            </a:pPr>
            <a:r>
              <a:rPr lang="cs-CZ" sz="1400" dirty="0" smtClean="0">
                <a:solidFill>
                  <a:srgbClr val="0070C0"/>
                </a:solidFill>
              </a:rPr>
              <a:t> aby se dítě rozvíjelo</a:t>
            </a:r>
          </a:p>
          <a:p>
            <a:pPr marL="0" indent="0">
              <a:buClr>
                <a:srgbClr val="00487E"/>
              </a:buClr>
              <a:buFont typeface="Wingdings 2" pitchFamily="18" charset="2"/>
              <a:buChar char="E"/>
            </a:pPr>
            <a:r>
              <a:rPr lang="cs-CZ" sz="1400" dirty="0" smtClean="0">
                <a:solidFill>
                  <a:srgbClr val="0070C0"/>
                </a:solidFill>
              </a:rPr>
              <a:t> aby se děti naučily něco nového, něco, co budou v životě potřebovat</a:t>
            </a:r>
          </a:p>
          <a:p>
            <a:pPr marL="0" indent="0">
              <a:buClr>
                <a:srgbClr val="00487E"/>
              </a:buClr>
              <a:buFont typeface="Wingdings 2" pitchFamily="18" charset="2"/>
              <a:buChar char="E"/>
            </a:pPr>
            <a:r>
              <a:rPr lang="cs-CZ" sz="1400" dirty="0" smtClean="0">
                <a:solidFill>
                  <a:srgbClr val="0070C0"/>
                </a:solidFill>
              </a:rPr>
              <a:t> větší aktivizaci dítěte</a:t>
            </a:r>
          </a:p>
          <a:p>
            <a:pPr marL="0" indent="0">
              <a:buClr>
                <a:srgbClr val="00487E"/>
              </a:buClr>
              <a:buFont typeface="Wingdings 2" pitchFamily="18" charset="2"/>
              <a:buChar char="E"/>
            </a:pPr>
            <a:r>
              <a:rPr lang="cs-CZ" sz="1400" dirty="0" smtClean="0">
                <a:solidFill>
                  <a:srgbClr val="0070C0"/>
                </a:solidFill>
              </a:rPr>
              <a:t> aby v dítěti vzbudila zájem o učení</a:t>
            </a:r>
          </a:p>
          <a:p>
            <a:pPr marL="0" indent="0">
              <a:buClr>
                <a:srgbClr val="00487E"/>
              </a:buClr>
              <a:buFont typeface="Wingdings 2" pitchFamily="18" charset="2"/>
              <a:buChar char="E"/>
            </a:pPr>
            <a:r>
              <a:rPr lang="cs-CZ" sz="1400" dirty="0" smtClean="0">
                <a:solidFill>
                  <a:srgbClr val="0070C0"/>
                </a:solidFill>
              </a:rPr>
              <a:t> aby </a:t>
            </a:r>
            <a:r>
              <a:rPr lang="cs-CZ" sz="1400" smtClean="0">
                <a:solidFill>
                  <a:srgbClr val="0070C0"/>
                </a:solidFill>
              </a:rPr>
              <a:t>se naučilo </a:t>
            </a:r>
            <a:r>
              <a:rPr lang="cs-CZ" sz="1400" dirty="0" smtClean="0">
                <a:solidFill>
                  <a:srgbClr val="0070C0"/>
                </a:solidFill>
              </a:rPr>
              <a:t>vycházet s autoritami i vrstevníky</a:t>
            </a:r>
          </a:p>
          <a:p>
            <a:pPr marL="0" indent="0">
              <a:buClr>
                <a:srgbClr val="00487E"/>
              </a:buClr>
              <a:buFont typeface="Wingdings 2" pitchFamily="18" charset="2"/>
              <a:buChar char="E"/>
            </a:pPr>
            <a:r>
              <a:rPr lang="cs-CZ" sz="1400" dirty="0" smtClean="0">
                <a:solidFill>
                  <a:srgbClr val="0070C0"/>
                </a:solidFill>
              </a:rPr>
              <a:t> aby výuka probíhala co nejvíce přínosnou formou a respektovala rozvoj dítěte</a:t>
            </a:r>
          </a:p>
          <a:p>
            <a:pPr marL="0" indent="0">
              <a:buClr>
                <a:srgbClr val="00487E"/>
              </a:buClr>
              <a:buFont typeface="Wingdings 2" pitchFamily="18" charset="2"/>
              <a:buChar char="E"/>
            </a:pP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>
                <a:solidFill>
                  <a:srgbClr val="00487E"/>
                </a:solidFill>
              </a:rPr>
              <a:t>…a je tady pár rodičů, kteří chtějí, aby jejich děti byly šťastné</a:t>
            </a:r>
          </a:p>
          <a:p>
            <a:pPr marL="0" indent="0">
              <a:buClr>
                <a:srgbClr val="00487E"/>
              </a:buClr>
              <a:buFont typeface="Wingdings 2" pitchFamily="18" charset="2"/>
              <a:buChar char="E"/>
            </a:pPr>
            <a:r>
              <a:rPr lang="cs-CZ" sz="1400" dirty="0" smtClean="0">
                <a:solidFill>
                  <a:srgbClr val="0070C0"/>
                </a:solidFill>
              </a:rPr>
              <a:t> respekt pro sebe i své dítě</a:t>
            </a:r>
          </a:p>
          <a:p>
            <a:pPr marL="0" indent="0">
              <a:buClr>
                <a:srgbClr val="00487E"/>
              </a:buClr>
              <a:buFont typeface="Wingdings 2" pitchFamily="18" charset="2"/>
              <a:buChar char="E"/>
            </a:pPr>
            <a:r>
              <a:rPr lang="cs-CZ" sz="1400" dirty="0" smtClean="0">
                <a:solidFill>
                  <a:srgbClr val="0070C0"/>
                </a:solidFill>
              </a:rPr>
              <a:t> aby děti nebyly srovnávány, nepodporovalo se soutěžení</a:t>
            </a:r>
          </a:p>
          <a:p>
            <a:pPr marL="0" indent="0">
              <a:buNone/>
            </a:pPr>
            <a:endParaRPr lang="cs-CZ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1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648071"/>
          </a:xfrm>
        </p:spPr>
        <p:txBody>
          <a:bodyPr/>
          <a:lstStyle/>
          <a:p>
            <a:pPr marL="0" indent="0" algn="ctr"/>
            <a:r>
              <a:rPr lang="cs-CZ" sz="2400" b="1" dirty="0" smtClean="0">
                <a:solidFill>
                  <a:srgbClr val="0070C0"/>
                </a:solidFill>
              </a:rPr>
              <a:t>Co chtějí rodiče od školy?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136904" cy="5328592"/>
          </a:xfrm>
        </p:spPr>
        <p:txBody>
          <a:bodyPr>
            <a:normAutofit/>
          </a:bodyPr>
          <a:lstStyle/>
          <a:p>
            <a:pPr marL="0" indent="0">
              <a:buClr>
                <a:srgbClr val="00487E"/>
              </a:buClr>
              <a:buFont typeface="Wingdings 2" pitchFamily="18" charset="2"/>
              <a:buChar char="E"/>
            </a:pPr>
            <a:r>
              <a:rPr lang="cs-CZ" sz="1400" dirty="0" smtClean="0">
                <a:solidFill>
                  <a:srgbClr val="0070C0"/>
                </a:solidFill>
              </a:rPr>
              <a:t> Nic neočekávají, </a:t>
            </a:r>
            <a:r>
              <a:rPr lang="cs-CZ" sz="1400" dirty="0">
                <a:solidFill>
                  <a:srgbClr val="0070C0"/>
                </a:solidFill>
              </a:rPr>
              <a:t>co potřebují, to je naučí život.</a:t>
            </a:r>
          </a:p>
          <a:p>
            <a:pPr marL="0" indent="0">
              <a:buClr>
                <a:srgbClr val="00487E"/>
              </a:buClr>
              <a:buFont typeface="Wingdings 2" pitchFamily="18" charset="2"/>
              <a:buChar char="E"/>
            </a:pPr>
            <a:r>
              <a:rPr lang="cs-CZ" sz="1400" dirty="0" smtClean="0">
                <a:solidFill>
                  <a:srgbClr val="0070C0"/>
                </a:solidFill>
              </a:rPr>
              <a:t>Chceme</a:t>
            </a:r>
            <a:r>
              <a:rPr lang="cs-CZ" sz="1400" dirty="0">
                <a:solidFill>
                  <a:srgbClr val="0070C0"/>
                </a:solidFill>
              </a:rPr>
              <a:t>, aby chodily do školy, abychom měli čas na práci</a:t>
            </a:r>
            <a:r>
              <a:rPr lang="cs-CZ" sz="1400" dirty="0" smtClean="0">
                <a:solidFill>
                  <a:srgbClr val="0070C0"/>
                </a:solidFill>
              </a:rPr>
              <a:t>.</a:t>
            </a:r>
          </a:p>
          <a:p>
            <a:pPr marL="0" lvl="0" indent="0">
              <a:buClr>
                <a:srgbClr val="00487E"/>
              </a:buClr>
              <a:buFont typeface="Wingdings 2" pitchFamily="18" charset="2"/>
              <a:buChar char="E"/>
            </a:pPr>
            <a:r>
              <a:rPr lang="cs-CZ" sz="1400" dirty="0"/>
              <a:t>aby nemuseli s dětmi doma nic dělat</a:t>
            </a:r>
          </a:p>
          <a:p>
            <a:pPr marL="0" indent="0">
              <a:buClr>
                <a:srgbClr val="00487E"/>
              </a:buClr>
              <a:buFont typeface="Wingdings 2" pitchFamily="18" charset="2"/>
              <a:buChar char="E"/>
            </a:pPr>
            <a:r>
              <a:rPr lang="cs-CZ" sz="1400" dirty="0" smtClean="0">
                <a:solidFill>
                  <a:srgbClr val="0070C0"/>
                </a:solidFill>
              </a:rPr>
              <a:t>jsou </a:t>
            </a:r>
            <a:r>
              <a:rPr lang="cs-CZ" sz="1400" dirty="0">
                <a:solidFill>
                  <a:srgbClr val="0070C0"/>
                </a:solidFill>
              </a:rPr>
              <a:t>nekompromisní, co se týče kvalit učitele</a:t>
            </a:r>
          </a:p>
          <a:p>
            <a:pPr marL="0" indent="0">
              <a:buClr>
                <a:srgbClr val="00487E"/>
              </a:buClr>
              <a:buFont typeface="Wingdings 2" pitchFamily="18" charset="2"/>
              <a:buChar char="E"/>
            </a:pPr>
            <a:r>
              <a:rPr lang="cs-CZ" sz="1400" dirty="0" smtClean="0">
                <a:solidFill>
                  <a:srgbClr val="0070C0"/>
                </a:solidFill>
              </a:rPr>
              <a:t>pokud </a:t>
            </a:r>
            <a:r>
              <a:rPr lang="cs-CZ" sz="1400" dirty="0">
                <a:solidFill>
                  <a:srgbClr val="0070C0"/>
                </a:solidFill>
              </a:rPr>
              <a:t>chtějí rodiče skvělého učitele na každý předmět, ať si založí vlastní školu</a:t>
            </a:r>
          </a:p>
          <a:p>
            <a:pPr marL="0" lvl="0" indent="0">
              <a:buClr>
                <a:srgbClr val="00487E"/>
              </a:buClr>
              <a:buFont typeface="Wingdings 2" pitchFamily="18" charset="2"/>
              <a:buChar char="E"/>
            </a:pPr>
            <a:r>
              <a:rPr lang="cs-CZ" sz="1400" dirty="0"/>
              <a:t>rodičům nestačí, že se jejich dítě „pouze“ něco naučí</a:t>
            </a:r>
          </a:p>
          <a:p>
            <a:pPr marL="0" indent="0">
              <a:buClr>
                <a:srgbClr val="00487E"/>
              </a:buClr>
              <a:buFont typeface="Wingdings 2" pitchFamily="18" charset="2"/>
              <a:buChar char="E"/>
            </a:pPr>
            <a:r>
              <a:rPr lang="cs-CZ" sz="1400" dirty="0" smtClean="0">
                <a:solidFill>
                  <a:srgbClr val="0070C0"/>
                </a:solidFill>
              </a:rPr>
              <a:t>(</a:t>
            </a:r>
            <a:r>
              <a:rPr lang="cs-CZ" sz="1400" dirty="0" err="1" smtClean="0">
                <a:solidFill>
                  <a:srgbClr val="0070C0"/>
                </a:solidFill>
              </a:rPr>
              <a:t>slide</a:t>
            </a:r>
            <a:r>
              <a:rPr lang="cs-CZ" sz="1400" dirty="0" smtClean="0">
                <a:solidFill>
                  <a:srgbClr val="0070C0"/>
                </a:solidFill>
              </a:rPr>
              <a:t> v úpravě, </a:t>
            </a:r>
            <a:r>
              <a:rPr lang="cs-CZ" sz="1400" smtClean="0">
                <a:solidFill>
                  <a:srgbClr val="0070C0"/>
                </a:solidFill>
              </a:rPr>
              <a:t>dokončení příště</a:t>
            </a:r>
            <a:r>
              <a:rPr lang="cs-CZ" sz="1400" dirty="0" smtClean="0">
                <a:solidFill>
                  <a:srgbClr val="0070C0"/>
                </a:solidFill>
              </a:rPr>
              <a:t>)</a:t>
            </a:r>
            <a:endParaRPr lang="cs-CZ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9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792087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8. </a:t>
            </a:r>
            <a:r>
              <a:rPr lang="cs-CZ" sz="2400" b="1" dirty="0">
                <a:solidFill>
                  <a:srgbClr val="0070C0"/>
                </a:solidFill>
              </a:rPr>
              <a:t>domácí úkol </a:t>
            </a:r>
            <a:r>
              <a:rPr lang="cs-CZ" sz="2400" dirty="0" smtClean="0">
                <a:solidFill>
                  <a:srgbClr val="0070C0"/>
                </a:solidFill>
              </a:rPr>
              <a:t>ze 13., 14. a 15. dubna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13690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0070C0"/>
                </a:solidFill>
              </a:rPr>
              <a:t>Co dělá dobrého učitele?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0070C0"/>
                </a:solidFill>
              </a:rPr>
              <a:t>Přečtěte si následující článek (nebo oba </a:t>
            </a:r>
            <a:r>
              <a:rPr lang="cs-CZ" sz="1600" dirty="0" smtClean="0">
                <a:solidFill>
                  <a:srgbClr val="0070C0"/>
                </a:solidFill>
                <a:sym typeface="Wingdings" pitchFamily="2" charset="2"/>
              </a:rPr>
              <a:t>, souvisejí spolu) a reagujte na ně/j. (souhlas, nesouhlas, komentář, doplnění, zkušenost)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0070C0"/>
                </a:solidFill>
                <a:sym typeface="Wingdings" pitchFamily="2" charset="2"/>
              </a:rPr>
              <a:t>1. </a:t>
            </a:r>
            <a:r>
              <a:rPr lang="cs-CZ" sz="1600" b="1" dirty="0" smtClean="0"/>
              <a:t>Pět </a:t>
            </a:r>
            <a:r>
              <a:rPr lang="cs-CZ" sz="1600" b="1" dirty="0"/>
              <a:t>procent nejhorších učitelů dělá rozdíl mezi ČR a Finskem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0070C0"/>
                </a:solidFill>
              </a:rPr>
              <a:t>Trojstranný rozhovor o tom, co má vliv na kvalitu vzdělávání.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0070C0"/>
                </a:solidFill>
                <a:hlinkClick r:id="rId3"/>
              </a:rPr>
              <a:t>http://www.eduin.cz/clanky/pet-procent-nejhorsich-ucitelu-dela-rozdil-mezi-cr-a-finskem</a:t>
            </a:r>
            <a:r>
              <a:rPr lang="cs-CZ" sz="1600" dirty="0" smtClean="0">
                <a:solidFill>
                  <a:srgbClr val="0070C0"/>
                </a:solidFill>
                <a:hlinkClick r:id="rId3"/>
              </a:rPr>
              <a:t>/</a:t>
            </a:r>
            <a:endParaRPr lang="cs-CZ" sz="1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0070C0"/>
                </a:solidFill>
              </a:rPr>
              <a:t>2</a:t>
            </a:r>
            <a:r>
              <a:rPr lang="cs-CZ" sz="1600" dirty="0">
                <a:solidFill>
                  <a:srgbClr val="0070C0"/>
                </a:solidFill>
              </a:rPr>
              <a:t>. </a:t>
            </a:r>
            <a:r>
              <a:rPr lang="cs-CZ" sz="1600" b="1" dirty="0" smtClean="0"/>
              <a:t>Učitelské </a:t>
            </a:r>
            <a:r>
              <a:rPr lang="cs-CZ" sz="1600" b="1" dirty="0"/>
              <a:t>vzdělávání by mělo být maximálně náročné!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0070C0"/>
                </a:solidFill>
              </a:rPr>
              <a:t>Shrnutí textu o „výcviku“ dobrých učitelů.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0070C0"/>
                </a:solidFill>
                <a:hlinkClick r:id="rId4"/>
              </a:rPr>
              <a:t>http</a:t>
            </a:r>
            <a:r>
              <a:rPr lang="cs-CZ" sz="1600" dirty="0">
                <a:solidFill>
                  <a:srgbClr val="0070C0"/>
                </a:solidFill>
                <a:hlinkClick r:id="rId4"/>
              </a:rPr>
              <a:t>://ceskomluvi.cz/ucitelske-vzdelavani-by-melo-byt-maximalne-narocne</a:t>
            </a:r>
            <a:r>
              <a:rPr lang="cs-CZ" sz="1600" dirty="0" smtClean="0">
                <a:solidFill>
                  <a:srgbClr val="0070C0"/>
                </a:solidFill>
                <a:hlinkClick r:id="rId4"/>
              </a:rPr>
              <a:t>/</a:t>
            </a:r>
            <a:endParaRPr lang="cs-CZ" sz="1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0070C0"/>
                </a:solidFill>
              </a:rPr>
              <a:t>v celém původním znění: 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0070C0"/>
                </a:solidFill>
                <a:hlinkClick r:id="rId5"/>
              </a:rPr>
              <a:t>http://</a:t>
            </a:r>
            <a:r>
              <a:rPr lang="cs-CZ" sz="1600" dirty="0" smtClean="0">
                <a:solidFill>
                  <a:srgbClr val="0070C0"/>
                </a:solidFill>
                <a:hlinkClick r:id="rId5"/>
              </a:rPr>
              <a:t>www.ssireview.org/articles/entry/a_revolution_begins_in_teacher_prep</a:t>
            </a:r>
            <a:endParaRPr lang="cs-CZ" sz="1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7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792087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9. </a:t>
            </a:r>
            <a:r>
              <a:rPr lang="cs-CZ" sz="2400" b="1" dirty="0">
                <a:solidFill>
                  <a:srgbClr val="0070C0"/>
                </a:solidFill>
              </a:rPr>
              <a:t>domácí úkol </a:t>
            </a:r>
            <a:r>
              <a:rPr lang="cs-CZ" sz="2400" dirty="0" smtClean="0">
                <a:solidFill>
                  <a:srgbClr val="0070C0"/>
                </a:solidFill>
              </a:rPr>
              <a:t>z 20., 21. </a:t>
            </a:r>
            <a:r>
              <a:rPr lang="cs-CZ" sz="2400" dirty="0" smtClean="0">
                <a:solidFill>
                  <a:srgbClr val="0070C0"/>
                </a:solidFill>
              </a:rPr>
              <a:t>a </a:t>
            </a:r>
            <a:r>
              <a:rPr lang="cs-CZ" sz="2400" dirty="0" smtClean="0">
                <a:solidFill>
                  <a:srgbClr val="0070C0"/>
                </a:solidFill>
              </a:rPr>
              <a:t>22. </a:t>
            </a:r>
            <a:r>
              <a:rPr lang="cs-CZ" sz="2400" dirty="0" smtClean="0">
                <a:solidFill>
                  <a:srgbClr val="0070C0"/>
                </a:solidFill>
              </a:rPr>
              <a:t>dubna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13690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0070C0"/>
                </a:solidFill>
              </a:rPr>
              <a:t>… a ještě rodiče</a:t>
            </a:r>
            <a:endParaRPr lang="cs-CZ" sz="1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0070C0"/>
                </a:solidFill>
                <a:sym typeface="Wingdings" pitchFamily="2" charset="2"/>
              </a:rPr>
              <a:t>1</a:t>
            </a:r>
            <a:r>
              <a:rPr lang="cs-CZ" sz="1600" dirty="0" smtClean="0">
                <a:solidFill>
                  <a:srgbClr val="0070C0"/>
                </a:solidFill>
                <a:sym typeface="Wingdings" pitchFamily="2" charset="2"/>
              </a:rPr>
              <a:t>. </a:t>
            </a:r>
            <a:r>
              <a:rPr lang="cs-CZ" sz="1600" b="1" dirty="0" smtClean="0"/>
              <a:t>Doporučení pro spolupráci s rodiči</a:t>
            </a:r>
            <a:endParaRPr lang="cs-CZ" sz="1600" b="1" dirty="0"/>
          </a:p>
          <a:p>
            <a:pPr marL="0" indent="0">
              <a:buNone/>
            </a:pPr>
            <a:r>
              <a:rPr lang="cs-CZ" sz="1600" dirty="0" smtClean="0">
                <a:solidFill>
                  <a:srgbClr val="0070C0"/>
                </a:solidFill>
              </a:rPr>
              <a:t>Na základě svých zkušeností, příkladů dobré praxe či textů k tématu navrhněte něco jako Doporučení pro spolupráci s rodiči. Co může učitel udělat, čím může přispět k navázání a udržení takového vztahu s rodiči, který bude užitečný všem třem stranám. </a:t>
            </a:r>
            <a:endParaRPr lang="cs-CZ" sz="1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0070C0"/>
                </a:solidFill>
              </a:rPr>
              <a:t>2</a:t>
            </a:r>
            <a:r>
              <a:rPr lang="cs-CZ" sz="1600" dirty="0">
                <a:solidFill>
                  <a:srgbClr val="0070C0"/>
                </a:solidFill>
              </a:rPr>
              <a:t>. </a:t>
            </a:r>
            <a:r>
              <a:rPr lang="cs-CZ" sz="1600" b="1" dirty="0" smtClean="0"/>
              <a:t>Schůzky ve třech, výhody a úskalí</a:t>
            </a:r>
            <a:endParaRPr lang="cs-CZ" sz="1600" b="1" dirty="0"/>
          </a:p>
          <a:p>
            <a:pPr marL="0" indent="0">
              <a:buNone/>
            </a:pPr>
            <a:r>
              <a:rPr lang="cs-CZ" sz="1600" dirty="0">
                <a:solidFill>
                  <a:srgbClr val="0070C0"/>
                </a:solidFill>
              </a:rPr>
              <a:t>Na základě </a:t>
            </a:r>
            <a:r>
              <a:rPr lang="cs-CZ" sz="1600" dirty="0" smtClean="0">
                <a:solidFill>
                  <a:srgbClr val="0070C0"/>
                </a:solidFill>
              </a:rPr>
              <a:t>zkušeností</a:t>
            </a:r>
            <a:r>
              <a:rPr lang="cs-CZ" sz="1600" dirty="0">
                <a:solidFill>
                  <a:srgbClr val="0070C0"/>
                </a:solidFill>
              </a:rPr>
              <a:t>, příkladů dobré praxe či textů k </a:t>
            </a:r>
            <a:r>
              <a:rPr lang="cs-CZ" sz="1600" dirty="0" smtClean="0">
                <a:solidFill>
                  <a:srgbClr val="0070C0"/>
                </a:solidFill>
              </a:rPr>
              <a:t>tématu napište, jaké výhody skýtají schůzky ve třech (učitel + žák + rodič/e), kdy jsou vhodné/nevhodné, co mohou přinést. A zároveň, jaké jsou jejich nevýhody, slabiny, v jaké situaci nejsou přínosné, jaká jsou rizika.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0070C0"/>
                </a:solidFill>
              </a:rPr>
              <a:t>Jak by je měl učitel vést? Co by se na nich mělo/nemělo stát?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0070C0"/>
                </a:solidFill>
              </a:rPr>
              <a:t>Pokud byste tápali, podívejte se na </a:t>
            </a:r>
            <a:r>
              <a:rPr lang="cs-CZ" sz="1600" dirty="0" smtClean="0">
                <a:solidFill>
                  <a:srgbClr val="0070C0"/>
                </a:solidFill>
                <a:hlinkClick r:id="rId3"/>
              </a:rPr>
              <a:t>www.rodicevitani.cz</a:t>
            </a:r>
            <a:r>
              <a:rPr lang="cs-CZ" sz="1600" dirty="0" smtClean="0">
                <a:solidFill>
                  <a:srgbClr val="0070C0"/>
                </a:solidFill>
              </a:rPr>
              <a:t>, ale nejen tam.</a:t>
            </a:r>
            <a:endParaRPr lang="cs-CZ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1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576063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Důležitá poznámka k úkolům</a:t>
            </a:r>
            <a:endParaRPr lang="cs-CZ" sz="2400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80728"/>
            <a:ext cx="8136904" cy="554461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úkol by měl mít převážně odborný charakter, takže pokud v něm něco tvrdíte, mělo by to být podepřené argumenty, zkušeností, názorem autority či výzkumem </a:t>
            </a:r>
            <a:r>
              <a:rPr lang="cs-CZ" sz="1400" dirty="0" smtClean="0">
                <a:solidFill>
                  <a:srgbClr val="0070C0"/>
                </a:solidFill>
              </a:rPr>
              <a:t>(jinak se blíží hospodskému tlachání)</a:t>
            </a:r>
            <a:endParaRPr lang="cs-CZ" sz="1600" dirty="0" smtClean="0">
              <a:solidFill>
                <a:srgbClr val="0070C0"/>
              </a:solidFill>
            </a:endParaRPr>
          </a:p>
          <a:p>
            <a:r>
              <a:rPr lang="cs-CZ" dirty="0" smtClean="0">
                <a:solidFill>
                  <a:srgbClr val="0070C0"/>
                </a:solidFill>
              </a:rPr>
              <a:t>vždycky, i když to tam nebude explicitně napsáno, by úkol měl sloužit k hlubšímu uvažování nad tématem či problémem. Měli byste se pokusit nahlédnout i pod to, co je na povrchu, mělo by být vidět, že jste u úkolu přemýšleli a nenapsali tam první, co vás napadlo. Pak to bude mít smysl pro vás i pro mne.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přečtěte si zadání, celé, a pak ho následujte, celé. Nevypouštějte ani začátek ani konec, prosím, a odpovídejte na položené otázky. Budu ráda, když mi odpovíte i na něco, na co jsem se neptala, ale až po zodpovězení zadání.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nepište emocemi. Pokud vás text či zadání popudí, rozhořčí, nadzvedne atp., nepište. Vychladněte a pak argumentujte</a:t>
            </a:r>
            <a:r>
              <a:rPr lang="cs-CZ" sz="1700" dirty="0" smtClean="0">
                <a:solidFill>
                  <a:srgbClr val="0070C0"/>
                </a:solidFill>
              </a:rPr>
              <a:t>.(vizte první odrážku)</a:t>
            </a:r>
          </a:p>
          <a:p>
            <a:r>
              <a:rPr lang="cs-CZ" sz="1700" dirty="0" smtClean="0">
                <a:solidFill>
                  <a:srgbClr val="0070C0"/>
                </a:solidFill>
              </a:rPr>
              <a:t>úkoly, které se výrazně minou se zadáním, budou povrchní, odbyté, šité horkou jehlou, nemusejí být akceptovány, tj. započítány</a:t>
            </a:r>
          </a:p>
        </p:txBody>
      </p:sp>
    </p:spTree>
    <p:extLst>
      <p:ext uri="{BB962C8B-B14F-4D97-AF65-F5344CB8AC3E}">
        <p14:creationId xmlns:p14="http://schemas.microsoft.com/office/powerpoint/2010/main" val="274871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936104"/>
          </a:xfrm>
        </p:spPr>
        <p:txBody>
          <a:bodyPr/>
          <a:lstStyle/>
          <a:p>
            <a:r>
              <a:rPr lang="cs-CZ" dirty="0"/>
              <a:t>CÍLE </a:t>
            </a:r>
            <a:r>
              <a:rPr lang="cs-CZ" dirty="0" smtClean="0"/>
              <a:t>SEMINÁŘE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136904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Vědomosti, dovednosti, zkušenosti, které vám v praxi pomohou:</a:t>
            </a:r>
          </a:p>
          <a:p>
            <a:r>
              <a:rPr lang="cs-CZ" dirty="0" smtClean="0"/>
              <a:t>… nestát se </a:t>
            </a:r>
            <a:r>
              <a:rPr lang="cs-CZ" dirty="0"/>
              <a:t>krávou </a:t>
            </a:r>
            <a:r>
              <a:rPr lang="cs-CZ" dirty="0" smtClean="0"/>
              <a:t>učitelkou</a:t>
            </a:r>
          </a:p>
          <a:p>
            <a:r>
              <a:rPr lang="cs-CZ" dirty="0" smtClean="0"/>
              <a:t>… nebýt žákům nepřítelem, ale průvodcem, mentorem, facilitátorem učení, vzorem</a:t>
            </a:r>
          </a:p>
          <a:p>
            <a:r>
              <a:rPr lang="cs-CZ" dirty="0" smtClean="0"/>
              <a:t>… vědomě řídit třídu</a:t>
            </a:r>
          </a:p>
          <a:p>
            <a:r>
              <a:rPr lang="cs-CZ" dirty="0" smtClean="0"/>
              <a:t>… zvládnout svou vlastní frustraci a stres a nepřenášet je na děti</a:t>
            </a:r>
          </a:p>
          <a:p>
            <a:r>
              <a:rPr lang="cs-CZ" dirty="0" smtClean="0"/>
              <a:t>… nepromarnit svou autoritu a udržet kázeň</a:t>
            </a:r>
          </a:p>
          <a:p>
            <a:r>
              <a:rPr lang="cs-CZ" dirty="0" smtClean="0"/>
              <a:t>… vychovávat s respektem</a:t>
            </a:r>
          </a:p>
          <a:p>
            <a:r>
              <a:rPr lang="cs-CZ" dirty="0" smtClean="0"/>
              <a:t>… mluvit s rodiči tak, abyste si byli vzájemně pomocníky</a:t>
            </a:r>
          </a:p>
          <a:p>
            <a:r>
              <a:rPr lang="cs-CZ" dirty="0" smtClean="0"/>
              <a:t>… vzdělávat, nejen učit; nabízet, ne nutit</a:t>
            </a:r>
          </a:p>
          <a:p>
            <a:r>
              <a:rPr lang="cs-CZ" dirty="0" smtClean="0"/>
              <a:t>… aby žáci chtěli, ne museli</a:t>
            </a:r>
          </a:p>
          <a:p>
            <a:r>
              <a:rPr lang="cs-CZ" dirty="0" smtClean="0"/>
              <a:t>… hodnotit tak, aby to mělo pro žáky přínos </a:t>
            </a:r>
          </a:p>
          <a:p>
            <a:r>
              <a:rPr lang="cs-CZ" dirty="0" smtClean="0"/>
              <a:t>… vybudovat ve třídě zdravé vztahy </a:t>
            </a:r>
          </a:p>
          <a:p>
            <a:r>
              <a:rPr lang="cs-CZ" dirty="0" smtClean="0"/>
              <a:t>… hledat inspiraci, nechat si pomoci</a:t>
            </a:r>
          </a:p>
        </p:txBody>
      </p:sp>
    </p:spTree>
    <p:extLst>
      <p:ext uri="{BB962C8B-B14F-4D97-AF65-F5344CB8AC3E}">
        <p14:creationId xmlns:p14="http://schemas.microsoft.com/office/powerpoint/2010/main" val="326624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Kdyby škola nebyla povinná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smtClean="0"/>
              <a:t>Jak by vypadala škola, do které byste chodili, i kdybyste nemuseli?</a:t>
            </a:r>
          </a:p>
          <a:p>
            <a:r>
              <a:rPr lang="cs-CZ" dirty="0" smtClean="0"/>
              <a:t>Z jakých východisek ve svém návrhu vycházíte?</a:t>
            </a:r>
          </a:p>
          <a:p>
            <a:pPr>
              <a:buNone/>
            </a:pPr>
            <a:r>
              <a:rPr lang="cs-CZ" dirty="0" smtClean="0"/>
              <a:t>	- co se rádi učíte?</a:t>
            </a:r>
          </a:p>
          <a:p>
            <a:pPr>
              <a:buNone/>
            </a:pPr>
            <a:r>
              <a:rPr lang="cs-CZ" dirty="0" smtClean="0"/>
              <a:t>	- co ve škole potřebujete?</a:t>
            </a:r>
          </a:p>
          <a:p>
            <a:pPr>
              <a:buNone/>
            </a:pPr>
            <a:r>
              <a:rPr lang="cs-CZ" dirty="0" smtClean="0"/>
              <a:t>	- za jakými učiteli byste rádi chodili?</a:t>
            </a:r>
          </a:p>
          <a:p>
            <a:pPr>
              <a:buNone/>
            </a:pPr>
            <a:r>
              <a:rPr lang="cs-CZ" dirty="0" smtClean="0"/>
              <a:t>	- za jakých podmínek se vám dobře učí?</a:t>
            </a:r>
          </a:p>
          <a:p>
            <a:pPr>
              <a:buNone/>
            </a:pPr>
            <a:r>
              <a:rPr lang="cs-CZ" dirty="0" smtClean="0"/>
              <a:t>	- co vás motivuje při učení?</a:t>
            </a:r>
          </a:p>
          <a:p>
            <a:pPr>
              <a:buNone/>
            </a:pPr>
            <a:r>
              <a:rPr lang="cs-CZ" dirty="0" smtClean="0"/>
              <a:t>	- jaké vzdělání by měla škola poskytnout?</a:t>
            </a:r>
          </a:p>
          <a:p>
            <a:pPr>
              <a:buNone/>
            </a:pPr>
            <a:r>
              <a:rPr lang="cs-CZ" dirty="0" smtClean="0"/>
              <a:t>	- co je v ní nenahraditelné, co se nemůžete naučit jinde?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792087"/>
          </a:xfrm>
        </p:spPr>
        <p:txBody>
          <a:bodyPr/>
          <a:lstStyle/>
          <a:p>
            <a:pPr algn="ctr"/>
            <a:r>
              <a:rPr lang="cs-CZ" sz="2400" b="1" dirty="0" smtClean="0"/>
              <a:t>Motivace a učení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13690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Člověk je k učení předurčen, připraven, nastaven…</a:t>
            </a:r>
          </a:p>
          <a:p>
            <a:pPr marL="0" indent="0">
              <a:buNone/>
            </a:pPr>
            <a:r>
              <a:rPr lang="cs-CZ" dirty="0" smtClean="0"/>
              <a:t>Rodí se nedokonalý, aby se mohl učit.</a:t>
            </a:r>
          </a:p>
          <a:p>
            <a:pPr marL="0" indent="0">
              <a:buNone/>
            </a:pPr>
            <a:r>
              <a:rPr lang="cs-CZ" dirty="0" smtClean="0"/>
              <a:t>Učení mu poskytuje evoluční výhodu adaptace na vnější přírodní i sociální podmínky.</a:t>
            </a:r>
          </a:p>
          <a:p>
            <a:pPr marL="0" indent="0">
              <a:buNone/>
            </a:pPr>
            <a:r>
              <a:rPr lang="cs-CZ" dirty="0" smtClean="0"/>
              <a:t>Při pochopení věcí mozek vyplavuje endorfiny, učení nám přináší uspokojení.</a:t>
            </a:r>
          </a:p>
          <a:p>
            <a:pPr marL="0" indent="0">
              <a:buNone/>
            </a:pPr>
            <a:r>
              <a:rPr lang="cs-CZ" dirty="0" smtClean="0"/>
              <a:t>Tudíž není pravda, že kdyby děti nebyly k učení nuceny, nic by se nenaučily.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577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TC102455596[[fn=Jaro]]</Template>
  <TotalTime>6410</TotalTime>
  <Words>4756</Words>
  <Application>Microsoft Office PowerPoint</Application>
  <PresentationFormat>Předvádění na obrazovce (4:3)</PresentationFormat>
  <Paragraphs>596</Paragraphs>
  <Slides>65</Slides>
  <Notes>40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65</vt:i4>
      </vt:variant>
    </vt:vector>
  </HeadingPairs>
  <TitlesOfParts>
    <vt:vector size="66" baseType="lpstr">
      <vt:lpstr>Spring</vt:lpstr>
      <vt:lpstr>PSYCHOLOGIE VE ŠKOLNÍ PRAXI</vt:lpstr>
      <vt:lpstr>Podmínky udělení zápočtu a jiné dohody: 1. DOCHÁZKA</vt:lpstr>
      <vt:lpstr>Podmínky udělení zápočtu  a jiné dohody: 2. PRÁCE V SEMINÁŘI</vt:lpstr>
      <vt:lpstr>Podmínky udělení zápočtu  a jiné dohody: 3. DOMÁCÍ ÚKOLY</vt:lpstr>
      <vt:lpstr>podmínky udělení zápočtu a jiné dohody: 4. ZAKONČENÍ SEMINÁŘE</vt:lpstr>
      <vt:lpstr>TÉMATA SEMINÁŘE</vt:lpstr>
      <vt:lpstr>CÍLE SEMINÁŘE</vt:lpstr>
      <vt:lpstr>Kdyby škola nebyla povinná</vt:lpstr>
      <vt:lpstr>Motivace a učení</vt:lpstr>
      <vt:lpstr>3 S vnitřní motivace k učení</vt:lpstr>
      <vt:lpstr>Prezentace aplikace PowerPoint</vt:lpstr>
      <vt:lpstr>Jak funguje mozek?</vt:lpstr>
      <vt:lpstr>VNĚJŠÍ MOTIVACE</vt:lpstr>
      <vt:lpstr>…pro absentující</vt:lpstr>
      <vt:lpstr>Co umožňuje svoboda při učení (se)</vt:lpstr>
      <vt:lpstr>unschooling</vt:lpstr>
      <vt:lpstr>Svobodné vzdělávání - unschooling</vt:lpstr>
      <vt:lpstr>Freud o svobodě a zodpovědnosti</vt:lpstr>
      <vt:lpstr>Motivace +</vt:lpstr>
      <vt:lpstr>Jak to může fungovat v praxi?</vt:lpstr>
      <vt:lpstr>Co to znamená pro učitele?</vt:lpstr>
      <vt:lpstr>Práce s cílem</vt:lpstr>
      <vt:lpstr>UČITEL A CÍLE</vt:lpstr>
      <vt:lpstr>STUDENT A CÍLE</vt:lpstr>
      <vt:lpstr>Jak to může fungovat v praxi?</vt:lpstr>
      <vt:lpstr>K čemu je hodnocení v procesu učení? Kolbův cyklus učení</vt:lpstr>
      <vt:lpstr>Vztah učitele a žáka</vt:lpstr>
      <vt:lpstr>Hodnocení ve škole  a pedagogické praxi</vt:lpstr>
      <vt:lpstr>Formativní hodnocení</vt:lpstr>
      <vt:lpstr>Formativní hodnocení</vt:lpstr>
      <vt:lpstr>Aby bylo hodnocení užitečné </vt:lpstr>
      <vt:lpstr>poznámky k hodnocení</vt:lpstr>
      <vt:lpstr>…ke spravedlnosti v hodnocení </vt:lpstr>
      <vt:lpstr>informativní vs. formativní hodnocení</vt:lpstr>
      <vt:lpstr>Jak vypadá rozvojová zpětná vazba?</vt:lpstr>
      <vt:lpstr>Co přináší používání zpětné vazby       v pedagogické interakci?</vt:lpstr>
      <vt:lpstr>dobré texty k tématu hodnocení </vt:lpstr>
      <vt:lpstr>DOMÁCÍ ÚKOLY</vt:lpstr>
      <vt:lpstr>1. domácí úkol z 16., 17. a 18. února</vt:lpstr>
      <vt:lpstr>Reflexe 1. domácího úkolu</vt:lpstr>
      <vt:lpstr>Reflexe 1. domácího úkolu</vt:lpstr>
      <vt:lpstr>2. domácí úkol z 2., 3. a 4. března</vt:lpstr>
      <vt:lpstr>Reflexe 2. domácího úkolu I</vt:lpstr>
      <vt:lpstr>Reflexe 2. domácího úkolu II</vt:lpstr>
      <vt:lpstr>3. domácí úkol z 9., 10. a 11. března</vt:lpstr>
      <vt:lpstr> reflexe 3. domácího úkolu</vt:lpstr>
      <vt:lpstr> reflexe 3. domácího úkolu</vt:lpstr>
      <vt:lpstr>4. domácí úkol z 16., 17. a 18. března</vt:lpstr>
      <vt:lpstr> Z vašich vizí</vt:lpstr>
      <vt:lpstr> Z vašich vizí</vt:lpstr>
      <vt:lpstr>5. domácí úkol z 23., 24. a 25. března</vt:lpstr>
      <vt:lpstr>  Hodnocení by mělo </vt:lpstr>
      <vt:lpstr>  Hodnocení by mělo </vt:lpstr>
      <vt:lpstr>  Známky a známkování </vt:lpstr>
      <vt:lpstr>  Známky a známkování </vt:lpstr>
      <vt:lpstr>  Slovní a formativní hodnocení </vt:lpstr>
      <vt:lpstr>6. domácí úkol z 30. a 31. 3. a 1. dubna</vt:lpstr>
      <vt:lpstr>7. domácí úkol ze 7. a 8. dubna</vt:lpstr>
      <vt:lpstr>Co chtějí rodiče od školy?</vt:lpstr>
      <vt:lpstr>Co chtějí rodiče od školy?</vt:lpstr>
      <vt:lpstr>Co chtějí rodiče od školy?</vt:lpstr>
      <vt:lpstr>Co chtějí rodiče od školy?</vt:lpstr>
      <vt:lpstr>8. domácí úkol ze 13., 14. a 15. dubna</vt:lpstr>
      <vt:lpstr>9. domácí úkol z 20., 21. a 22. dubna</vt:lpstr>
      <vt:lpstr>Důležitá poznámka k úkolům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Blake</dc:creator>
  <cp:lastModifiedBy>Blake2</cp:lastModifiedBy>
  <cp:revision>184</cp:revision>
  <dcterms:created xsi:type="dcterms:W3CDTF">2014-02-15T12:31:08Z</dcterms:created>
  <dcterms:modified xsi:type="dcterms:W3CDTF">2015-04-24T19:15:59Z</dcterms:modified>
</cp:coreProperties>
</file>