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3"/>
  </p:notesMasterIdLst>
  <p:sldIdLst>
    <p:sldId id="256" r:id="rId2"/>
    <p:sldId id="315" r:id="rId3"/>
    <p:sldId id="316" r:id="rId4"/>
    <p:sldId id="306" r:id="rId5"/>
    <p:sldId id="308" r:id="rId6"/>
    <p:sldId id="274" r:id="rId7"/>
    <p:sldId id="275" r:id="rId8"/>
    <p:sldId id="279" r:id="rId9"/>
    <p:sldId id="257" r:id="rId10"/>
    <p:sldId id="258" r:id="rId11"/>
    <p:sldId id="259" r:id="rId12"/>
    <p:sldId id="260" r:id="rId13"/>
    <p:sldId id="263" r:id="rId14"/>
    <p:sldId id="276" r:id="rId15"/>
    <p:sldId id="264" r:id="rId16"/>
    <p:sldId id="310" r:id="rId17"/>
    <p:sldId id="311" r:id="rId18"/>
    <p:sldId id="312" r:id="rId19"/>
    <p:sldId id="313" r:id="rId20"/>
    <p:sldId id="265" r:id="rId21"/>
    <p:sldId id="266" r:id="rId22"/>
    <p:sldId id="267" r:id="rId23"/>
    <p:sldId id="268" r:id="rId24"/>
    <p:sldId id="269" r:id="rId25"/>
    <p:sldId id="270" r:id="rId26"/>
    <p:sldId id="261" r:id="rId27"/>
    <p:sldId id="317" r:id="rId28"/>
    <p:sldId id="262" r:id="rId29"/>
    <p:sldId id="271" r:id="rId30"/>
    <p:sldId id="318" r:id="rId31"/>
    <p:sldId id="277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D9255-E324-4415-AD4A-C028034E4104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6FF8A-9359-4F69-BDEC-9CE122238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14476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>
            <a:lvl1pPr eaLnBrk="0" hangingPunct="0"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40275" cy="351472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76D3E71-38CD-46D9-942C-4AC6C6A773E0}" type="slidenum">
              <a:rPr lang="cs-CZ"/>
              <a:pPr eaLnBrk="1" hangingPunct="1"/>
              <a:t>16</a:t>
            </a:fld>
            <a:endParaRPr lang="cs-CZ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827B85E-B59D-434C-BC81-0DB824BB87FF}" type="slidenum">
              <a:rPr lang="cs-CZ"/>
              <a:pPr eaLnBrk="1" hangingPunct="1"/>
              <a:t>17</a:t>
            </a:fld>
            <a:endParaRPr 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220CB79-3F65-49D2-9A2D-7EB2B7FF5819}" type="slidenum">
              <a:rPr lang="cs-CZ"/>
              <a:pPr eaLnBrk="1" hangingPunct="1"/>
              <a:t>18</a:t>
            </a:fld>
            <a:endParaRPr 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79619A9-F9EF-4E56-B21B-239AE254AF5F}" type="slidenum">
              <a:rPr lang="cs-CZ"/>
              <a:pPr eaLnBrk="1" hangingPunct="1"/>
              <a:t>19</a:t>
            </a:fld>
            <a:endParaRPr 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191506" y="878422"/>
            <a:ext cx="4477871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/>
          </p:nvPr>
        </p:nvSpPr>
        <p:spPr>
          <a:xfrm>
            <a:off x="1061838" y="4350019"/>
            <a:ext cx="4741529" cy="351232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335EA0A-9611-4387-9B1C-71C69409FDA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45434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6C48D-976D-4010-B083-32DFCFD755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5541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17D0A1-B3CA-4234-99C0-5B636A3CCAC7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784D1B-6AE3-4BB3-86B5-5CA108CE3E7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ae/evaluacni-nastroj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z/url?sa=t&amp;rct=j&amp;q=bloomova%20taxonomie&amp;source=web&amp;cd=4&amp;ved=0CEUQFjAD&amp;url=http://aplikace.msmt.cz/DOC/NHRevizeBloomovytaxonomieedukace.doc&amp;ei=RxRWT5eYDMrc4QSu7bT-CQ&amp;usg=AFQjCNEgytjqlqnBObjGtkVQx4UoiDLj_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Psychologie ve školní praxi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Strategie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688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Typy</a:t>
            </a:r>
            <a:r>
              <a:rPr lang="cs-CZ" dirty="0" smtClean="0"/>
              <a:t> strategií učení podle motivace</a:t>
            </a:r>
            <a:br>
              <a:rPr lang="cs-CZ" dirty="0" smtClean="0"/>
            </a:br>
            <a:r>
              <a:rPr lang="cs-CZ" dirty="0" smtClean="0"/>
              <a:t>(Vašutová, 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Vnitřní motivace </a:t>
            </a:r>
          </a:p>
          <a:p>
            <a:pPr lvl="1"/>
            <a:r>
              <a:rPr lang="cs-CZ" dirty="0" smtClean="0"/>
              <a:t>student ví, co, jak a proč se chce naučit </a:t>
            </a:r>
          </a:p>
          <a:p>
            <a:r>
              <a:rPr lang="cs-CZ" dirty="0" smtClean="0"/>
              <a:t>Vnější motivace </a:t>
            </a:r>
          </a:p>
          <a:p>
            <a:pPr lvl="1"/>
            <a:r>
              <a:rPr lang="cs-CZ" dirty="0" smtClean="0"/>
              <a:t>závislost na vnějším působení (rodiče, učitelé) a hodnocení </a:t>
            </a:r>
          </a:p>
          <a:p>
            <a:r>
              <a:rPr lang="cs-CZ" dirty="0" smtClean="0"/>
              <a:t>Výkonová motivace </a:t>
            </a:r>
          </a:p>
          <a:p>
            <a:pPr lvl="1"/>
            <a:r>
              <a:rPr lang="cs-CZ" dirty="0" smtClean="0"/>
              <a:t>student chce uspět (potřeba úspěchu); dává přednost strukturované a organizované práci, stanovuje si cíle, termíny a snaží se zvítězit.  </a:t>
            </a:r>
          </a:p>
          <a:p>
            <a:r>
              <a:rPr lang="cs-CZ" dirty="0" smtClean="0"/>
              <a:t>Sociální motivace </a:t>
            </a:r>
          </a:p>
          <a:p>
            <a:pPr lvl="1"/>
            <a:r>
              <a:rPr lang="cs-CZ" dirty="0" smtClean="0"/>
              <a:t>studium je nutností;  student se učí jakkoliv s cílem prospět; postoj ke studiu je negativní  </a:t>
            </a:r>
          </a:p>
        </p:txBody>
      </p:sp>
    </p:spTree>
    <p:extLst>
      <p:ext uri="{BB962C8B-B14F-4D97-AF65-F5344CB8AC3E}">
        <p14:creationId xmlns:p14="http://schemas.microsoft.com/office/powerpoint/2010/main" xmlns="" val="3110202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Strategie učení podle přístupu k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Povrchový přístup</a:t>
            </a:r>
          </a:p>
          <a:p>
            <a:pPr lvl="1"/>
            <a:r>
              <a:rPr lang="cs-CZ" dirty="0" smtClean="0"/>
              <a:t>Vzbuzení dojmu, získání známky diplomu, „co je potřeba“ s ohledem na požadavky</a:t>
            </a:r>
          </a:p>
          <a:p>
            <a:r>
              <a:rPr lang="cs-CZ" dirty="0" smtClean="0"/>
              <a:t>Hloubkový přístup</a:t>
            </a:r>
          </a:p>
          <a:p>
            <a:pPr lvl="1"/>
            <a:r>
              <a:rPr lang="cs-CZ" dirty="0" smtClean="0"/>
              <a:t>Osobní zaujetí a motivace, důraz na detaily a osobní přínos</a:t>
            </a:r>
          </a:p>
          <a:p>
            <a:r>
              <a:rPr lang="cs-CZ" dirty="0" smtClean="0"/>
              <a:t>Utilitární přístup</a:t>
            </a:r>
          </a:p>
          <a:p>
            <a:pPr lvl="1"/>
            <a:r>
              <a:rPr lang="cs-CZ" dirty="0" smtClean="0"/>
              <a:t>Konformní k požadavkům („Hujer“)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565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k učení (</a:t>
            </a:r>
            <a:r>
              <a:rPr lang="cs-CZ" dirty="0" err="1" smtClean="0"/>
              <a:t>Ramsden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046021" y="1671663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Přístup k učení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31640" y="2420888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 - Strukturální aspekt: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akt poznání,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organizování,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strukturování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931058" y="2420888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CO - Významový aspekt: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co je poznáváno,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důležitost úkolu/učiva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669757" y="4437112"/>
            <a:ext cx="181401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HOLISTICKÝ</a:t>
            </a:r>
          </a:p>
          <a:p>
            <a:r>
              <a:rPr lang="cs-CZ" dirty="0" smtClean="0"/>
              <a:t>zachovává </a:t>
            </a:r>
          </a:p>
          <a:p>
            <a:r>
              <a:rPr lang="cs-CZ" dirty="0" smtClean="0"/>
              <a:t>strukturu, </a:t>
            </a:r>
          </a:p>
          <a:p>
            <a:r>
              <a:rPr lang="cs-CZ" dirty="0" smtClean="0"/>
              <a:t>soustřeďuje se</a:t>
            </a:r>
          </a:p>
          <a:p>
            <a:r>
              <a:rPr lang="cs-CZ" dirty="0" smtClean="0"/>
              <a:t>na celek ve</a:t>
            </a:r>
          </a:p>
          <a:p>
            <a:r>
              <a:rPr lang="cs-CZ" dirty="0" smtClean="0"/>
              <a:t>vztahu k jeho </a:t>
            </a:r>
          </a:p>
          <a:p>
            <a:r>
              <a:rPr lang="cs-CZ" dirty="0" smtClean="0"/>
              <a:t>částem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621364" y="4454624"/>
            <a:ext cx="19368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ATOMISTICKÝ</a:t>
            </a:r>
          </a:p>
          <a:p>
            <a:r>
              <a:rPr lang="cs-CZ" dirty="0" smtClean="0"/>
              <a:t>deformuje </a:t>
            </a:r>
          </a:p>
          <a:p>
            <a:r>
              <a:rPr lang="cs-CZ" dirty="0" smtClean="0"/>
              <a:t>struktury, </a:t>
            </a:r>
          </a:p>
          <a:p>
            <a:r>
              <a:rPr lang="cs-CZ" dirty="0" smtClean="0"/>
              <a:t>soustřeďuje se na </a:t>
            </a:r>
          </a:p>
          <a:p>
            <a:r>
              <a:rPr lang="cs-CZ" dirty="0" smtClean="0"/>
              <a:t>části, rozkládá </a:t>
            </a:r>
          </a:p>
          <a:p>
            <a:r>
              <a:rPr lang="cs-CZ" dirty="0" smtClean="0"/>
              <a:t>celek na části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860032" y="4449935"/>
            <a:ext cx="19580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HLOUBKOVÝ </a:t>
            </a:r>
          </a:p>
          <a:p>
            <a:r>
              <a:rPr lang="cs-CZ" dirty="0" smtClean="0"/>
              <a:t>soustřeďuje se</a:t>
            </a:r>
          </a:p>
          <a:p>
            <a:r>
              <a:rPr lang="cs-CZ" dirty="0" smtClean="0"/>
              <a:t>na obsah</a:t>
            </a:r>
          </a:p>
          <a:p>
            <a:r>
              <a:rPr lang="cs-CZ" dirty="0" smtClean="0"/>
              <a:t>úkolu nebo </a:t>
            </a:r>
          </a:p>
          <a:p>
            <a:r>
              <a:rPr lang="cs-CZ" dirty="0" smtClean="0"/>
              <a:t>učiva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6876256" y="4449935"/>
            <a:ext cx="18722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POVRCHOVÝ </a:t>
            </a:r>
          </a:p>
          <a:p>
            <a:r>
              <a:rPr lang="cs-CZ" dirty="0" smtClean="0"/>
              <a:t>soustřeďuje se</a:t>
            </a:r>
          </a:p>
          <a:p>
            <a:r>
              <a:rPr lang="cs-CZ" dirty="0" smtClean="0"/>
              <a:t>na „znaky“ učiva </a:t>
            </a:r>
          </a:p>
        </p:txBody>
      </p:sp>
      <p:cxnSp>
        <p:nvCxnSpPr>
          <p:cNvPr id="14" name="Přímá spojnice 13"/>
          <p:cNvCxnSpPr>
            <a:endCxn id="6" idx="2"/>
          </p:cNvCxnSpPr>
          <p:nvPr/>
        </p:nvCxnSpPr>
        <p:spPr>
          <a:xfrm flipV="1">
            <a:off x="2843808" y="2040995"/>
            <a:ext cx="1714381" cy="307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6" idx="2"/>
            <a:endCxn id="8" idx="0"/>
          </p:cNvCxnSpPr>
          <p:nvPr/>
        </p:nvCxnSpPr>
        <p:spPr>
          <a:xfrm>
            <a:off x="4558189" y="2040995"/>
            <a:ext cx="1741021" cy="379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1331640" y="3621217"/>
            <a:ext cx="1080120" cy="671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411760" y="3621217"/>
            <a:ext cx="936104" cy="671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5476041" y="3573016"/>
            <a:ext cx="1080120" cy="6718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6556161" y="3573016"/>
            <a:ext cx="936104" cy="6718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41309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Pomáhají studentům pochopit informace a řešit problémy. </a:t>
            </a:r>
          </a:p>
          <a:p>
            <a:r>
              <a:rPr lang="cs-CZ" dirty="0" smtClean="0"/>
              <a:t>Strategie učení je osobní přístup k učení a používání informací.</a:t>
            </a:r>
          </a:p>
          <a:p>
            <a:r>
              <a:rPr lang="cs-CZ" dirty="0" smtClean="0"/>
              <a:t>Studenti, kteří neznají nebo nejsou schopni použít adekvátní strategie, jsou v učení pasivní a v důsledku mohou selhávat ve škole.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2767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konkrétních strategií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63129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Strategie pro čtení a práci s textem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Identifikace neznámých slov </a:t>
            </a:r>
          </a:p>
          <a:p>
            <a:r>
              <a:rPr lang="cs-CZ" dirty="0" err="1" smtClean="0"/>
              <a:t>Sebedotazovací</a:t>
            </a:r>
            <a:r>
              <a:rPr lang="cs-CZ" dirty="0" smtClean="0"/>
              <a:t> strategie </a:t>
            </a:r>
          </a:p>
          <a:p>
            <a:pPr lvl="1"/>
            <a:r>
              <a:rPr lang="cs-CZ" dirty="0" smtClean="0"/>
              <a:t>kladení si otázek ve vztahu k textu a hledání odpovědí</a:t>
            </a:r>
          </a:p>
          <a:p>
            <a:r>
              <a:rPr lang="cs-CZ" dirty="0" smtClean="0"/>
              <a:t>Strategie vytváření vizualizací </a:t>
            </a:r>
          </a:p>
          <a:p>
            <a:pPr lvl="1"/>
            <a:r>
              <a:rPr lang="cs-CZ" dirty="0" smtClean="0"/>
              <a:t>představování scén, postav</a:t>
            </a:r>
          </a:p>
          <a:p>
            <a:r>
              <a:rPr lang="cs-CZ" dirty="0" smtClean="0"/>
              <a:t>Inferenční strategie (odvozování)</a:t>
            </a:r>
          </a:p>
          <a:p>
            <a:r>
              <a:rPr lang="cs-CZ" dirty="0" smtClean="0"/>
              <a:t>Parafrázování a sumarizace</a:t>
            </a:r>
          </a:p>
          <a:p>
            <a:r>
              <a:rPr lang="cs-CZ" dirty="0" smtClean="0"/>
              <a:t>Pojmové mapování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4170306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dirty="0" smtClean="0"/>
              <a:t>Pojmové (Mentální) mapování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100" smtClean="0"/>
              <a:t>cíle</a:t>
            </a:r>
          </a:p>
          <a:p>
            <a:pPr lvl="1">
              <a:lnSpc>
                <a:spcPct val="90000"/>
              </a:lnSpc>
            </a:pPr>
            <a:r>
              <a:rPr lang="cs-CZ" sz="2000" i="1" smtClean="0"/>
              <a:t>zjištění, co víme</a:t>
            </a:r>
          </a:p>
          <a:p>
            <a:pPr lvl="1">
              <a:lnSpc>
                <a:spcPct val="90000"/>
              </a:lnSpc>
            </a:pPr>
            <a:r>
              <a:rPr lang="cs-CZ" sz="2000" i="1" smtClean="0"/>
              <a:t>pomoc při plánování</a:t>
            </a:r>
          </a:p>
          <a:p>
            <a:pPr lvl="1">
              <a:lnSpc>
                <a:spcPct val="90000"/>
              </a:lnSpc>
            </a:pPr>
            <a:r>
              <a:rPr lang="cs-CZ" sz="2000" i="1" smtClean="0"/>
              <a:t>pomoc při hodnocení</a:t>
            </a:r>
          </a:p>
          <a:p>
            <a:pPr>
              <a:lnSpc>
                <a:spcPct val="90000"/>
              </a:lnSpc>
            </a:pPr>
            <a:r>
              <a:rPr lang="cs-CZ" sz="2100" smtClean="0"/>
              <a:t>formy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mapování pojmových hierarchií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vypisování hierarchií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vytváření hierarchických map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mapování příběhů</a:t>
            </a:r>
          </a:p>
          <a:p>
            <a:pPr lvl="2">
              <a:lnSpc>
                <a:spcPct val="90000"/>
              </a:lnSpc>
            </a:pPr>
            <a:r>
              <a:rPr lang="cs-CZ" sz="1800" smtClean="0"/>
              <a:t>mapování zvolených témat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vědomostní mapy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grafická znázornění - prvky</a:t>
            </a:r>
          </a:p>
        </p:txBody>
      </p:sp>
    </p:spTree>
    <p:extLst>
      <p:ext uri="{BB962C8B-B14F-4D97-AF65-F5344CB8AC3E}">
        <p14:creationId xmlns:p14="http://schemas.microsoft.com/office/powerpoint/2010/main" xmlns="" val="310659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331640" y="89366"/>
            <a:ext cx="6532554" cy="6093888"/>
          </a:xfrm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2411413" y="6165850"/>
            <a:ext cx="568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/>
              <a:t>Obr. - Příklad mentální mapy přijímacího pohovoru</a:t>
            </a:r>
          </a:p>
        </p:txBody>
      </p:sp>
    </p:spTree>
    <p:extLst>
      <p:ext uri="{BB962C8B-B14F-4D97-AF65-F5344CB8AC3E}">
        <p14:creationId xmlns:p14="http://schemas.microsoft.com/office/powerpoint/2010/main" xmlns="" val="86573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Mentální mapování </a:t>
            </a:r>
            <a:br>
              <a:rPr lang="cs-CZ" smtClean="0"/>
            </a:br>
            <a:r>
              <a:rPr lang="cs-CZ" sz="3400" smtClean="0"/>
              <a:t>Software - příklady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905000"/>
            <a:ext cx="4484687" cy="4114800"/>
          </a:xfrm>
        </p:spPr>
        <p:txBody>
          <a:bodyPr/>
          <a:lstStyle/>
          <a:p>
            <a:r>
              <a:rPr lang="cs-CZ" sz="2600" smtClean="0"/>
              <a:t>Freemind </a:t>
            </a:r>
          </a:p>
          <a:p>
            <a:pPr lvl="1"/>
            <a:r>
              <a:rPr lang="cs-CZ" smtClean="0"/>
              <a:t>(zdarma, multiplatformní - Java)</a:t>
            </a:r>
          </a:p>
          <a:p>
            <a:endParaRPr lang="cs-CZ" sz="2600" smtClean="0"/>
          </a:p>
          <a:p>
            <a:endParaRPr lang="cs-CZ" sz="2600" smtClean="0"/>
          </a:p>
          <a:p>
            <a:endParaRPr lang="cs-CZ" sz="2600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cs-CZ" sz="2600" smtClean="0"/>
              <a:t>OneNote</a:t>
            </a:r>
          </a:p>
          <a:p>
            <a:pPr lvl="1"/>
            <a:r>
              <a:rPr lang="cs-CZ" smtClean="0"/>
              <a:t>(MS Office 2007)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89363"/>
            <a:ext cx="4464050" cy="2114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534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429000"/>
            <a:ext cx="2954338" cy="2532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5461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dirty="0" smtClean="0"/>
              <a:t>Cvičení – pojmové mapování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cs-CZ" dirty="0" smtClean="0"/>
              <a:t>Vytčení vlastností</a:t>
            </a:r>
          </a:p>
          <a:p>
            <a:pPr lvl="1"/>
            <a:r>
              <a:rPr lang="cs-CZ" dirty="0" smtClean="0"/>
              <a:t>Jaký je dobrý učitel?</a:t>
            </a:r>
          </a:p>
          <a:p>
            <a:pPr lvl="1"/>
            <a:r>
              <a:rPr lang="cs-CZ" dirty="0" smtClean="0"/>
              <a:t>Co víme o reformě platů ve školství?</a:t>
            </a:r>
          </a:p>
          <a:p>
            <a:r>
              <a:rPr lang="cs-CZ" dirty="0" smtClean="0"/>
              <a:t>Mentální mapy</a:t>
            </a:r>
          </a:p>
          <a:p>
            <a:pPr lvl="1"/>
            <a:r>
              <a:rPr lang="cs-CZ" dirty="0" smtClean="0"/>
              <a:t>Studujeme naši školu jako stolní hra ve stylu „Člověče, nezlob se“ s úkoly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98458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Pedagogická psychologie (Čáp, Mareš, 2001)</a:t>
            </a:r>
          </a:p>
          <a:p>
            <a:pPr lvl="1"/>
            <a:r>
              <a:rPr lang="cs-CZ" dirty="0" smtClean="0"/>
              <a:t>Učení v širším a užším významu</a:t>
            </a:r>
          </a:p>
          <a:p>
            <a:pPr lvl="1"/>
            <a:endParaRPr lang="cs-CZ" dirty="0"/>
          </a:p>
          <a:p>
            <a:r>
              <a:rPr lang="cs-CZ" dirty="0" smtClean="0"/>
              <a:t>Pedagogika (Průcha, 2000)</a:t>
            </a:r>
          </a:p>
          <a:p>
            <a:pPr lvl="1"/>
            <a:r>
              <a:rPr lang="cs-CZ" dirty="0" smtClean="0"/>
              <a:t>Bezděčné</a:t>
            </a:r>
          </a:p>
          <a:p>
            <a:pPr lvl="1"/>
            <a:r>
              <a:rPr lang="cs-CZ" dirty="0" smtClean="0"/>
              <a:t>Záměrné</a:t>
            </a:r>
          </a:p>
          <a:p>
            <a:pPr lvl="1"/>
            <a:r>
              <a:rPr lang="cs-CZ" dirty="0" smtClean="0"/>
              <a:t>Řízené</a:t>
            </a:r>
          </a:p>
          <a:p>
            <a:pPr lvl="1"/>
            <a:endParaRPr lang="cs-CZ" dirty="0"/>
          </a:p>
          <a:p>
            <a:r>
              <a:rPr lang="cs-CZ" dirty="0" smtClean="0"/>
              <a:t>Historicky teorie učení</a:t>
            </a:r>
          </a:p>
          <a:p>
            <a:pPr lvl="1"/>
            <a:r>
              <a:rPr lang="cs-CZ" dirty="0" smtClean="0"/>
              <a:t>učení jako obrábění jedince (subjekt – objekt; behavioristické a starší přístupy)</a:t>
            </a:r>
          </a:p>
          <a:p>
            <a:r>
              <a:rPr lang="cs-CZ" dirty="0" smtClean="0"/>
              <a:t>V současnosti teorie učení</a:t>
            </a:r>
          </a:p>
          <a:p>
            <a:pPr lvl="1"/>
            <a:r>
              <a:rPr lang="cs-CZ" dirty="0" smtClean="0"/>
              <a:t>respekt k jedinečnosti a specifičnosti (</a:t>
            </a:r>
            <a:r>
              <a:rPr lang="cs-CZ" dirty="0" err="1" smtClean="0"/>
              <a:t>kognitivistické</a:t>
            </a:r>
            <a:r>
              <a:rPr lang="cs-CZ" dirty="0" smtClean="0"/>
              <a:t> a konstruktivistické teorie)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8022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Strategie pro studium a uchovávání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První písmena</a:t>
            </a:r>
          </a:p>
          <a:p>
            <a:pPr lvl="1"/>
            <a:r>
              <a:rPr lang="cs-CZ" dirty="0" smtClean="0"/>
              <a:t>Pro blok informací; </a:t>
            </a:r>
            <a:r>
              <a:rPr lang="cs-CZ" dirty="0" err="1" smtClean="0"/>
              <a:t>memotechnická</a:t>
            </a:r>
            <a:r>
              <a:rPr lang="cs-CZ" dirty="0" smtClean="0"/>
              <a:t> pomůcka</a:t>
            </a:r>
          </a:p>
          <a:p>
            <a:r>
              <a:rPr lang="cs-CZ" dirty="0" smtClean="0"/>
              <a:t>Párové asociace</a:t>
            </a:r>
          </a:p>
          <a:p>
            <a:pPr lvl="1"/>
            <a:r>
              <a:rPr lang="cs-CZ" dirty="0" smtClean="0"/>
              <a:t>Např. spojení jmen a dat (kartičky, dril)</a:t>
            </a:r>
          </a:p>
          <a:p>
            <a:r>
              <a:rPr lang="cs-CZ" dirty="0" smtClean="0"/>
              <a:t>Klíčová slova a koncepty</a:t>
            </a:r>
          </a:p>
          <a:p>
            <a:pPr lvl="1"/>
            <a:r>
              <a:rPr lang="cs-CZ" dirty="0" smtClean="0"/>
              <a:t>Vytváření schémat, map</a:t>
            </a:r>
          </a:p>
          <a:p>
            <a:r>
              <a:rPr lang="cs-CZ" dirty="0" smtClean="0"/>
              <a:t>Psaní poznámek a naslouchání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61535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pro psaní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Základy psaní textu, strukturování a práce s informačními zdroji</a:t>
            </a:r>
          </a:p>
          <a:p>
            <a:r>
              <a:rPr lang="cs-CZ" dirty="0" smtClean="0"/>
              <a:t>Strategie hledání chyb v textu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6177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Strategie pro práci na úkolech a zlepšení testového výkonu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si rozvrhnout práci</a:t>
            </a:r>
          </a:p>
          <a:p>
            <a:r>
              <a:rPr lang="cs-CZ" dirty="0" smtClean="0"/>
              <a:t>Jak postupovat při řešení testových úloh</a:t>
            </a:r>
          </a:p>
          <a:p>
            <a:pPr lvl="1"/>
            <a:r>
              <a:rPr lang="cs-CZ" dirty="0" smtClean="0"/>
              <a:t>Nejprve se věnovat položkám u kterých je vysoká míra subjektivní jistoty, tipovací soutěž na 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343724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Strategie pro podporu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Spolupráce ve třídě</a:t>
            </a:r>
          </a:p>
          <a:p>
            <a:r>
              <a:rPr lang="cs-CZ" dirty="0" smtClean="0"/>
              <a:t>Řešení problémových úkolů</a:t>
            </a:r>
          </a:p>
          <a:p>
            <a:r>
              <a:rPr lang="cs-CZ" dirty="0" smtClean="0"/>
              <a:t>Týmová spolupráce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6693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Strategie pro zvyšování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Strategie sebeprosazení</a:t>
            </a:r>
          </a:p>
          <a:p>
            <a:pPr lvl="1"/>
            <a:r>
              <a:rPr lang="cs-CZ" dirty="0" smtClean="0"/>
              <a:t>Schopnost aktivně využít poznatky </a:t>
            </a:r>
          </a:p>
          <a:p>
            <a:r>
              <a:rPr lang="cs-CZ" dirty="0" smtClean="0"/>
              <a:t>Možná já (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selves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Já jaký(á) jsem vs. já jaký(á) bych chtěl(a) být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105860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Strategie specifické pro jednotlivé předměty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Např. jazyky:</a:t>
            </a:r>
          </a:p>
          <a:p>
            <a:pPr marL="0" indent="0">
              <a:buNone/>
            </a:pPr>
            <a:r>
              <a:rPr lang="cs-CZ" dirty="0" smtClean="0"/>
              <a:t>Lojová, G.; Vlčková, K. </a:t>
            </a:r>
            <a:r>
              <a:rPr lang="cs-CZ" i="1" dirty="0" smtClean="0"/>
              <a:t>Styly a strategie učení ve výuce cizích jazyků.</a:t>
            </a:r>
            <a:r>
              <a:rPr lang="cs-CZ" dirty="0" smtClean="0"/>
              <a:t> Praha: Portál, 2011. ISBN 978-80-7367-876-0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6126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Strategie plánování času, autoregulace, sebeřízení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Organizace času každého studenta je ovlivněna</a:t>
            </a:r>
          </a:p>
          <a:p>
            <a:pPr lvl="1"/>
            <a:r>
              <a:rPr lang="cs-CZ" dirty="0" smtClean="0"/>
              <a:t>Věkem </a:t>
            </a:r>
          </a:p>
          <a:p>
            <a:pPr lvl="1"/>
            <a:r>
              <a:rPr lang="cs-CZ" dirty="0" smtClean="0"/>
              <a:t>Předchozí zkušeností (vč. rozdílů mezi deklarovanými a reálnými požadavky – součást tzv. </a:t>
            </a:r>
            <a:r>
              <a:rPr lang="cs-CZ" dirty="0" err="1" smtClean="0"/>
              <a:t>skyrytého</a:t>
            </a:r>
            <a:r>
              <a:rPr lang="cs-CZ" dirty="0" smtClean="0"/>
              <a:t> kurikula)</a:t>
            </a:r>
          </a:p>
          <a:p>
            <a:pPr lvl="1"/>
            <a:r>
              <a:rPr lang="cs-CZ" dirty="0" smtClean="0"/>
              <a:t>Styl učení </a:t>
            </a:r>
          </a:p>
          <a:p>
            <a:pPr lvl="1"/>
            <a:r>
              <a:rPr lang="cs-CZ" dirty="0" smtClean="0"/>
              <a:t>Charakteristikami osobnosti, temperamentu a schopností sebeřízení </a:t>
            </a:r>
          </a:p>
          <a:p>
            <a:pPr lvl="1"/>
            <a:r>
              <a:rPr lang="cs-CZ" dirty="0" smtClean="0"/>
              <a:t>Informacemi o možnostech zlepšení či rozvoje (</a:t>
            </a:r>
            <a:r>
              <a:rPr lang="cs-CZ" dirty="0" err="1" smtClean="0"/>
              <a:t>RememberTheMilk</a:t>
            </a:r>
            <a:r>
              <a:rPr lang="cs-CZ" dirty="0" smtClean="0"/>
              <a:t>, </a:t>
            </a:r>
            <a:r>
              <a:rPr lang="cs-CZ" dirty="0" err="1" smtClean="0"/>
              <a:t>GetThingsDone</a:t>
            </a:r>
            <a:r>
              <a:rPr lang="cs-CZ" dirty="0" smtClean="0"/>
              <a:t>…) </a:t>
            </a:r>
          </a:p>
          <a:p>
            <a:r>
              <a:rPr lang="cs-CZ" dirty="0" smtClean="0"/>
              <a:t>Stanovení priorit a osobních cílů </a:t>
            </a:r>
          </a:p>
          <a:p>
            <a:r>
              <a:rPr lang="cs-CZ" dirty="0" smtClean="0"/>
              <a:t>Reflexe časových možností studenta (obvykle nepromýšlíme, „autopilot“)</a:t>
            </a:r>
          </a:p>
          <a:p>
            <a:pPr lvl="1"/>
            <a:r>
              <a:rPr lang="cs-CZ" dirty="0" smtClean="0"/>
              <a:t>Řada metod a nástrojů podporujících sebereflexi (deníky, záznamové archy, časové snímky…)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740035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920" y="277950"/>
            <a:ext cx="8232480" cy="1143480"/>
          </a:xfrm>
        </p:spPr>
        <p:txBody>
          <a:bodyPr lIns="0" tIns="0" rIns="0" bIns="0">
            <a:normAutofit fontScale="90000"/>
          </a:bodyPr>
          <a:lstStyle/>
          <a:p>
            <a:pPr>
              <a:lnSpc>
                <a:spcPct val="102000"/>
              </a:lnSpc>
              <a:tabLst>
                <a:tab pos="0" algn="l"/>
                <a:tab pos="650890" algn="l"/>
                <a:tab pos="1303220" algn="l"/>
                <a:tab pos="1955549" algn="l"/>
                <a:tab pos="2607879" algn="l"/>
                <a:tab pos="3260208" algn="l"/>
                <a:tab pos="3912538" algn="l"/>
                <a:tab pos="4564867" algn="l"/>
                <a:tab pos="5217197" algn="l"/>
                <a:tab pos="5869527" algn="l"/>
                <a:tab pos="6521857" algn="l"/>
                <a:tab pos="7174186" algn="l"/>
                <a:tab pos="7826516" algn="l"/>
                <a:tab pos="8478845" algn="l"/>
                <a:tab pos="9131175" algn="l"/>
                <a:tab pos="9783504" algn="l"/>
              </a:tabLst>
            </a:pPr>
            <a:r>
              <a:rPr lang="cs-CZ" dirty="0" smtClean="0"/>
              <a:t>Příklad Práce s učebním textem - </a:t>
            </a:r>
            <a:r>
              <a:rPr lang="en-GB" dirty="0" err="1" smtClean="0"/>
              <a:t>Záznamový</a:t>
            </a:r>
            <a:r>
              <a:rPr lang="en-GB" dirty="0" smtClean="0"/>
              <a:t> arch (</a:t>
            </a:r>
            <a:r>
              <a:rPr lang="en-GB" dirty="0" err="1" smtClean="0"/>
              <a:t>Lan</a:t>
            </a:r>
            <a:r>
              <a:rPr lang="en-GB" dirty="0" smtClean="0"/>
              <a:t>, 1998)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17683130"/>
              </p:ext>
            </p:extLst>
          </p:nvPr>
        </p:nvGraphicFramePr>
        <p:xfrm>
          <a:off x="179511" y="1777922"/>
          <a:ext cx="9319765" cy="4315373"/>
        </p:xfrm>
        <a:graphic>
          <a:graphicData uri="http://schemas.openxmlformats.org/presentationml/2006/ole">
            <p:oleObj spid="_x0000_s70663" r:id="rId4" imgW="10337040" imgH="51714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58181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Cílem plánování je explicitně formulovat studijní požadavky a konfrontovat je s dalšími životními prioritami</a:t>
            </a:r>
          </a:p>
          <a:p>
            <a:r>
              <a:rPr lang="cs-CZ" dirty="0" smtClean="0"/>
              <a:t>Cíle dlouhodobé (měsíce a déle), střednědobé (týdny, měsíc) a krátkodobé (dny, týden) </a:t>
            </a:r>
          </a:p>
          <a:p>
            <a:r>
              <a:rPr lang="cs-CZ" dirty="0" smtClean="0"/>
              <a:t>Řada nástrojů (kalendáře, správci úkolů)</a:t>
            </a:r>
          </a:p>
          <a:p>
            <a:pPr lvl="1"/>
            <a:r>
              <a:rPr lang="cs-CZ" dirty="0" smtClean="0"/>
              <a:t>Pozor na časovou režii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73335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práce s prostředím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Kde a jak studovat</a:t>
            </a:r>
          </a:p>
          <a:p>
            <a:pPr lvl="1"/>
            <a:r>
              <a:rPr lang="cs-CZ" dirty="0" smtClean="0"/>
              <a:t>Znalost vhodného místa k učení, okolností k učení</a:t>
            </a:r>
          </a:p>
          <a:p>
            <a:pPr lvl="1"/>
            <a:r>
              <a:rPr lang="cs-CZ" dirty="0" smtClean="0"/>
              <a:t>(…)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2920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3838"/>
            <a:ext cx="7775575" cy="1257300"/>
          </a:xfrm>
        </p:spPr>
        <p:txBody>
          <a:bodyPr lIns="0" tIns="0" rIns="0" bIns="0">
            <a:normAutofit fontScale="90000"/>
          </a:bodyPr>
          <a:lstStyle/>
          <a:p>
            <a:pPr>
              <a:lnSpc>
                <a:spcPct val="93000"/>
              </a:lnSpc>
              <a:tabLst>
                <a:tab pos="0" algn="l"/>
                <a:tab pos="650875" algn="l"/>
                <a:tab pos="1301750" algn="l"/>
                <a:tab pos="1954213" algn="l"/>
                <a:tab pos="2606675" algn="l"/>
                <a:tab pos="3259138" algn="l"/>
                <a:tab pos="3911600" algn="l"/>
                <a:tab pos="4564063" algn="l"/>
                <a:tab pos="5216525" algn="l"/>
                <a:tab pos="5868988" algn="l"/>
                <a:tab pos="6521450" algn="l"/>
                <a:tab pos="7173913" algn="l"/>
                <a:tab pos="7826375" algn="l"/>
                <a:tab pos="8478838" algn="l"/>
                <a:tab pos="9129713" algn="l"/>
                <a:tab pos="9782175" algn="l"/>
              </a:tabLst>
            </a:pPr>
            <a:r>
              <a:rPr lang="en-GB" dirty="0" err="1" smtClean="0"/>
              <a:t>Schéma</a:t>
            </a:r>
            <a:r>
              <a:rPr lang="en-GB" dirty="0" smtClean="0"/>
              <a:t> </a:t>
            </a:r>
            <a:r>
              <a:rPr lang="en-GB" dirty="0" err="1" smtClean="0"/>
              <a:t>žákových</a:t>
            </a:r>
            <a:r>
              <a:rPr lang="en-GB" dirty="0" smtClean="0"/>
              <a:t> </a:t>
            </a:r>
            <a:r>
              <a:rPr lang="en-GB" dirty="0" err="1" smtClean="0"/>
              <a:t>dosavadních</a:t>
            </a:r>
            <a:r>
              <a:rPr lang="en-GB" dirty="0" smtClean="0"/>
              <a:t> </a:t>
            </a:r>
            <a:r>
              <a:rPr lang="en-GB" dirty="0" err="1" smtClean="0"/>
              <a:t>znalostí</a:t>
            </a:r>
            <a:r>
              <a:rPr lang="en-GB" dirty="0" smtClean="0"/>
              <a:t> (</a:t>
            </a:r>
            <a:r>
              <a:rPr lang="en-GB" dirty="0" err="1" smtClean="0"/>
              <a:t>Dochy</a:t>
            </a:r>
            <a:r>
              <a:rPr lang="en-GB" dirty="0" smtClean="0"/>
              <a:t>, 1996)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288" y="1508125"/>
            <a:ext cx="8091487" cy="534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562413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pozorností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Stálost pozornosti: 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mladší školní věk </a:t>
            </a:r>
            <a:r>
              <a:rPr lang="cs-CZ" dirty="0"/>
              <a:t>3 - 5 min.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starší školní věk </a:t>
            </a:r>
            <a:r>
              <a:rPr lang="cs-CZ" dirty="0"/>
              <a:t>5 - 10 min.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dospělí 20 </a:t>
            </a:r>
            <a:r>
              <a:rPr lang="cs-CZ" dirty="0"/>
              <a:t>- 30 </a:t>
            </a:r>
            <a:r>
              <a:rPr lang="cs-CZ" dirty="0" smtClean="0"/>
              <a:t>minut</a:t>
            </a:r>
          </a:p>
          <a:p>
            <a:pPr lvl="1"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dirty="0" smtClean="0"/>
              <a:t>Záleží na denní době (ranní / večerní typ)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Záleží i na fyzickém a psychickém stavu </a:t>
            </a: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Rozdělování pozornosti – přepínání</a:t>
            </a:r>
          </a:p>
          <a:p>
            <a:pPr>
              <a:lnSpc>
                <a:spcPct val="90000"/>
              </a:lnSpc>
            </a:pPr>
            <a:r>
              <a:rPr lang="cs-CZ" dirty="0"/>
              <a:t>Propojování pozornosti – pružnost</a:t>
            </a:r>
          </a:p>
          <a:p>
            <a:pPr>
              <a:lnSpc>
                <a:spcPct val="90000"/>
              </a:lnSpc>
            </a:pPr>
            <a:r>
              <a:rPr lang="cs-CZ" dirty="0"/>
              <a:t>Fluktuace pozornosti</a:t>
            </a:r>
          </a:p>
          <a:p>
            <a:pPr>
              <a:lnSpc>
                <a:spcPct val="90000"/>
              </a:lnSpc>
            </a:pPr>
            <a:r>
              <a:rPr lang="cs-CZ" dirty="0"/>
              <a:t>Systematičnost pozornosti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47525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Fisher</a:t>
            </a:r>
            <a:r>
              <a:rPr lang="cs-CZ" dirty="0" smtClean="0"/>
              <a:t>, R. </a:t>
            </a:r>
            <a:r>
              <a:rPr lang="cs-CZ" i="1" dirty="0" smtClean="0"/>
              <a:t>Učíme děti myslet a učit se</a:t>
            </a:r>
            <a:r>
              <a:rPr lang="cs-CZ" dirty="0" smtClean="0"/>
              <a:t>. Praha: Portál 2011. </a:t>
            </a:r>
          </a:p>
          <a:p>
            <a:r>
              <a:rPr lang="cs-CZ" dirty="0"/>
              <a:t>Čáp, </a:t>
            </a:r>
            <a:r>
              <a:rPr lang="cs-CZ" dirty="0" smtClean="0"/>
              <a:t>J., Mareš, Jiří. </a:t>
            </a:r>
            <a:r>
              <a:rPr lang="cs-CZ" i="1" dirty="0"/>
              <a:t>Psychologie pro učitele</a:t>
            </a:r>
            <a:r>
              <a:rPr lang="cs-CZ" dirty="0"/>
              <a:t>. Praha: </a:t>
            </a:r>
            <a:r>
              <a:rPr lang="cs-CZ" dirty="0" smtClean="0"/>
              <a:t>Portál </a:t>
            </a:r>
            <a:r>
              <a:rPr lang="cs-CZ" dirty="0"/>
              <a:t>2001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Mareš, Jiří. </a:t>
            </a:r>
            <a:r>
              <a:rPr lang="cs-CZ" i="1" dirty="0" smtClean="0"/>
              <a:t>Styly učení žáků a studentů. </a:t>
            </a:r>
            <a:r>
              <a:rPr lang="cs-CZ" dirty="0" smtClean="0"/>
              <a:t>Portál, Praha 1998</a:t>
            </a:r>
          </a:p>
          <a:p>
            <a:r>
              <a:rPr lang="cs-CZ" dirty="0" smtClean="0"/>
              <a:t>Lojová, G.; Vlčková, K. </a:t>
            </a:r>
            <a:r>
              <a:rPr lang="cs-CZ" i="1" dirty="0" smtClean="0"/>
              <a:t>Styly a strategie učení ve výuce cizích jazyků.</a:t>
            </a:r>
            <a:r>
              <a:rPr lang="cs-CZ" dirty="0" smtClean="0"/>
              <a:t> Praha: Portál 2011. </a:t>
            </a:r>
          </a:p>
          <a:p>
            <a:endParaRPr lang="cs-CZ" dirty="0"/>
          </a:p>
          <a:p>
            <a:r>
              <a:rPr lang="cs-CZ" dirty="0" smtClean="0"/>
              <a:t>Kde hledat metody umožňující ve škole sledovat motivaci žáků, jejich postoje k učivu atp.?</a:t>
            </a:r>
          </a:p>
          <a:p>
            <a:pPr lvl="1"/>
            <a:r>
              <a:rPr lang="cs-CZ" dirty="0" smtClean="0"/>
              <a:t>Např. mezi evaluačními nástroji na stránkách NÚV:</a:t>
            </a:r>
          </a:p>
          <a:p>
            <a:pPr lvl="2"/>
            <a:r>
              <a:rPr lang="cs-CZ" dirty="0" smtClean="0"/>
              <a:t>Evaluační nástroje </a:t>
            </a:r>
            <a:r>
              <a:rPr lang="cs-CZ" dirty="0">
                <a:hlinkClick r:id="rId2"/>
              </a:rPr>
              <a:t>http://www.nuov.cz/ae/evaluacni-nastroje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48679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Styly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7135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81000" y="1676400"/>
            <a:ext cx="1600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osobnost,</a:t>
            </a:r>
          </a:p>
          <a:p>
            <a:r>
              <a:rPr lang="cs-CZ"/>
              <a:t>kognitivní </a:t>
            </a:r>
          </a:p>
          <a:p>
            <a:r>
              <a:rPr lang="cs-CZ"/>
              <a:t>styl,</a:t>
            </a:r>
          </a:p>
          <a:p>
            <a:r>
              <a:rPr lang="cs-CZ"/>
              <a:t>motivace,</a:t>
            </a:r>
          </a:p>
          <a:p>
            <a:r>
              <a:rPr lang="cs-CZ"/>
              <a:t>vyspělost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514600" y="1981200"/>
            <a:ext cx="9906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styl </a:t>
            </a:r>
          </a:p>
          <a:p>
            <a:r>
              <a:rPr lang="cs-CZ"/>
              <a:t>učení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038600" y="1981200"/>
            <a:ext cx="11430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strategie </a:t>
            </a:r>
          </a:p>
          <a:p>
            <a:r>
              <a:rPr lang="cs-CZ"/>
              <a:t>učení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791200" y="1981200"/>
            <a:ext cx="10668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taktiky </a:t>
            </a:r>
          </a:p>
          <a:p>
            <a:r>
              <a:rPr lang="cs-CZ"/>
              <a:t>učení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7391400" y="1981200"/>
            <a:ext cx="1219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/>
              <a:t>výsledky</a:t>
            </a:r>
          </a:p>
          <a:p>
            <a:r>
              <a:rPr lang="cs-CZ"/>
              <a:t>učení</a:t>
            </a: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19812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35052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5181600" y="2743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6858000" y="2743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609600" y="4800600"/>
            <a:ext cx="8001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/>
              <a:t>Model vazeb mezi individuálními rozdíly, styly učení a výsledky učení. </a:t>
            </a:r>
            <a:endParaRPr lang="cs-CZ" dirty="0" smtClean="0"/>
          </a:p>
          <a:p>
            <a:pPr algn="ctr">
              <a:spcBef>
                <a:spcPct val="50000"/>
              </a:spcBef>
            </a:pPr>
            <a:r>
              <a:rPr lang="cs-CZ" dirty="0" smtClean="0"/>
              <a:t>(</a:t>
            </a:r>
            <a:r>
              <a:rPr lang="cs-CZ" dirty="0" err="1"/>
              <a:t>Schmeck</a:t>
            </a:r>
            <a:r>
              <a:rPr lang="cs-CZ" dirty="0"/>
              <a:t>, 1988)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jsme ve výkladu</a:t>
            </a:r>
            <a:endParaRPr lang="cs-CZ" dirty="0"/>
          </a:p>
        </p:txBody>
      </p:sp>
      <p:sp>
        <p:nvSpPr>
          <p:cNvPr id="13" name="Ovál 12"/>
          <p:cNvSpPr/>
          <p:nvPr/>
        </p:nvSpPr>
        <p:spPr>
          <a:xfrm>
            <a:off x="3771900" y="1094740"/>
            <a:ext cx="5120580" cy="3312368"/>
          </a:xfrm>
          <a:prstGeom prst="ellipse">
            <a:avLst/>
          </a:prstGeom>
          <a:noFill/>
          <a:ln w="508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8519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Revize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222294490"/>
              </p:ext>
            </p:extLst>
          </p:nvPr>
        </p:nvGraphicFramePr>
        <p:xfrm>
          <a:off x="179512" y="1628800"/>
          <a:ext cx="8784975" cy="5040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7465"/>
                <a:gridCol w="1341502"/>
                <a:gridCol w="1173814"/>
                <a:gridCol w="1173814"/>
                <a:gridCol w="1173814"/>
                <a:gridCol w="1006127"/>
                <a:gridCol w="838439"/>
              </a:tblGrid>
              <a:tr h="4582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DIMENZE KOGNITIVNÍHO PROCESU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916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ZNALOSTNÍ DIMENZE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1. 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Zapamatovat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2.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Rozumět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3. </a:t>
                      </a:r>
                      <a:endParaRPr lang="cs-CZ" sz="20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Aplikovat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4.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Analyzovat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5. 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Hodnotit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6.</a:t>
                      </a:r>
                      <a:endParaRPr lang="cs-CZ" sz="2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Tvořit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916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A. </a:t>
                      </a:r>
                      <a:endParaRPr lang="cs-CZ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Znalost  faktů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916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B. </a:t>
                      </a:r>
                      <a:endParaRPr lang="cs-CZ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Konceptuální znalost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916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C. </a:t>
                      </a:r>
                      <a:endParaRPr lang="cs-CZ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Procedurální znalost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9164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D.</a:t>
                      </a:r>
                      <a:endParaRPr lang="cs-CZ" sz="2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Metakognitivní znalosti 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021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Cíle revize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4300" dirty="0" smtClean="0"/>
              <a:t>Nalezení odpovědi na otázky :</a:t>
            </a:r>
          </a:p>
          <a:p>
            <a:pPr marL="0" indent="0">
              <a:buNone/>
            </a:pPr>
            <a:r>
              <a:rPr lang="cs-CZ" sz="4300" b="1" dirty="0" smtClean="0"/>
              <a:t>1. </a:t>
            </a:r>
            <a:r>
              <a:rPr lang="cs-CZ" sz="5600" b="1" dirty="0" smtClean="0"/>
              <a:t>Co učit? </a:t>
            </a:r>
          </a:p>
          <a:p>
            <a:pPr marL="269875" indent="-212725"/>
            <a:r>
              <a:rPr lang="cs-CZ" sz="5600" dirty="0" smtClean="0"/>
              <a:t>jde o základní otázku výběru učiva. Obecně je přijato, že výběr učiva se uskutečňuje s ohledem na zvolený edukační cíl. Jaký je to cíl, jakou má váhu a důležitost, pomůže objasnit taxonomie. Obvykle učitelé tvrdí, že učí to, co je nejdůležitější, ale co to konkrétně je a zda je to opravdu to nejdůležitější, si učitel lépe uvědomí při použití taxonomické tabulky. Ta sice neřekne, co konkrétně učit, ale pomůže učiteli rozšifrovat požadavky standardů i jeho vlastní záměr, potřeby žáka  a usnadní jeho vlastní </a:t>
            </a:r>
            <a:r>
              <a:rPr lang="cs-CZ" sz="5600" dirty="0" err="1" smtClean="0"/>
              <a:t>kurikulární</a:t>
            </a:r>
            <a:r>
              <a:rPr lang="cs-CZ" sz="5600" dirty="0" smtClean="0"/>
              <a:t> rozhodnutí.</a:t>
            </a:r>
          </a:p>
          <a:p>
            <a:pPr marL="0" indent="0">
              <a:buNone/>
            </a:pPr>
            <a:r>
              <a:rPr lang="cs-CZ" sz="5600" b="1" dirty="0" smtClean="0"/>
              <a:t>2. Jak dosáhnout cíle? </a:t>
            </a:r>
          </a:p>
          <a:p>
            <a:r>
              <a:rPr lang="cs-CZ" sz="5600" dirty="0" smtClean="0"/>
              <a:t>tj., otázka edukačních činností  a instrukcí, které pro jejich evokaci učitelé vydávají.  Pokud si učitel jasně uvědomuje jaký je přesný cíl, ke kterému směřuje, je snadnější zvolit činnosti  a vypracovat instrukce pro žáka, které ho k cíli nasměrují.</a:t>
            </a:r>
          </a:p>
          <a:p>
            <a:pPr marL="0" indent="0">
              <a:buNone/>
            </a:pPr>
            <a:r>
              <a:rPr lang="cs-CZ" sz="5600" b="1" dirty="0" smtClean="0"/>
              <a:t>3. Jak hodnotit? </a:t>
            </a:r>
          </a:p>
          <a:p>
            <a:r>
              <a:rPr lang="cs-CZ" sz="5600" dirty="0"/>
              <a:t> </a:t>
            </a:r>
            <a:r>
              <a:rPr lang="cs-CZ" sz="5600" dirty="0" smtClean="0"/>
              <a:t>tj.,  na co  zaměřit  evaluační činnosti, aby byla hodnocena  míra dosažení konkrétního cíle (v americkém pojetí - na co  zaměřit testové položky, jak je formulovat).</a:t>
            </a:r>
          </a:p>
          <a:p>
            <a:pPr marL="0" indent="0">
              <a:buNone/>
            </a:pPr>
            <a:r>
              <a:rPr lang="cs-CZ" sz="5600" b="1" dirty="0" smtClean="0"/>
              <a:t>4.  Existuje koherence mezi cíli, instrukcemi a hodnocením? </a:t>
            </a:r>
          </a:p>
          <a:p>
            <a:r>
              <a:rPr lang="cs-CZ" sz="5600" dirty="0" smtClean="0"/>
              <a:t>Při použití taxonomické tabulky by se konkrétní edukační cíl, cíl instrukce a cíl hodnocení měly sejít v jedné buňce tabulky (viz dále). Pokud tomu tak není, pak jsou žáci vedeni k něčemu, nebo je hodnoceno něco, co není cílem. Stává se to u nás poměrně často a  při běžném (empirickém) sledování cílů to může uniknout naší pozornosti. </a:t>
            </a:r>
          </a:p>
          <a:p>
            <a:endParaRPr lang="cs-CZ" sz="5600" dirty="0" smtClean="0"/>
          </a:p>
          <a:p>
            <a:r>
              <a:rPr lang="cs-CZ" sz="5600" dirty="0" smtClean="0"/>
              <a:t>Více viz </a:t>
            </a:r>
            <a:r>
              <a:rPr lang="cs-CZ" sz="5600" dirty="0" smtClean="0">
                <a:hlinkClick r:id="rId2"/>
              </a:rPr>
              <a:t>Inovace </a:t>
            </a:r>
            <a:r>
              <a:rPr lang="cs-CZ" sz="5600" dirty="0" err="1" smtClean="0">
                <a:hlinkClick r:id="rId2"/>
              </a:rPr>
              <a:t>Bloomovy</a:t>
            </a:r>
            <a:r>
              <a:rPr lang="cs-CZ" sz="5600" dirty="0" smtClean="0">
                <a:hlinkClick r:id="rId2"/>
              </a:rPr>
              <a:t> taxonomie</a:t>
            </a:r>
            <a:endParaRPr lang="cs-CZ" sz="5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93573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28600"/>
            <a:ext cx="8784976" cy="1256184"/>
          </a:xfrm>
        </p:spPr>
        <p:txBody>
          <a:bodyPr/>
          <a:lstStyle/>
          <a:p>
            <a:pPr algn="l" defTabSz="1184275"/>
            <a:r>
              <a:rPr lang="cs-CZ" sz="2400" b="1" dirty="0" smtClean="0">
                <a:solidFill>
                  <a:schemeClr val="tx1"/>
                </a:solidFill>
              </a:rPr>
              <a:t>Vztah stylu a struktury inteligence dle </a:t>
            </a:r>
            <a:r>
              <a:rPr lang="cs-CZ" sz="2400" b="1" dirty="0" err="1" smtClean="0">
                <a:solidFill>
                  <a:schemeClr val="tx1"/>
                </a:solidFill>
              </a:rPr>
              <a:t>Gardnera</a:t>
            </a: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1400" b="1" dirty="0" smtClean="0">
                <a:solidFill>
                  <a:schemeClr val="tx1"/>
                </a:solidFill>
              </a:rPr>
              <a:t>Převažuje styl	Uvažuje ve		Dávají </a:t>
            </a:r>
            <a:r>
              <a:rPr lang="cs-CZ" sz="1400" b="1" dirty="0">
                <a:solidFill>
                  <a:schemeClr val="tx1"/>
                </a:solidFill>
              </a:rPr>
              <a:t>přednost    Potřebují</a:t>
            </a:r>
            <a:endParaRPr lang="cs-CZ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24686" name="Group 11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4138999573"/>
              </p:ext>
            </p:extLst>
          </p:nvPr>
        </p:nvGraphicFramePr>
        <p:xfrm>
          <a:off x="179512" y="1684515"/>
          <a:ext cx="8784976" cy="5099246"/>
        </p:xfrm>
        <a:graphic>
          <a:graphicData uri="http://schemas.openxmlformats.org/drawingml/2006/table">
            <a:tbl>
              <a:tblPr/>
              <a:tblGrid>
                <a:gridCol w="2196244"/>
                <a:gridCol w="2196244"/>
                <a:gridCol w="2196244"/>
                <a:gridCol w="2196244"/>
              </a:tblGrid>
              <a:tr h="797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jazykový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čtení, psaní, diskuze, slo. hry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knihy, kazety, debata, psaní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7970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logicko-matematický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odvození, dedukce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pokus, otázky, logické hry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objevovat věci a přemýšlet o nich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7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zrakový, prostorový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představy a zobrazení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navrhování, kreslení, náčrty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video, filmy, zkoumání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7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psycho-motorický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tělesný pocit/vnímání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fyzický kontakt, gestikul., pohyb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hraní rolí, drama, pohyb, dělání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7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hudební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rytmus, melodie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zpívání, dupání, tleskání, hudba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zazpívat si, koncerty, apod.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7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interpersonální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interakce s jinými lidmi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organizování, setkávání, plán.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společenské hry, kluby, apod.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67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intrapersonální, meta-kognitivní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vlastní nitro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meditace, přemýšlení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vlastní projekty, osobní výběr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54911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Strategie učení je tedy obecným plánem, podle kterého student ve studiu postupuje </a:t>
            </a:r>
          </a:p>
          <a:p>
            <a:pPr lvl="1"/>
            <a:r>
              <a:rPr lang="cs-CZ" dirty="0" smtClean="0"/>
              <a:t>Co jí určuje: </a:t>
            </a:r>
          </a:p>
          <a:p>
            <a:pPr lvl="2"/>
            <a:r>
              <a:rPr lang="cs-CZ" dirty="0" smtClean="0"/>
              <a:t>Studijní motivace</a:t>
            </a:r>
          </a:p>
          <a:p>
            <a:pPr lvl="2"/>
            <a:r>
              <a:rPr lang="cs-CZ" dirty="0" smtClean="0"/>
              <a:t>Kognitivní zvláštnosti, zvláštnosti osobnostní struktury, věku a schopnosti žáka</a:t>
            </a:r>
          </a:p>
          <a:p>
            <a:pPr lvl="2"/>
            <a:r>
              <a:rPr lang="cs-CZ" dirty="0" smtClean="0"/>
              <a:t>Styl (způsob) výuky a její formy</a:t>
            </a:r>
          </a:p>
          <a:p>
            <a:pPr lvl="2"/>
            <a:r>
              <a:rPr lang="cs-CZ" dirty="0" smtClean="0"/>
              <a:t>Organizace a typ studia 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Rozměr objektivní </a:t>
            </a:r>
          </a:p>
          <a:p>
            <a:pPr lvl="2"/>
            <a:r>
              <a:rPr lang="cs-CZ" dirty="0" smtClean="0"/>
              <a:t>je pozorovatelná jako chování a učební aktivity, které student provádí (které předměty si vybírá, jakým způsobem plní studijní povinnosti, jak přistupuje k termínům (</a:t>
            </a:r>
            <a:r>
              <a:rPr lang="cs-CZ" dirty="0" err="1" smtClean="0"/>
              <a:t>prokrastinace</a:t>
            </a:r>
            <a:r>
              <a:rPr lang="cs-CZ" dirty="0" smtClean="0"/>
              <a:t>), jak přistupuje k obsahu učení (rozsah a způsob si osvojování učiva)).</a:t>
            </a:r>
          </a:p>
          <a:p>
            <a:pPr lvl="1"/>
            <a:r>
              <a:rPr lang="cs-CZ" dirty="0" smtClean="0"/>
              <a:t>Rozměr subjektivní </a:t>
            </a:r>
          </a:p>
          <a:p>
            <a:pPr lvl="2"/>
            <a:r>
              <a:rPr lang="cs-CZ" dirty="0" smtClean="0"/>
              <a:t>jak student tyto aktivity vnímá, prožívá a hodnotí</a:t>
            </a:r>
          </a:p>
          <a:p>
            <a:pPr lvl="1"/>
            <a:r>
              <a:rPr lang="cs-CZ" dirty="0" smtClean="0"/>
              <a:t>Rozměr sociální</a:t>
            </a:r>
          </a:p>
          <a:p>
            <a:pPr lvl="2"/>
            <a:r>
              <a:rPr lang="cs-CZ" dirty="0" smtClean="0"/>
              <a:t>Interakce s učiteli, spolužáky, rodiči…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03954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354</TotalTime>
  <Words>1537</Words>
  <Application>Microsoft Office PowerPoint</Application>
  <PresentationFormat>Předvádění na obrazovce (4:3)</PresentationFormat>
  <Paragraphs>293</Paragraphs>
  <Slides>31</Slides>
  <Notes>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Medián</vt:lpstr>
      <vt:lpstr>Psychologie ve školní praxi</vt:lpstr>
      <vt:lpstr>Pojem učení</vt:lpstr>
      <vt:lpstr>Schéma žákových dosavadních znalostí (Dochy, 1996)</vt:lpstr>
      <vt:lpstr>Styly učení</vt:lpstr>
      <vt:lpstr>Kde jsme ve výkladu</vt:lpstr>
      <vt:lpstr>Revize Bloomovy taxonomie</vt:lpstr>
      <vt:lpstr>Cíle revize Bloomovy taxonomie</vt:lpstr>
      <vt:lpstr>Vztah stylu a struktury inteligence dle Gardnera  Převažuje styl Uvažuje ve  Dávají přednost    Potřebují</vt:lpstr>
      <vt:lpstr>Strategie učení</vt:lpstr>
      <vt:lpstr>Typy strategií učení podle motivace (Vašutová, 2002)</vt:lpstr>
      <vt:lpstr>Strategie učení podle přístupu k učení</vt:lpstr>
      <vt:lpstr>Přístup k učení (Ramsden)</vt:lpstr>
      <vt:lpstr>Strategie učení</vt:lpstr>
      <vt:lpstr>Příklady konkrétních strategií učení</vt:lpstr>
      <vt:lpstr>Strategie pro čtení a práci s textem</vt:lpstr>
      <vt:lpstr>Pojmové (Mentální) mapování</vt:lpstr>
      <vt:lpstr>Snímek 17</vt:lpstr>
      <vt:lpstr>Mentální mapování  Software - příklady</vt:lpstr>
      <vt:lpstr>Cvičení – pojmové mapování</vt:lpstr>
      <vt:lpstr>Strategie pro studium a uchovávání informací</vt:lpstr>
      <vt:lpstr>Strategie pro psaní</vt:lpstr>
      <vt:lpstr>Strategie pro práci na úkolech a zlepšení testového výkonu</vt:lpstr>
      <vt:lpstr>Strategie pro podporu spolupráce</vt:lpstr>
      <vt:lpstr>Strategie pro zvyšování motivace</vt:lpstr>
      <vt:lpstr>Strategie specifické pro jednotlivé předměty</vt:lpstr>
      <vt:lpstr>Strategie plánování času, autoregulace, sebeřízení</vt:lpstr>
      <vt:lpstr>Příklad Práce s učebním textem - Záznamový arch (Lan, 1998)</vt:lpstr>
      <vt:lpstr>Snímek 28</vt:lpstr>
      <vt:lpstr>Strategie práce s prostředím</vt:lpstr>
      <vt:lpstr>Práce s pozorností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učení</dc:title>
  <dc:creator>Mares</dc:creator>
  <cp:lastModifiedBy>Mares</cp:lastModifiedBy>
  <cp:revision>24</cp:revision>
  <dcterms:created xsi:type="dcterms:W3CDTF">2012-03-06T12:13:37Z</dcterms:created>
  <dcterms:modified xsi:type="dcterms:W3CDTF">2015-03-02T11:51:28Z</dcterms:modified>
</cp:coreProperties>
</file>