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28"/>
  </p:notesMasterIdLst>
  <p:sldIdLst>
    <p:sldId id="256" r:id="rId2"/>
    <p:sldId id="315" r:id="rId3"/>
    <p:sldId id="300" r:id="rId4"/>
    <p:sldId id="312" r:id="rId5"/>
    <p:sldId id="311" r:id="rId6"/>
    <p:sldId id="301" r:id="rId7"/>
    <p:sldId id="299" r:id="rId8"/>
    <p:sldId id="302" r:id="rId9"/>
    <p:sldId id="309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60"/>
  </p:normalViewPr>
  <p:slideViewPr>
    <p:cSldViewPr>
      <p:cViewPr>
        <p:scale>
          <a:sx n="103" d="100"/>
          <a:sy n="103" d="100"/>
        </p:scale>
        <p:origin x="-738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stanislav.michek\Documents\Autoevaluace\Aktivita%20B\B1\EN\Spole&#269;enstv&#237;%20prvn&#237;ho%20stupn&#283;\Manu&#225;l\Kopie%20-%20divky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/>
              <a:t>Postoje žáků 1.stupně ZŠ</a:t>
            </a:r>
          </a:p>
        </c:rich>
      </c:tx>
      <c:layout/>
    </c:title>
    <c:plotArea>
      <c:layout/>
      <c:scatterChart>
        <c:scatterStyle val="lineMarker"/>
        <c:ser>
          <c:idx val="18"/>
          <c:order val="0"/>
          <c:tx>
            <c:strRef>
              <c:f>'Výsledky za skupinu'!$B$1:$C$1</c:f>
              <c:strCache>
                <c:ptCount val="1"/>
                <c:pt idx="0">
                  <c:v>Moje paní učitelka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0"/>
                  <c:y val="1.2678288431061804E-2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r"/>
            <c:showSerName val="1"/>
          </c:dLbls>
          <c:xVal>
            <c:numRef>
              <c:f>'Výsledky za skupinu'!$B$3</c:f>
              <c:numCache>
                <c:formatCode>0.00</c:formatCode>
                <c:ptCount val="1"/>
                <c:pt idx="0">
                  <c:v>4.1502890173410378</c:v>
                </c:pt>
              </c:numCache>
            </c:numRef>
          </c:xVal>
          <c:yVal>
            <c:numRef>
              <c:f>'Výsledky za skupinu'!$C$3</c:f>
              <c:numCache>
                <c:formatCode>0.00</c:formatCode>
                <c:ptCount val="1"/>
                <c:pt idx="0">
                  <c:v>2.3660886319845815</c:v>
                </c:pt>
              </c:numCache>
            </c:numRef>
          </c:yVal>
        </c:ser>
        <c:ser>
          <c:idx val="19"/>
          <c:order val="1"/>
          <c:tx>
            <c:strRef>
              <c:f>'Výsledky za skupinu'!$D$1:$E$1</c:f>
              <c:strCache>
                <c:ptCount val="1"/>
                <c:pt idx="0">
                  <c:v>Známky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skupinu'!$D$3</c:f>
              <c:numCache>
                <c:formatCode>0.00</c:formatCode>
                <c:ptCount val="1"/>
                <c:pt idx="0">
                  <c:v>3.6570327552986512</c:v>
                </c:pt>
              </c:numCache>
            </c:numRef>
          </c:xVal>
          <c:yVal>
            <c:numRef>
              <c:f>'Výsledky za skupinu'!$E$3</c:f>
              <c:numCache>
                <c:formatCode>0.00</c:formatCode>
                <c:ptCount val="1"/>
                <c:pt idx="0">
                  <c:v>2.8265895953757227</c:v>
                </c:pt>
              </c:numCache>
            </c:numRef>
          </c:yVal>
        </c:ser>
        <c:ser>
          <c:idx val="20"/>
          <c:order val="2"/>
          <c:tx>
            <c:strRef>
              <c:f>'Výsledky za skupinu'!$F$1:$G$1</c:f>
              <c:strCache>
                <c:ptCount val="1"/>
                <c:pt idx="0">
                  <c:v>Přestávka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7342204025929432E-2"/>
                  <c:y val="-4.2260961436872786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skupinu'!$F$3</c:f>
              <c:numCache>
                <c:formatCode>0.00</c:formatCode>
                <c:ptCount val="1"/>
                <c:pt idx="0">
                  <c:v>3.5953757225433511</c:v>
                </c:pt>
              </c:numCache>
            </c:numRef>
          </c:xVal>
          <c:yVal>
            <c:numRef>
              <c:f>'Výsledky za skupinu'!$G$3</c:f>
              <c:numCache>
                <c:formatCode>0.00</c:formatCode>
                <c:ptCount val="1"/>
                <c:pt idx="0">
                  <c:v>2.9672447013487453</c:v>
                </c:pt>
              </c:numCache>
            </c:numRef>
          </c:yVal>
        </c:ser>
        <c:ser>
          <c:idx val="21"/>
          <c:order val="3"/>
          <c:tx>
            <c:strRef>
              <c:f>'Výsledky za skupinu'!$H$1:$I$1</c:f>
              <c:strCache>
                <c:ptCount val="1"/>
                <c:pt idx="0">
                  <c:v>Naše třída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1883316274309129E-3"/>
                  <c:y val="-6.3391442155309122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skupinu'!$H$3</c:f>
              <c:numCache>
                <c:formatCode>0.00</c:formatCode>
                <c:ptCount val="1"/>
                <c:pt idx="0">
                  <c:v>3.8150289017340975</c:v>
                </c:pt>
              </c:numCache>
            </c:numRef>
          </c:xVal>
          <c:yVal>
            <c:numRef>
              <c:f>'Výsledky za skupinu'!$I$3</c:f>
              <c:numCache>
                <c:formatCode>0.00</c:formatCode>
                <c:ptCount val="1"/>
                <c:pt idx="0">
                  <c:v>2.7109826589595412</c:v>
                </c:pt>
              </c:numCache>
            </c:numRef>
          </c:yVal>
        </c:ser>
        <c:ser>
          <c:idx val="22"/>
          <c:order val="4"/>
          <c:tx>
            <c:strRef>
              <c:f>'Výsledky za skupinu'!$J$1:$K$1</c:f>
              <c:strCache>
                <c:ptCount val="1"/>
                <c:pt idx="0">
                  <c:v>Moji spolužáci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skupinu'!$J$3</c:f>
              <c:numCache>
                <c:formatCode>0.00</c:formatCode>
                <c:ptCount val="1"/>
                <c:pt idx="0">
                  <c:v>3.9402697495183041</c:v>
                </c:pt>
              </c:numCache>
            </c:numRef>
          </c:xVal>
          <c:yVal>
            <c:numRef>
              <c:f>'Výsledky za skupinu'!$K$3</c:f>
              <c:numCache>
                <c:formatCode>0.00</c:formatCode>
                <c:ptCount val="1"/>
                <c:pt idx="0">
                  <c:v>2.5568400770712842</c:v>
                </c:pt>
              </c:numCache>
            </c:numRef>
          </c:yVal>
        </c:ser>
        <c:ser>
          <c:idx val="23"/>
          <c:order val="5"/>
          <c:tx>
            <c:strRef>
              <c:f>'Výsledky za skupinu'!$L$1:$M$1</c:f>
              <c:strCache>
                <c:ptCount val="1"/>
                <c:pt idx="0">
                  <c:v>Kluci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skupinu'!$L$3</c:f>
              <c:numCache>
                <c:formatCode>0.00</c:formatCode>
                <c:ptCount val="1"/>
                <c:pt idx="0">
                  <c:v>3.1753371868978792</c:v>
                </c:pt>
              </c:numCache>
            </c:numRef>
          </c:xVal>
          <c:yVal>
            <c:numRef>
              <c:f>'Výsledky za skupinu'!$M$3</c:f>
              <c:numCache>
                <c:formatCode>0.00</c:formatCode>
                <c:ptCount val="1"/>
                <c:pt idx="0">
                  <c:v>3.4026974951830389</c:v>
                </c:pt>
              </c:numCache>
            </c:numRef>
          </c:yVal>
        </c:ser>
        <c:ser>
          <c:idx val="24"/>
          <c:order val="6"/>
          <c:tx>
            <c:strRef>
              <c:f>'Výsledky za skupinu'!$N$1:$O$1</c:f>
              <c:strCache>
                <c:ptCount val="1"/>
                <c:pt idx="0">
                  <c:v>Holky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5.731832139201655E-2"/>
                  <c:y val="2.1130480718436345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skupinu'!$N$3</c:f>
              <c:numCache>
                <c:formatCode>0.00</c:formatCode>
                <c:ptCount val="1"/>
                <c:pt idx="0">
                  <c:v>4.1136801541425809</c:v>
                </c:pt>
              </c:numCache>
            </c:numRef>
          </c:xVal>
          <c:yVal>
            <c:numRef>
              <c:f>'Výsledky za skupinu'!$O$3</c:f>
              <c:numCache>
                <c:formatCode>0.00</c:formatCode>
                <c:ptCount val="1"/>
                <c:pt idx="0">
                  <c:v>2.3140655105973007</c:v>
                </c:pt>
              </c:numCache>
            </c:numRef>
          </c:yVal>
        </c:ser>
        <c:ser>
          <c:idx val="25"/>
          <c:order val="7"/>
          <c:tx>
            <c:strRef>
              <c:f>'Výsledky za skupinu'!$P$1:$Q$1</c:f>
              <c:strCache>
                <c:ptCount val="1"/>
                <c:pt idx="0">
                  <c:v>Družina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skupinu'!$P$3</c:f>
              <c:numCache>
                <c:formatCode>0.00</c:formatCode>
                <c:ptCount val="1"/>
                <c:pt idx="0">
                  <c:v>3.593448940269746</c:v>
                </c:pt>
              </c:numCache>
            </c:numRef>
          </c:xVal>
          <c:yVal>
            <c:numRef>
              <c:f>'Výsledky za skupinu'!$Q$3</c:f>
              <c:numCache>
                <c:formatCode>0.00</c:formatCode>
                <c:ptCount val="1"/>
                <c:pt idx="0">
                  <c:v>2.8458574181117533</c:v>
                </c:pt>
              </c:numCache>
            </c:numRef>
          </c:yVal>
        </c:ser>
        <c:ser>
          <c:idx val="26"/>
          <c:order val="8"/>
          <c:tx>
            <c:strRef>
              <c:f>'Výsledky za skupinu'!$R$1:$S$1</c:f>
              <c:strCache>
                <c:ptCount val="1"/>
                <c:pt idx="0">
                  <c:v>Žáci z vyšších tříd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skupinu'!$R$3</c:f>
              <c:numCache>
                <c:formatCode>0.00</c:formatCode>
                <c:ptCount val="1"/>
                <c:pt idx="0">
                  <c:v>3.0308285163776447</c:v>
                </c:pt>
              </c:numCache>
            </c:numRef>
          </c:xVal>
          <c:yVal>
            <c:numRef>
              <c:f>'Výsledky za skupinu'!$S$3</c:f>
              <c:numCache>
                <c:formatCode>0.00</c:formatCode>
                <c:ptCount val="1"/>
                <c:pt idx="0">
                  <c:v>3.5375722543352603</c:v>
                </c:pt>
              </c:numCache>
            </c:numRef>
          </c:yVal>
        </c:ser>
        <c:ser>
          <c:idx val="27"/>
          <c:order val="9"/>
          <c:tx>
            <c:strRef>
              <c:f>'Výsledky za skupinu'!$T$1:$U$1</c:f>
              <c:strCache>
                <c:ptCount val="1"/>
                <c:pt idx="0">
                  <c:v>Běhání ve škole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skupinu'!$T$3</c:f>
              <c:numCache>
                <c:formatCode>0.00</c:formatCode>
                <c:ptCount val="1"/>
                <c:pt idx="0">
                  <c:v>2.8882466281310197</c:v>
                </c:pt>
              </c:numCache>
            </c:numRef>
          </c:xVal>
          <c:yVal>
            <c:numRef>
              <c:f>'Výsledky za skupinu'!$U$3</c:f>
              <c:numCache>
                <c:formatCode>0.00</c:formatCode>
                <c:ptCount val="1"/>
                <c:pt idx="0">
                  <c:v>3.6724470134874747</c:v>
                </c:pt>
              </c:numCache>
            </c:numRef>
          </c:yVal>
        </c:ser>
        <c:ser>
          <c:idx val="28"/>
          <c:order val="10"/>
          <c:tx>
            <c:strRef>
              <c:f>'Výsledky za skupinu'!$V$1:$W$1</c:f>
              <c:strCache>
                <c:ptCount val="1"/>
                <c:pt idx="0">
                  <c:v>Oběd ve školní jídelně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1.5011941316956681E-2"/>
                  <c:y val="-2.3243528790280001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Oběd ve školní jídelně; Šatna; Družina; Známky</a:t>
                    </a:r>
                  </a:p>
                </c:rich>
              </c:tx>
              <c:dLblPos val="r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skupinu'!$V$3</c:f>
              <c:numCache>
                <c:formatCode>0.00</c:formatCode>
                <c:ptCount val="1"/>
                <c:pt idx="0">
                  <c:v>3.5703275529865226</c:v>
                </c:pt>
              </c:numCache>
            </c:numRef>
          </c:xVal>
          <c:yVal>
            <c:numRef>
              <c:f>'Výsledky za skupinu'!$W$3</c:f>
              <c:numCache>
                <c:formatCode>0.00</c:formatCode>
                <c:ptCount val="1"/>
                <c:pt idx="0">
                  <c:v>2.8362235067437327</c:v>
                </c:pt>
              </c:numCache>
            </c:numRef>
          </c:yVal>
        </c:ser>
        <c:ser>
          <c:idx val="29"/>
          <c:order val="11"/>
          <c:tx>
            <c:strRef>
              <c:f>'Výsledky za skupinu'!$X$1:$Y$1</c:f>
              <c:strCache>
                <c:ptCount val="1"/>
                <c:pt idx="0">
                  <c:v>Družinářka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5.4588877516206181E-3"/>
                  <c:y val="4.2260961436872014E-3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Kroužky ve škole; Počítače; Družinářka; Moji spolužáci</a:t>
                    </a:r>
                  </a:p>
                </c:rich>
              </c:tx>
              <c:dLblPos val="r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skupinu'!$X$3</c:f>
              <c:numCache>
                <c:formatCode>0.00</c:formatCode>
                <c:ptCount val="1"/>
                <c:pt idx="0">
                  <c:v>3.9306358381502853</c:v>
                </c:pt>
              </c:numCache>
            </c:numRef>
          </c:xVal>
          <c:yVal>
            <c:numRef>
              <c:f>'Výsledky za skupinu'!$Y$3</c:f>
              <c:numCache>
                <c:formatCode>0.00</c:formatCode>
                <c:ptCount val="1"/>
                <c:pt idx="0">
                  <c:v>2.5780346820809292</c:v>
                </c:pt>
              </c:numCache>
            </c:numRef>
          </c:yVal>
        </c:ser>
        <c:ser>
          <c:idx val="30"/>
          <c:order val="12"/>
          <c:tx>
            <c:strRef>
              <c:f>'Výsledky za skupinu'!$Z$1:$AA$1</c:f>
              <c:strCache>
                <c:ptCount val="1"/>
                <c:pt idx="0">
                  <c:v>Školní záchodky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1.3647219379052051E-3"/>
                  <c:y val="1.6904384574749083E-2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skupinu'!$Z$3</c:f>
              <c:numCache>
                <c:formatCode>0.00</c:formatCode>
                <c:ptCount val="1"/>
                <c:pt idx="0">
                  <c:v>3.0539499036608801</c:v>
                </c:pt>
              </c:numCache>
            </c:numRef>
          </c:xVal>
          <c:yVal>
            <c:numRef>
              <c:f>'Výsledky za skupinu'!$AA$3</c:f>
              <c:numCache>
                <c:formatCode>0.00</c:formatCode>
                <c:ptCount val="1"/>
                <c:pt idx="0">
                  <c:v>3.3294797687861282</c:v>
                </c:pt>
              </c:numCache>
            </c:numRef>
          </c:yVal>
        </c:ser>
        <c:ser>
          <c:idx val="31"/>
          <c:order val="13"/>
          <c:tx>
            <c:strRef>
              <c:f>'Výsledky za skupinu'!$AB$1:$AC$1</c:f>
              <c:strCache>
                <c:ptCount val="1"/>
                <c:pt idx="0">
                  <c:v>Poznámka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skupinu'!$AB$3</c:f>
              <c:numCache>
                <c:formatCode>0.00</c:formatCode>
                <c:ptCount val="1"/>
                <c:pt idx="0">
                  <c:v>2.6069364161849697</c:v>
                </c:pt>
              </c:numCache>
            </c:numRef>
          </c:xVal>
          <c:yVal>
            <c:numRef>
              <c:f>'Výsledky za skupinu'!$AC$3</c:f>
              <c:numCache>
                <c:formatCode>0.00</c:formatCode>
                <c:ptCount val="1"/>
                <c:pt idx="0">
                  <c:v>3.845857418111752</c:v>
                </c:pt>
              </c:numCache>
            </c:numRef>
          </c:yVal>
        </c:ser>
        <c:ser>
          <c:idx val="32"/>
          <c:order val="14"/>
          <c:tx>
            <c:strRef>
              <c:f>'Výsledky za skupinu'!$AD$1:$AE$1</c:f>
              <c:strCache>
                <c:ptCount val="1"/>
                <c:pt idx="0">
                  <c:v>Tělocvik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7.3694984646878334E-2"/>
                  <c:y val="0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skupinu'!$AD$3</c:f>
              <c:numCache>
                <c:formatCode>0.00</c:formatCode>
                <c:ptCount val="1"/>
                <c:pt idx="0">
                  <c:v>3.759152215799618</c:v>
                </c:pt>
              </c:numCache>
            </c:numRef>
          </c:xVal>
          <c:yVal>
            <c:numRef>
              <c:f>'Výsledky za skupinu'!$AE$3</c:f>
              <c:numCache>
                <c:formatCode>0.00</c:formatCode>
                <c:ptCount val="1"/>
                <c:pt idx="0">
                  <c:v>2.6396917148362271</c:v>
                </c:pt>
              </c:numCache>
            </c:numRef>
          </c:yVal>
        </c:ser>
        <c:ser>
          <c:idx val="33"/>
          <c:order val="15"/>
          <c:tx>
            <c:strRef>
              <c:f>'Výsledky za skupinu'!$AF$1:$AG$1</c:f>
              <c:strCache>
                <c:ptCount val="1"/>
                <c:pt idx="0">
                  <c:v>Počítače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skupinu'!$AF$3</c:f>
              <c:numCache>
                <c:formatCode>0.00</c:formatCode>
                <c:ptCount val="1"/>
                <c:pt idx="0">
                  <c:v>3.8766859344893927</c:v>
                </c:pt>
              </c:numCache>
            </c:numRef>
          </c:xVal>
          <c:yVal>
            <c:numRef>
              <c:f>'Výsledky za skupinu'!$AG$3</c:f>
              <c:numCache>
                <c:formatCode>0.00</c:formatCode>
                <c:ptCount val="1"/>
                <c:pt idx="0">
                  <c:v>2.5799614643545277</c:v>
                </c:pt>
              </c:numCache>
            </c:numRef>
          </c:yVal>
        </c:ser>
        <c:ser>
          <c:idx val="34"/>
          <c:order val="16"/>
          <c:tx>
            <c:strRef>
              <c:f>'Výsledky za skupinu'!$AH$1:$AI$1</c:f>
              <c:strCache>
                <c:ptCount val="1"/>
                <c:pt idx="0">
                  <c:v>Šatna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skupinu'!$AH$3</c:f>
              <c:numCache>
                <c:formatCode>0.00</c:formatCode>
                <c:ptCount val="1"/>
                <c:pt idx="0">
                  <c:v>3.5105973025048192</c:v>
                </c:pt>
              </c:numCache>
            </c:numRef>
          </c:xVal>
          <c:yVal>
            <c:numRef>
              <c:f>'Výsledky za skupinu'!$AI$3</c:f>
              <c:numCache>
                <c:formatCode>0.00</c:formatCode>
                <c:ptCount val="1"/>
                <c:pt idx="0">
                  <c:v>2.8092485549132871</c:v>
                </c:pt>
              </c:numCache>
            </c:numRef>
          </c:yVal>
        </c:ser>
        <c:ser>
          <c:idx val="35"/>
          <c:order val="17"/>
          <c:tx>
            <c:strRef>
              <c:f>'Výsledky za skupinu'!$AJ$1:$AK$1</c:f>
              <c:strCache>
                <c:ptCount val="1"/>
                <c:pt idx="0">
                  <c:v>Kroužky ve škole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skupinu'!$AJ$3</c:f>
              <c:numCache>
                <c:formatCode>0.00</c:formatCode>
                <c:ptCount val="1"/>
                <c:pt idx="0">
                  <c:v>3.7880539499036585</c:v>
                </c:pt>
              </c:numCache>
            </c:numRef>
          </c:xVal>
          <c:yVal>
            <c:numRef>
              <c:f>'Výsledky za skupinu'!$AK$3</c:f>
              <c:numCache>
                <c:formatCode>0.00</c:formatCode>
                <c:ptCount val="1"/>
                <c:pt idx="0">
                  <c:v>2.5992292870905591</c:v>
                </c:pt>
              </c:numCache>
            </c:numRef>
          </c:yVal>
        </c:ser>
        <c:axId val="136746112"/>
        <c:axId val="136748032"/>
      </c:scatterChart>
      <c:valAx>
        <c:axId val="136746112"/>
        <c:scaling>
          <c:orientation val="minMax"/>
          <c:max val="5"/>
          <c:min val="1"/>
        </c:scaling>
        <c:axPos val="b"/>
        <c:majorGridlines>
          <c:spPr>
            <a:ln w="9525"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Hodná pohádková postava</a:t>
                </a:r>
              </a:p>
            </c:rich>
          </c:tx>
          <c:layout/>
        </c:title>
        <c:numFmt formatCode="0.00" sourceLinked="1"/>
        <c:maj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36748032"/>
        <c:crossesAt val="3"/>
        <c:crossBetween val="midCat"/>
        <c:majorUnit val="1"/>
      </c:valAx>
      <c:valAx>
        <c:axId val="136748032"/>
        <c:scaling>
          <c:orientation val="minMax"/>
          <c:max val="5"/>
          <c:min val="1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Zlá pohádková postava</a:t>
                </a:r>
              </a:p>
            </c:rich>
          </c:tx>
          <c:layout/>
        </c:title>
        <c:numFmt formatCode="0.00" sourceLinked="1"/>
        <c:maj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36746112"/>
        <c:crossesAt val="3"/>
        <c:crossBetween val="midCat"/>
        <c:majorUnit val="1"/>
      </c:valAx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0.90396</cdr:x>
      <cdr:y>0.9456</cdr:y>
    </cdr:from>
    <cdr:to>
      <cdr:x>0.98097</cdr:x>
      <cdr:y>0.99093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8401125" y="5674329"/>
          <a:ext cx="715661" cy="271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aseline="0">
              <a:solidFill>
                <a:srgbClr val="FF0000"/>
              </a:solidFill>
            </a:rPr>
            <a:t>k</a:t>
          </a:r>
          <a:r>
            <a:rPr lang="cs-CZ" sz="1100">
              <a:solidFill>
                <a:srgbClr val="FF0000"/>
              </a:solidFill>
            </a:rPr>
            <a:t>ladné</a:t>
          </a:r>
        </a:p>
      </cdr:txBody>
    </cdr:sp>
  </cdr:relSizeAnchor>
  <cdr:relSizeAnchor xmlns:cdr="http://schemas.openxmlformats.org/drawingml/2006/chartDrawing">
    <cdr:from>
      <cdr:x>0.00547</cdr:x>
      <cdr:y>0.00847</cdr:y>
    </cdr:from>
    <cdr:to>
      <cdr:x>0.11208</cdr:x>
      <cdr:y>0.04707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50800" y="50800"/>
          <a:ext cx="990817" cy="23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>
              <a:solidFill>
                <a:srgbClr val="FF0000"/>
              </a:solidFill>
            </a:rPr>
            <a:t>záporné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="" xmlns:p14="http://schemas.microsoft.com/office/powerpoint/2010/main" val="225220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4280268" y="10155367"/>
            <a:ext cx="3274483" cy="534591"/>
          </a:xfrm>
          <a:prstGeom prst="rect">
            <a:avLst/>
          </a:prstGeom>
        </p:spPr>
        <p:txBody>
          <a:bodyPr lIns="104269" tIns="52135" rIns="104269" bIns="52135"/>
          <a:lstStyle/>
          <a:p>
            <a:pPr>
              <a:defRPr/>
            </a:pPr>
            <a:fld id="{8B59803B-90BD-473C-8E7D-AAE9F7D4D94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FA5F15-A942-4409-8FBA-C88A50C42C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C9D3D-BD66-4A4A-BEB6-899AEE68BC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>
              <a:defRPr/>
            </a:pPr>
            <a:fld id="{794D6DFF-E895-403B-9403-3F7877FE89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BA2E5E-10DF-46DF-B035-1A8BF9E0EB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5FC11-8958-47A0-961B-E8A2465714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717518-E40F-4CA2-BB43-885D0E991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A278EF4-D4AA-40E2-8FA1-7C9559819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259EF8-75E9-4996-A0AB-F6EF8B85CB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28BD4B-67D9-418E-B775-F0788E4486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117B45-7DED-469C-9317-6E56773DDC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853CFE5-6825-420B-8857-C7728B719F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1B46C8-DE7F-4682-86A0-EB51958C30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acr.cz/doc/Stanovisko-UPA-Barvy-zivota-11-2012.pdf" TargetMode="External"/><Relationship Id="rId2" Type="http://schemas.openxmlformats.org/officeDocument/2006/relationships/hyperlink" Target="http://www.dap-service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ioklima.eu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groups/30328528301884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ocialni-programy/oblast-poradenst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4690644"/>
            <a:ext cx="7140443" cy="1538242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dirty="0" smtClean="0"/>
              <a:t>Psychologie ve školní praxi</a:t>
            </a:r>
            <a:endParaRPr lang="en-GB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900" dirty="0" smtClean="0"/>
              <a:t>Pedagogicko-psychologická diagnostika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jako systematická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Čtyři základní otázky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</a:p>
          <a:p>
            <a:pPr lvl="1"/>
            <a:r>
              <a:rPr lang="cs-CZ" dirty="0" smtClean="0"/>
              <a:t>Proč? </a:t>
            </a:r>
            <a:r>
              <a:rPr lang="cs-CZ" i="1" dirty="0" smtClean="0"/>
              <a:t>(účel; informace vedoucí ke zlepšení procesu edukace)</a:t>
            </a:r>
          </a:p>
          <a:p>
            <a:pPr lvl="1"/>
            <a:r>
              <a:rPr lang="cs-CZ" dirty="0" smtClean="0"/>
              <a:t>Co? </a:t>
            </a:r>
            <a:r>
              <a:rPr lang="cs-CZ" i="1" dirty="0" smtClean="0"/>
              <a:t>(diagnostická hypotéza)</a:t>
            </a:r>
          </a:p>
          <a:p>
            <a:pPr lvl="1"/>
            <a:r>
              <a:rPr lang="cs-CZ" dirty="0" smtClean="0"/>
              <a:t>Jak? </a:t>
            </a:r>
            <a:r>
              <a:rPr lang="cs-CZ" i="1" dirty="0" smtClean="0"/>
              <a:t>(metody a nástroje)</a:t>
            </a:r>
          </a:p>
          <a:p>
            <a:pPr lvl="1"/>
            <a:r>
              <a:rPr lang="cs-CZ" dirty="0" smtClean="0"/>
              <a:t>Jakým způsobem se pracuje s výsledky? </a:t>
            </a:r>
            <a:r>
              <a:rPr lang="cs-CZ" i="1" dirty="0" smtClean="0"/>
              <a:t>(rozhodování a plánování)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098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diagnostiky rutině prováděné učiteli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Kognitivní charakteristiky (vědomosti, pozornost, paměť, …)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Emocionální charakteristiky (motivace, postoje, zájmy)</a:t>
            </a:r>
          </a:p>
          <a:p>
            <a:r>
              <a:rPr lang="cs-CZ" dirty="0" err="1" smtClean="0"/>
              <a:t>Sebepojetí</a:t>
            </a:r>
            <a:r>
              <a:rPr lang="cs-CZ" dirty="0" smtClean="0"/>
              <a:t> (jak chápe sebe a svůj školní výkon)</a:t>
            </a:r>
            <a:endParaRPr lang="cs-CZ" dirty="0" smtClean="0"/>
          </a:p>
          <a:p>
            <a:r>
              <a:rPr lang="cs-CZ" dirty="0" smtClean="0"/>
              <a:t>Chování (vč. </a:t>
            </a:r>
            <a:r>
              <a:rPr lang="cs-CZ" dirty="0" smtClean="0"/>
              <a:t>snahy</a:t>
            </a:r>
            <a:r>
              <a:rPr lang="cs-CZ" dirty="0" smtClean="0"/>
              <a:t>, vytrvalosti, …)</a:t>
            </a:r>
          </a:p>
          <a:p>
            <a:r>
              <a:rPr lang="cs-CZ" dirty="0" smtClean="0"/>
              <a:t>Sociální vztahy (klima)</a:t>
            </a:r>
          </a:p>
          <a:p>
            <a:r>
              <a:rPr lang="cs-CZ" dirty="0" smtClean="0"/>
              <a:t>Psychosomatická kondice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8872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Oblasti diagnostiky rutině prováděné učiteli </a:t>
            </a:r>
            <a:r>
              <a:rPr lang="cs-CZ" dirty="0" smtClean="0"/>
              <a:t>II (</a:t>
            </a:r>
            <a:r>
              <a:rPr lang="cs-CZ" dirty="0" err="1" smtClean="0"/>
              <a:t>Gavora</a:t>
            </a:r>
            <a:r>
              <a:rPr lang="cs-CZ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Oblasti – domácí a širší sociální prostředí</a:t>
            </a:r>
          </a:p>
          <a:p>
            <a:r>
              <a:rPr lang="cs-CZ" dirty="0" smtClean="0"/>
              <a:t>Vstupní diagnostika</a:t>
            </a:r>
          </a:p>
          <a:p>
            <a:r>
              <a:rPr lang="cs-CZ" dirty="0" smtClean="0"/>
              <a:t>Formativní diagnostika (zvládání učiva, naivní teorie, </a:t>
            </a:r>
            <a:r>
              <a:rPr lang="cs-CZ" dirty="0" err="1" smtClean="0"/>
              <a:t>mikrodiagnostika</a:t>
            </a:r>
            <a:r>
              <a:rPr lang="cs-CZ" dirty="0" smtClean="0"/>
              <a:t> ve výuce)</a:t>
            </a:r>
          </a:p>
          <a:p>
            <a:r>
              <a:rPr lang="cs-CZ" dirty="0" err="1" smtClean="0"/>
              <a:t>Sumativní</a:t>
            </a:r>
            <a:r>
              <a:rPr lang="cs-CZ" dirty="0" smtClean="0"/>
              <a:t> diagnostika</a:t>
            </a:r>
          </a:p>
          <a:p>
            <a:pPr lvl="1"/>
            <a:r>
              <a:rPr lang="cs-CZ" dirty="0" smtClean="0"/>
              <a:t>Subjektivní zodpovědnost za úspěch žáka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564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Běžné metody a nástroje v 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Pozorování (nepřipravené, připravené – hospitace)</a:t>
            </a:r>
          </a:p>
          <a:p>
            <a:r>
              <a:rPr lang="cs-CZ" dirty="0" smtClean="0"/>
              <a:t>Rozhovor (diagnostický, anamnestický)</a:t>
            </a:r>
          </a:p>
          <a:p>
            <a:r>
              <a:rPr lang="cs-CZ" dirty="0" smtClean="0"/>
              <a:t>Analýza dílčích produktů činnosti či portfolia (příklad komplexní diagnostiky)</a:t>
            </a:r>
          </a:p>
          <a:p>
            <a:r>
              <a:rPr lang="cs-CZ" dirty="0" smtClean="0"/>
              <a:t>Vědomostní testy</a:t>
            </a:r>
          </a:p>
          <a:p>
            <a:r>
              <a:rPr lang="cs-CZ" dirty="0" smtClean="0"/>
              <a:t>Dotazníky, škály</a:t>
            </a:r>
          </a:p>
          <a:p>
            <a:pPr lvl="1"/>
            <a:r>
              <a:rPr lang="cs-CZ" dirty="0" smtClean="0"/>
              <a:t>Mnohdy problematické psychometrické parametry, sporný převod či neřešená otázka autorských práv</a:t>
            </a:r>
          </a:p>
          <a:p>
            <a:pPr lvl="1"/>
            <a:r>
              <a:rPr lang="cs-CZ" dirty="0" smtClean="0"/>
              <a:t>Problematický způsob použití psychologických nástrojů laiky (</a:t>
            </a:r>
            <a:r>
              <a:rPr lang="cs-CZ" dirty="0" err="1" smtClean="0"/>
              <a:t>sociometrie</a:t>
            </a:r>
            <a:r>
              <a:rPr lang="cs-CZ" dirty="0" smtClean="0"/>
              <a:t> aj.)</a:t>
            </a:r>
          </a:p>
          <a:p>
            <a:pPr lvl="1"/>
            <a:r>
              <a:rPr lang="cs-CZ" dirty="0" smtClean="0"/>
              <a:t>Z pohledu vydavatelů testů původně nepříliš zajímavý obchod; s přílivem prostředků řada odborně sporných aktivit – např.</a:t>
            </a:r>
          </a:p>
          <a:p>
            <a:pPr lvl="2"/>
            <a:r>
              <a:rPr lang="cs-CZ" dirty="0"/>
              <a:t>Barvy života - </a:t>
            </a:r>
            <a:r>
              <a:rPr lang="cs-CZ" dirty="0">
                <a:hlinkClick r:id="rId2"/>
              </a:rPr>
              <a:t>http://www.dap-services.cz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r>
              <a:rPr lang="cs-CZ" dirty="0" err="1" smtClean="0"/>
              <a:t>stnovisko</a:t>
            </a:r>
            <a:r>
              <a:rPr lang="cs-CZ" dirty="0"/>
              <a:t> UPA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www.upacr.cz/doc/Stanovisko-UPA-Barvy-zivota-11-2012.pdf</a:t>
            </a:r>
            <a:r>
              <a:rPr lang="cs-CZ" dirty="0" smtClean="0"/>
              <a:t> </a:t>
            </a:r>
          </a:p>
          <a:p>
            <a:pPr lvl="2"/>
            <a:r>
              <a:rPr lang="cs-CZ" dirty="0" err="1" smtClean="0"/>
              <a:t>Socioklima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http://www.socioklima.eu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715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Řešeny v rámci etických kodexů odborných společností (velmi stručně)</a:t>
            </a:r>
          </a:p>
          <a:p>
            <a:pPr lvl="1"/>
            <a:r>
              <a:rPr lang="cs-CZ" dirty="0" smtClean="0"/>
              <a:t>Řada odborných diskusí</a:t>
            </a:r>
          </a:p>
          <a:p>
            <a:pPr lvl="2"/>
            <a:r>
              <a:rPr lang="cs-CZ" dirty="0">
                <a:hlinkClick r:id="rId2"/>
              </a:rPr>
              <a:t>http://www.facebook.com/groups/303285283018849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Řešeny v podobě standardů pro pedagogické a psychologické testování</a:t>
            </a:r>
          </a:p>
          <a:p>
            <a:pPr lvl="1"/>
            <a:r>
              <a:rPr lang="cs-CZ" dirty="0"/>
              <a:t>AERA, APA, NCME: Standardy pro pedagogické a psychologické </a:t>
            </a:r>
            <a:r>
              <a:rPr lang="cs-CZ" dirty="0" smtClean="0"/>
              <a:t>testování. Praha</a:t>
            </a:r>
            <a:r>
              <a:rPr lang="cs-CZ" dirty="0"/>
              <a:t>: </a:t>
            </a:r>
            <a:r>
              <a:rPr lang="cs-CZ" dirty="0" err="1"/>
              <a:t>Testcentrum</a:t>
            </a:r>
            <a:r>
              <a:rPr lang="cs-CZ" dirty="0"/>
              <a:t>, 2001. </a:t>
            </a:r>
            <a:endParaRPr lang="cs-CZ" dirty="0" smtClean="0"/>
          </a:p>
          <a:p>
            <a:pPr lvl="1"/>
            <a:r>
              <a:rPr lang="cs-CZ" dirty="0" smtClean="0"/>
              <a:t>Aktivity pracovní skupiny EFPA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9245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poměrně obtížná </a:t>
            </a:r>
          </a:p>
          <a:p>
            <a:pPr lvl="1"/>
            <a:r>
              <a:rPr lang="cs-CZ" dirty="0" smtClean="0"/>
              <a:t>Pedagogové mají jen rámcovou představu o možnostech psychologické diagnostiky</a:t>
            </a:r>
          </a:p>
          <a:p>
            <a:pPr lvl="2"/>
            <a:r>
              <a:rPr lang="cs-CZ" dirty="0"/>
              <a:t>Problémy s předávání kontextových </a:t>
            </a:r>
            <a:r>
              <a:rPr lang="cs-CZ" dirty="0" smtClean="0"/>
              <a:t>informací (…)</a:t>
            </a:r>
            <a:endParaRPr lang="cs-CZ" dirty="0"/>
          </a:p>
          <a:p>
            <a:pPr lvl="1"/>
            <a:r>
              <a:rPr lang="cs-CZ" dirty="0" smtClean="0"/>
              <a:t>Psychologové mají jen rámcovou představu o výuce ve škole</a:t>
            </a:r>
          </a:p>
          <a:p>
            <a:pPr lvl="2"/>
            <a:r>
              <a:rPr lang="cs-CZ" dirty="0" smtClean="0"/>
              <a:t>Problémy s formulací konkrétních doporučení</a:t>
            </a:r>
          </a:p>
          <a:p>
            <a:r>
              <a:rPr lang="cs-CZ" dirty="0" smtClean="0"/>
              <a:t>Několik projektů, které problém pomáhaly řešit pod hlavičkou IPPP jako metodického a zastřešujícího pracoviště</a:t>
            </a:r>
          </a:p>
          <a:p>
            <a:pPr lvl="1"/>
            <a:r>
              <a:rPr lang="cs-CZ" dirty="0" smtClean="0"/>
              <a:t>VIP-kariéra I-III (financování ŠP na školách, vývoj metod)</a:t>
            </a:r>
          </a:p>
          <a:p>
            <a:pPr lvl="1"/>
            <a:r>
              <a:rPr lang="cs-CZ" dirty="0" smtClean="0"/>
              <a:t>SIM, CPIV (podpora inkluzivní praxe škol)</a:t>
            </a:r>
          </a:p>
          <a:p>
            <a:r>
              <a:rPr lang="cs-CZ" dirty="0" smtClean="0"/>
              <a:t>V současnosti jednotné metodické vedení chybí (IPPP sloučeno s NÚV); v návrzích legislativy supervize přisuzována řadě institucí – např. ČŠI</a:t>
            </a:r>
          </a:p>
        </p:txBody>
      </p:sp>
    </p:spTree>
    <p:extLst>
      <p:ext uri="{BB962C8B-B14F-4D97-AF65-F5344CB8AC3E}">
        <p14:creationId xmlns="" xmlns:p14="http://schemas.microsoft.com/office/powerpoint/2010/main" val="141528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Klasický text</a:t>
            </a:r>
          </a:p>
          <a:p>
            <a:pPr lvl="1"/>
            <a:r>
              <a:rPr lang="cs-CZ" dirty="0"/>
              <a:t>HRABAL, Vladimír ml a Vladimír st HRABAL. Diagnostika :</a:t>
            </a:r>
            <a:r>
              <a:rPr lang="cs-CZ" dirty="0" err="1"/>
              <a:t>pedagogickopsychologická</a:t>
            </a:r>
            <a:r>
              <a:rPr lang="cs-CZ" dirty="0"/>
              <a:t> diagnostika žáka s úvodem do diagnostické aplikace statistiky. 2. vyd. Praha: Univerzita Karlova v Praze, nakladatelství Karolinum, 2002. 199 s. ISBN 80-246-0319-5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Rozšiřující texty</a:t>
            </a:r>
          </a:p>
          <a:p>
            <a:pPr lvl="1"/>
            <a:r>
              <a:rPr lang="cs-CZ" dirty="0" smtClean="0"/>
              <a:t>Urbánek</a:t>
            </a:r>
            <a:r>
              <a:rPr lang="cs-CZ" dirty="0"/>
              <a:t>, Tomáš; </a:t>
            </a:r>
            <a:r>
              <a:rPr lang="cs-CZ" dirty="0" err="1"/>
              <a:t>Denglerová</a:t>
            </a:r>
            <a:r>
              <a:rPr lang="cs-CZ" dirty="0"/>
              <a:t>, Denisa; Širůček, Jan. Psychometrika. Praha: Portál 2011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AERA, APA, NCME: Standardy pro pedagogické a psychologické testování. Praha: </a:t>
            </a:r>
            <a:r>
              <a:rPr lang="cs-CZ" dirty="0" err="1"/>
              <a:t>Testcentrum</a:t>
            </a:r>
            <a:r>
              <a:rPr lang="cs-CZ" dirty="0"/>
              <a:t>, 2001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Martin Jelínek, Petr </a:t>
            </a:r>
            <a:r>
              <a:rPr lang="cs-CZ" dirty="0" err="1"/>
              <a:t>Květon</a:t>
            </a:r>
            <a:r>
              <a:rPr lang="cs-CZ" dirty="0"/>
              <a:t>, Dalibor Vobořil. TESTOVÁNÍ. V PSYCHOLOGII.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2011.</a:t>
            </a:r>
          </a:p>
          <a:p>
            <a:pPr lvl="1"/>
            <a:r>
              <a:rPr lang="cs-CZ" dirty="0" err="1" smtClean="0"/>
              <a:t>Kožuchová</a:t>
            </a:r>
            <a:r>
              <a:rPr lang="cs-CZ" dirty="0" smtClean="0"/>
              <a:t> </a:t>
            </a:r>
            <a:r>
              <a:rPr lang="cs-CZ" dirty="0"/>
              <a:t>a kol. Pedagogická diagnostika v </a:t>
            </a:r>
            <a:r>
              <a:rPr lang="cs-CZ" dirty="0" err="1"/>
              <a:t>primárnom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. Bratislava: SPN, 2011  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99792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Příklad „nedotazníkové“ </a:t>
            </a:r>
            <a:r>
              <a:rPr lang="cs-CZ" sz="3200" dirty="0" smtClean="0"/>
              <a:t>metody zjišťování klimatu třídy </a:t>
            </a:r>
            <a:r>
              <a:rPr lang="cs-CZ" sz="3200" dirty="0" smtClean="0"/>
              <a:t>pro žáky prvního stupně ZŠ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19739774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Společenství prvního </a:t>
            </a:r>
            <a:r>
              <a:rPr lang="cs-CZ" sz="4000" dirty="0" smtClean="0"/>
              <a:t>stupně. Dotazník </a:t>
            </a:r>
            <a:r>
              <a:rPr lang="cs-CZ" sz="4000" dirty="0"/>
              <a:t>pro žáky formou počítačové </a:t>
            </a:r>
            <a:r>
              <a:rPr lang="cs-CZ" sz="4000" dirty="0" smtClean="0"/>
              <a:t>hry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Autorka: </a:t>
            </a:r>
            <a:r>
              <a:rPr lang="cs-CZ" dirty="0" smtClean="0"/>
              <a:t>Mgr. D.</a:t>
            </a:r>
            <a:r>
              <a:rPr lang="cs-CZ" dirty="0"/>
              <a:t> </a:t>
            </a:r>
            <a:r>
              <a:rPr lang="cs-CZ" dirty="0" err="1" smtClean="0"/>
              <a:t>Denglerová</a:t>
            </a:r>
            <a:r>
              <a:rPr lang="cs-CZ" dirty="0" smtClean="0"/>
              <a:t>, Ph.D.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Tento nástroj pomůže zodpovědět otázky týkající se toho, jak žák na prvním stupni ZŠ (ve věku cca 6-11 let) vnímá své školní prostředí. Které aspekty školní docházky hodnotí kladně, které negativně? Jaké aspekty formálního i neformálního vzdělávání způsobují, že se dítě do školy těší?</a:t>
            </a:r>
          </a:p>
          <a:p>
            <a:endParaRPr lang="cs-CZ" dirty="0" smtClean="0"/>
          </a:p>
          <a:p>
            <a:r>
              <a:rPr lang="cs-CZ" dirty="0" smtClean="0"/>
              <a:t>Předkládaný nástroj vychází z principu testů sémantického výběru. Test sémantického výběru sestavil a ve své klinické praxi používal V. Doležal již v 60. letech 20. století. Test sémantického výběru reprezentuje v metodologii tzv. </a:t>
            </a:r>
            <a:r>
              <a:rPr lang="cs-CZ" dirty="0" err="1" smtClean="0"/>
              <a:t>psychosémantické</a:t>
            </a:r>
            <a:r>
              <a:rPr lang="cs-CZ" dirty="0" smtClean="0"/>
              <a:t> metody, které vycházejí z přesvědčení, že je možné odhalit význam, který daný podnět (slovo) pro konkrétního jedince či skupinu nese. Různými přístupy a pojetími </a:t>
            </a:r>
            <a:r>
              <a:rPr lang="cs-CZ" dirty="0" err="1" smtClean="0"/>
              <a:t>psychosémantiky</a:t>
            </a:r>
            <a:r>
              <a:rPr lang="cs-CZ" dirty="0" smtClean="0"/>
              <a:t> se zabývá T. Urbánek (2003). </a:t>
            </a:r>
          </a:p>
        </p:txBody>
      </p:sp>
    </p:spTree>
    <p:extLst>
      <p:ext uri="{BB962C8B-B14F-4D97-AF65-F5344CB8AC3E}">
        <p14:creationId xmlns="" xmlns:p14="http://schemas.microsoft.com/office/powerpoint/2010/main" val="409000261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 nástroje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Nástroj zjišťuje postoje dítěte k 18 klíčovým pojmům:</a:t>
            </a:r>
          </a:p>
          <a:p>
            <a:pPr lvl="1"/>
            <a:r>
              <a:rPr lang="cs-CZ" sz="2000" b="1" dirty="0"/>
              <a:t>moje paní učitelka; známky; přestávka; naše třída (místnost); moji spolužáci; kluci; holky; družina; žáci z vyšších tříd (starší žáci); běhání (lítání) ve škole; oběd ve školní jídelně; paní vychovatelka z družiny; školní záchodky (WC); poznámka; tělocvik; počítače; šatna; kroužky ve škole</a:t>
            </a:r>
          </a:p>
          <a:p>
            <a:r>
              <a:rPr lang="cs-CZ" dirty="0" smtClean="0"/>
              <a:t>Klíčové pojmy se postupně po jednom zobrazují v horní třetině obrazovky (pojem, obrázek, zvuk)</a:t>
            </a:r>
          </a:p>
          <a:p>
            <a:r>
              <a:rPr lang="cs-CZ" dirty="0" smtClean="0"/>
              <a:t>Ke klíčovým pojmům jsou přiřazovány atributy </a:t>
            </a:r>
          </a:p>
          <a:p>
            <a:r>
              <a:rPr lang="cs-CZ" dirty="0" smtClean="0"/>
              <a:t>Na konci je dítě požádáno, aby seřadilo všechny atributy podle toho, jak se mu líbí či nelíbí.</a:t>
            </a:r>
          </a:p>
          <a:p>
            <a:r>
              <a:rPr lang="cs-CZ" dirty="0" smtClean="0"/>
              <a:t>Sledují se postoje k pojmům prostřednictví vztahu k referenčním pojmům:</a:t>
            </a:r>
          </a:p>
          <a:p>
            <a:pPr lvl="1"/>
            <a:r>
              <a:rPr lang="cs-CZ" dirty="0" smtClean="0"/>
              <a:t>Nejoblíbenější pohádková postava, kterou máš rád(a)</a:t>
            </a:r>
          </a:p>
          <a:p>
            <a:pPr lvl="1"/>
            <a:r>
              <a:rPr lang="cs-CZ" dirty="0" smtClean="0"/>
              <a:t>Zlá pohádková postava, kterou vůbec nemáš rád(a)</a:t>
            </a:r>
          </a:p>
          <a:p>
            <a:r>
              <a:rPr lang="cs-CZ" dirty="0" smtClean="0"/>
              <a:t>Evaluační zpráva je ihned automaticky generována v Excelu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74747741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Tradiční uchopení tématu akcentuje výčty metod pro konkrétní aspekty použití</a:t>
            </a:r>
          </a:p>
          <a:p>
            <a:r>
              <a:rPr lang="cs-CZ" dirty="0" smtClean="0"/>
              <a:t>Druhou možností je kombinace prvního přístupu a výsek témat z metodologie a statistiky (části klasické teorie testů)</a:t>
            </a:r>
          </a:p>
          <a:p>
            <a:r>
              <a:rPr lang="cs-CZ" dirty="0" smtClean="0"/>
              <a:t>V této prezentaci jde spíš o postihnutí podmínek a způsobu uvažovaní o problematice; konkrétní diagnostické postupy jsou a) součástí dalších kurzů a b) součástí dalšího postgraduálního studia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10455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 cstate="print"/>
          <a:srcRect t="9345"/>
          <a:stretch>
            <a:fillRect/>
          </a:stretch>
        </p:blipFill>
        <p:spPr bwMode="auto">
          <a:xfrm>
            <a:off x="674203" y="1874827"/>
            <a:ext cx="8807077" cy="451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29446130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92" y="251445"/>
            <a:ext cx="9217514" cy="712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4574690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vypadají výsledky?</a:t>
            </a:r>
          </a:p>
        </p:txBody>
      </p:sp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8962623"/>
              </p:ext>
            </p:extLst>
          </p:nvPr>
        </p:nvGraphicFramePr>
        <p:xfrm>
          <a:off x="832971" y="1636699"/>
          <a:ext cx="8417325" cy="575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3902997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srovnat výsledky s orientačními normami.</a:t>
            </a:r>
          </a:p>
          <a:p>
            <a:endParaRPr lang="cs-CZ" dirty="0" smtClean="0"/>
          </a:p>
          <a:p>
            <a:r>
              <a:rPr lang="cs-CZ" dirty="0" smtClean="0"/>
              <a:t>Jeden z velmi populárních nástrojů.</a:t>
            </a:r>
          </a:p>
          <a:p>
            <a:endParaRPr lang="cs-CZ" dirty="0" smtClean="0"/>
          </a:p>
          <a:p>
            <a:r>
              <a:rPr lang="cs-CZ" dirty="0" smtClean="0"/>
              <a:t>Vhodný i pro malotřídní školy.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6142744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screeningového nástroje pro žáky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573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Předcházení problémům v chování žáků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Autorkou je </a:t>
            </a:r>
            <a:r>
              <a:rPr lang="cs-CZ" i="1" dirty="0" smtClean="0"/>
              <a:t>doc. PhDr. Věra Vojtová, Ph.D.</a:t>
            </a:r>
            <a:endParaRPr lang="cs-CZ" dirty="0" smtClean="0"/>
          </a:p>
          <a:p>
            <a:r>
              <a:rPr lang="cs-CZ" dirty="0" smtClean="0"/>
              <a:t>Dotazník je použitelný pro žáky 2. stupně základních škol a všechny typy středních škol. </a:t>
            </a:r>
          </a:p>
          <a:p>
            <a:r>
              <a:rPr lang="cs-CZ" dirty="0" smtClean="0"/>
              <a:t>35 položkový dotazník pro žáky k vyhodnocení silných a slabých stránek školního života ve faktorech</a:t>
            </a:r>
          </a:p>
          <a:p>
            <a:pPr lvl="1"/>
            <a:r>
              <a:rPr lang="cs-CZ" dirty="0" smtClean="0"/>
              <a:t>Škola je místo, kam/kde zažívám</a:t>
            </a:r>
          </a:p>
          <a:p>
            <a:pPr lvl="2"/>
            <a:r>
              <a:rPr lang="cs-CZ" dirty="0" smtClean="0"/>
              <a:t>Úspěch a příležitost  </a:t>
            </a:r>
          </a:p>
          <a:p>
            <a:pPr lvl="2"/>
            <a:r>
              <a:rPr lang="cs-CZ" dirty="0" smtClean="0"/>
              <a:t>Negativní prožívání</a:t>
            </a:r>
          </a:p>
          <a:p>
            <a:pPr lvl="2"/>
            <a:r>
              <a:rPr lang="cs-CZ" dirty="0" smtClean="0"/>
              <a:t>Vztah učitel – žák </a:t>
            </a:r>
          </a:p>
          <a:p>
            <a:pPr lvl="2"/>
            <a:r>
              <a:rPr lang="cs-CZ" dirty="0" smtClean="0"/>
              <a:t>Školní status</a:t>
            </a:r>
          </a:p>
          <a:p>
            <a:pPr lvl="2"/>
            <a:r>
              <a:rPr lang="cs-CZ" dirty="0" smtClean="0"/>
              <a:t>Formování (podpora)</a:t>
            </a:r>
          </a:p>
          <a:p>
            <a:pPr lvl="2"/>
            <a:r>
              <a:rPr lang="cs-CZ" dirty="0" smtClean="0"/>
              <a:t>Interakce s vrstevníky</a:t>
            </a:r>
          </a:p>
          <a:p>
            <a:r>
              <a:rPr lang="cs-CZ" dirty="0" smtClean="0"/>
              <a:t>Škála: rozhodně ano–spíše ano-spíše ne-rozhodně ne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0788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položek </a:t>
            </a:r>
            <a:r>
              <a:rPr lang="cs-CZ" dirty="0" smtClean="0"/>
              <a:t>dotazníku</a:t>
            </a:r>
            <a:br>
              <a:rPr lang="cs-CZ" dirty="0" smtClean="0"/>
            </a:br>
            <a:r>
              <a:rPr lang="cs-CZ" dirty="0" smtClean="0"/>
              <a:t>Škola je místo, kde…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i="1" dirty="0" smtClean="0"/>
              <a:t>Úspěch a příležitost vymezují indikátory</a:t>
            </a:r>
            <a:r>
              <a:rPr lang="cs-CZ" dirty="0" smtClean="0"/>
              <a:t>: </a:t>
            </a:r>
          </a:p>
          <a:p>
            <a:pPr>
              <a:defRPr/>
            </a:pPr>
            <a:r>
              <a:rPr lang="cs-CZ" sz="2000" dirty="0"/>
              <a:t>rád se učím, </a:t>
            </a:r>
          </a:p>
          <a:p>
            <a:pPr>
              <a:defRPr/>
            </a:pPr>
            <a:r>
              <a:rPr lang="cs-CZ" sz="2000" dirty="0"/>
              <a:t>vím, že mohu dosáhnout dobrých výsledků, </a:t>
            </a:r>
          </a:p>
          <a:p>
            <a:pPr>
              <a:defRPr/>
            </a:pPr>
            <a:r>
              <a:rPr lang="cs-CZ" sz="2000" dirty="0"/>
              <a:t>jsem často zvědavý, </a:t>
            </a:r>
          </a:p>
          <a:p>
            <a:pPr>
              <a:defRPr/>
            </a:pPr>
            <a:r>
              <a:rPr lang="cs-CZ" sz="2000" dirty="0"/>
              <a:t>hodně se toho naučím, </a:t>
            </a:r>
          </a:p>
          <a:p>
            <a:pPr>
              <a:defRPr/>
            </a:pPr>
            <a:r>
              <a:rPr lang="cs-CZ" sz="2000" dirty="0"/>
              <a:t>učitelé se zajímají o mé názory.</a:t>
            </a:r>
          </a:p>
          <a:p>
            <a:pPr marL="0" indent="0">
              <a:buNone/>
              <a:defRPr/>
            </a:pPr>
            <a:r>
              <a:rPr lang="cs-CZ" i="1" dirty="0" smtClean="0"/>
              <a:t>Negativní prožívání vymezují indikátory</a:t>
            </a:r>
            <a:r>
              <a:rPr lang="cs-CZ" dirty="0" smtClean="0"/>
              <a:t>: </a:t>
            </a:r>
          </a:p>
          <a:p>
            <a:pPr>
              <a:defRPr/>
            </a:pPr>
            <a:r>
              <a:rPr lang="cs-CZ" sz="2000" dirty="0"/>
              <a:t>cítím se osaměle; </a:t>
            </a:r>
          </a:p>
          <a:p>
            <a:pPr>
              <a:defRPr/>
            </a:pPr>
            <a:r>
              <a:rPr lang="cs-CZ" sz="2000" dirty="0"/>
              <a:t>učitelé mě nemají rádi;</a:t>
            </a:r>
          </a:p>
          <a:p>
            <a:pPr>
              <a:defRPr/>
            </a:pPr>
            <a:r>
              <a:rPr lang="cs-CZ" sz="2000" dirty="0"/>
              <a:t>učitelé některé žáky upřednostňují.</a:t>
            </a:r>
          </a:p>
          <a:p>
            <a:pPr marL="0" indent="0">
              <a:buNone/>
              <a:defRPr/>
            </a:pPr>
            <a:r>
              <a:rPr lang="cs-CZ" i="1" dirty="0" smtClean="0"/>
              <a:t>Interakci s vrstevníky vymezují indikátory</a:t>
            </a:r>
            <a:r>
              <a:rPr lang="cs-CZ" dirty="0" smtClean="0"/>
              <a:t>:</a:t>
            </a:r>
          </a:p>
          <a:p>
            <a:pPr>
              <a:defRPr/>
            </a:pPr>
            <a:r>
              <a:rPr lang="cs-CZ" sz="2000" dirty="0"/>
              <a:t>těším se na přestávku,</a:t>
            </a:r>
          </a:p>
          <a:p>
            <a:pPr>
              <a:defRPr/>
            </a:pPr>
            <a:r>
              <a:rPr lang="cs-CZ" sz="2000" dirty="0"/>
              <a:t>kde mě spolužáci přibírají k různým hrám,</a:t>
            </a:r>
          </a:p>
          <a:p>
            <a:pPr>
              <a:defRPr/>
            </a:pPr>
            <a:r>
              <a:rPr lang="cs-CZ" sz="2000" dirty="0"/>
              <a:t>kde je o přestávkách dobrá zábava,</a:t>
            </a:r>
          </a:p>
          <a:p>
            <a:pPr>
              <a:defRPr/>
            </a:pPr>
            <a:r>
              <a:rPr lang="cs-CZ" sz="2000" dirty="0"/>
              <a:t>se spolužáky si rádi povídáme, </a:t>
            </a:r>
          </a:p>
          <a:p>
            <a:pPr>
              <a:defRPr/>
            </a:pPr>
            <a:r>
              <a:rPr lang="cs-CZ" sz="2000" dirty="0"/>
              <a:t>s kamarády děláme mnoho zajímavého.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677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poradenství – institucionální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550843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Rutinní (pedagogická a psychologická) diagnostika v běžné výuce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Poradenský systém (v ČR je založen na </a:t>
            </a:r>
            <a:r>
              <a:rPr lang="cs-CZ" sz="6000" b="1" dirty="0" smtClean="0"/>
              <a:t>dvou pilířích)</a:t>
            </a:r>
          </a:p>
          <a:p>
            <a:pPr marL="352780" lvl="1" indent="0">
              <a:buNone/>
            </a:pPr>
            <a:r>
              <a:rPr lang="cs-CZ" dirty="0" smtClean="0"/>
              <a:t>a) 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2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352780" lvl="1" indent="0">
              <a:buNone/>
            </a:pPr>
            <a:r>
              <a:rPr lang="cs-CZ" dirty="0" smtClean="0"/>
              <a:t>b)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352780" lvl="1" indent="0">
              <a:buNone/>
            </a:pPr>
            <a:r>
              <a:rPr lang="cs-CZ" dirty="0" smtClean="0"/>
              <a:t>Řadíme sem poradny a centra:</a:t>
            </a:r>
          </a:p>
          <a:p>
            <a:pPr lvl="2"/>
            <a:r>
              <a:rPr lang="cs-CZ" dirty="0" smtClean="0"/>
              <a:t>speciálně pedagogické</a:t>
            </a:r>
          </a:p>
          <a:p>
            <a:pPr lvl="2"/>
            <a:r>
              <a:rPr lang="cs-CZ" dirty="0" smtClean="0"/>
              <a:t>pedagogicko-psychologické</a:t>
            </a:r>
          </a:p>
          <a:p>
            <a:pPr lvl="2"/>
            <a:r>
              <a:rPr lang="cs-CZ" dirty="0" smtClean="0"/>
              <a:t>preventivně-výchovné</a:t>
            </a:r>
          </a:p>
          <a:p>
            <a:pPr lvl="2"/>
            <a:r>
              <a:rPr lang="cs-CZ" dirty="0" smtClean="0"/>
              <a:t>informační</a:t>
            </a:r>
          </a:p>
          <a:p>
            <a:pPr lvl="2"/>
            <a:r>
              <a:rPr lang="cs-CZ" dirty="0" smtClean="0"/>
              <a:t>diagnostické</a:t>
            </a:r>
          </a:p>
          <a:p>
            <a:pPr lvl="2"/>
            <a:r>
              <a:rPr lang="cs-CZ" dirty="0" smtClean="0"/>
              <a:t>poradenské</a:t>
            </a:r>
          </a:p>
          <a:p>
            <a:pPr lvl="2"/>
            <a:r>
              <a:rPr lang="cs-CZ" dirty="0" smtClean="0"/>
              <a:t>metodické</a:t>
            </a:r>
          </a:p>
          <a:p>
            <a:pPr lvl="3"/>
            <a:r>
              <a:rPr lang="cs-CZ" dirty="0" smtClean="0"/>
              <a:t>napomáhají při volbě vhodných vzdělávacích postupů</a:t>
            </a:r>
          </a:p>
          <a:p>
            <a:pPr marL="352780" lvl="1" indent="0">
              <a:buNone/>
            </a:pPr>
            <a:endParaRPr lang="cs-CZ" dirty="0" smtClean="0"/>
          </a:p>
          <a:p>
            <a:pPr marL="352780" lvl="1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4311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i="1" dirty="0"/>
              <a:t>Profesní příprava učitelů v tomto směru není zcela uspokojivá a dostatečná, např. klasická teorie testů je nahlížena jako příliš složitá pro budoucí </a:t>
            </a:r>
            <a:r>
              <a:rPr lang="cs-CZ" i="1" dirty="0" smtClean="0"/>
              <a:t>učitele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Řada negativních konsekvencí – testování jako unikátní know-how; neschopnost adekvátně chápat výsledky testování (např. PISA); problémy s organizací větších projektů (státní maturita; plošné testování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Otázka obecné psychologické gramotnosti (jeden z aktuálních projektů EFPA)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0559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bychom chtěli, aby o psychodiagnostice (</a:t>
            </a:r>
            <a:r>
              <a:rPr lang="cs-CZ" dirty="0" err="1" smtClean="0"/>
              <a:t>doz</a:t>
            </a:r>
            <a:r>
              <a:rPr lang="cs-CZ" dirty="0" smtClean="0"/>
              <a:t>)věděli</a:t>
            </a:r>
          </a:p>
          <a:p>
            <a:pPr lvl="1"/>
            <a:r>
              <a:rPr lang="cs-CZ" dirty="0" smtClean="0"/>
              <a:t>Studenti v pregraduálním studiu psychologie</a:t>
            </a:r>
          </a:p>
          <a:p>
            <a:pPr lvl="1"/>
            <a:r>
              <a:rPr lang="cs-CZ" dirty="0" smtClean="0"/>
              <a:t>Studenti učitelství a učitelé</a:t>
            </a:r>
          </a:p>
          <a:p>
            <a:pPr lvl="1"/>
            <a:r>
              <a:rPr lang="cs-CZ" dirty="0" smtClean="0"/>
              <a:t>Rodiče žáků a studentů</a:t>
            </a:r>
          </a:p>
          <a:p>
            <a:pPr lvl="1"/>
            <a:r>
              <a:rPr lang="cs-CZ" dirty="0" smtClean="0"/>
              <a:t>Novináři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03177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9299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8569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Klasická teorie testů (např. 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pPr lvl="1"/>
            <a:r>
              <a:rPr lang="cs-CZ" dirty="0" smtClean="0"/>
              <a:t>Klasický příklad - didaktické testy (viz např. též cíle učení)</a:t>
            </a:r>
          </a:p>
          <a:p>
            <a:pPr lvl="1"/>
            <a:r>
              <a:rPr lang="cs-CZ" dirty="0" smtClean="0"/>
              <a:t>Validita, reliabilita, konzistence škál 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cs-CZ" dirty="0" smtClean="0">
                <a:latin typeface="Times New Roman"/>
                <a:cs typeface="Times New Roman"/>
              </a:rPr>
              <a:t>)…</a:t>
            </a:r>
            <a:endParaRPr lang="cs-CZ" dirty="0" smtClean="0"/>
          </a:p>
          <a:p>
            <a:pPr lvl="1"/>
            <a:r>
              <a:rPr lang="cs-CZ" dirty="0" smtClean="0"/>
              <a:t>Teorie konstrukce testů (dotazníků), analýza položek</a:t>
            </a:r>
          </a:p>
          <a:p>
            <a:pPr lvl="1"/>
            <a:r>
              <a:rPr lang="cs-CZ" dirty="0" smtClean="0"/>
              <a:t>Normalizace, normy </a:t>
            </a:r>
          </a:p>
          <a:p>
            <a:r>
              <a:rPr lang="cs-CZ" dirty="0" smtClean="0"/>
              <a:t>Teorie odpovědi na položku (IRT), počítačové adaptivní testování (Jelínek, </a:t>
            </a:r>
            <a:r>
              <a:rPr lang="cs-CZ" dirty="0" err="1" smtClean="0"/>
              <a:t>Květon</a:t>
            </a:r>
            <a:r>
              <a:rPr lang="cs-CZ" dirty="0" smtClean="0"/>
              <a:t>, Vobořil, 2011)</a:t>
            </a:r>
          </a:p>
          <a:p>
            <a:r>
              <a:rPr lang="cs-CZ" dirty="0" smtClean="0"/>
              <a:t>Teorie vědomostního prostoru (KST) (např. </a:t>
            </a:r>
            <a:r>
              <a:rPr lang="cs-CZ" dirty="0" err="1" smtClean="0"/>
              <a:t>Denglerová</a:t>
            </a:r>
            <a:r>
              <a:rPr lang="cs-CZ" dirty="0" smtClean="0"/>
              <a:t> in </a:t>
            </a:r>
            <a:r>
              <a:rPr lang="cs-CZ" dirty="0"/>
              <a:t>Urbánek, </a:t>
            </a:r>
            <a:r>
              <a:rPr lang="cs-CZ" dirty="0" err="1"/>
              <a:t>Denglerová</a:t>
            </a:r>
            <a:r>
              <a:rPr lang="cs-CZ" dirty="0"/>
              <a:t>, Širůček, </a:t>
            </a:r>
            <a:r>
              <a:rPr lang="cs-CZ" dirty="0" smtClean="0"/>
              <a:t>2011)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48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Pedagogická vs. psychologická diagnostika</a:t>
            </a:r>
          </a:p>
          <a:p>
            <a:r>
              <a:rPr lang="cs-CZ" dirty="0" smtClean="0"/>
              <a:t>Individuální vs. skupinová diagnostika</a:t>
            </a:r>
          </a:p>
          <a:p>
            <a:r>
              <a:rPr lang="cs-CZ" dirty="0" smtClean="0"/>
              <a:t>Diagnostika, evaluace a hodnocení (vnitřní / vnější; rutinní / intervence) 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vs. cílená diagnostika</a:t>
            </a:r>
          </a:p>
          <a:p>
            <a:r>
              <a:rPr lang="cs-CZ" dirty="0" smtClean="0"/>
              <a:t>Ex post vs. </a:t>
            </a: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 err="1" smtClean="0"/>
              <a:t>futuro</a:t>
            </a:r>
            <a:r>
              <a:rPr lang="cs-CZ" dirty="0" smtClean="0"/>
              <a:t> diagnostika</a:t>
            </a:r>
          </a:p>
          <a:p>
            <a:r>
              <a:rPr lang="cs-CZ" dirty="0" smtClean="0"/>
              <a:t>Žák-třída-třídy-škola-školy-vzdělávací systém-mezinárodní srovnání – různé cíle a úrovně diagnostiky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816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</a:t>
            </a:r>
            <a:r>
              <a:rPr lang="cs-CZ" dirty="0" smtClean="0"/>
              <a:t>chápání „modelu </a:t>
            </a:r>
            <a:r>
              <a:rPr lang="cs-CZ" dirty="0" smtClean="0"/>
              <a:t>žáka</a:t>
            </a:r>
            <a:r>
              <a:rPr lang="cs-CZ" dirty="0" smtClean="0"/>
              <a:t>“ (od uniformity „průměrného žáka“ k </a:t>
            </a:r>
            <a:r>
              <a:rPr lang="cs-CZ" dirty="0" err="1" smtClean="0"/>
              <a:t>diverzitě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1372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E_sablona_prezenta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E_sablona_prezenta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793</TotalTime>
  <Words>1592</Words>
  <Application>Microsoft Office PowerPoint</Application>
  <PresentationFormat>Vlastní</PresentationFormat>
  <Paragraphs>201</Paragraphs>
  <Slides>26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Medián</vt:lpstr>
      <vt:lpstr>Psychologie ve školní praxi</vt:lpstr>
      <vt:lpstr>Úvodem</vt:lpstr>
      <vt:lpstr>Oblast poradenství – institucionální rámec</vt:lpstr>
      <vt:lpstr>Snímek 4</vt:lpstr>
      <vt:lpstr>Seminární cvičení</vt:lpstr>
      <vt:lpstr>Teoretický rámec</vt:lpstr>
      <vt:lpstr>Teoretický rámec II</vt:lpstr>
      <vt:lpstr>Perspektivy pohledu</vt:lpstr>
      <vt:lpstr>Praxe</vt:lpstr>
      <vt:lpstr>Diagnostika jako systematická činnost</vt:lpstr>
      <vt:lpstr>Oblasti diagnostiky rutině prováděné učiteli (Gavora, 2011)</vt:lpstr>
      <vt:lpstr>Oblasti diagnostiky rutině prováděné učiteli II (Gavora, 2011)</vt:lpstr>
      <vt:lpstr>Běžné metody a nástroje v práci učitelů</vt:lpstr>
      <vt:lpstr>Etické aspekty</vt:lpstr>
      <vt:lpstr>Mezioborová spolupráce</vt:lpstr>
      <vt:lpstr>Literatura</vt:lpstr>
      <vt:lpstr>Příklad „nedotazníkové“ metody zjišťování klimatu třídy pro žáky prvního stupně ZŠ</vt:lpstr>
      <vt:lpstr>Společenství prvního stupně. Dotazník pro žáky formou počítačové hry</vt:lpstr>
      <vt:lpstr>Popis nástroje</vt:lpstr>
      <vt:lpstr>Jak to vypadá?</vt:lpstr>
      <vt:lpstr>Snímek 21</vt:lpstr>
      <vt:lpstr>Jak vypadají výsledky?</vt:lpstr>
      <vt:lpstr>Snímek 23</vt:lpstr>
      <vt:lpstr>Příklad screeningového nástroje pro žáky</vt:lpstr>
      <vt:lpstr>Předcházení problémům v chování žáků </vt:lpstr>
      <vt:lpstr>Ukázka položek dotazníku Škola je místo, kde…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52</cp:revision>
  <dcterms:modified xsi:type="dcterms:W3CDTF">2014-04-28T10:37:21Z</dcterms:modified>
</cp:coreProperties>
</file>