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C52F6-553B-4D68-A5DC-9CD81F26FB81}" type="datetimeFigureOut">
              <a:rPr lang="cs-CZ" smtClean="0"/>
              <a:pPr/>
              <a:t>11.11.2011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6EB5-524A-4A19-800F-FAE12BFB2D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C52F6-553B-4D68-A5DC-9CD81F26FB81}" type="datetimeFigureOut">
              <a:rPr lang="cs-CZ" smtClean="0"/>
              <a:pPr/>
              <a:t>11.11.2011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6EB5-524A-4A19-800F-FAE12BFB2D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C52F6-553B-4D68-A5DC-9CD81F26FB81}" type="datetimeFigureOut">
              <a:rPr lang="cs-CZ" smtClean="0"/>
              <a:pPr/>
              <a:t>11.11.2011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6EB5-524A-4A19-800F-FAE12BFB2D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C52F6-553B-4D68-A5DC-9CD81F26FB81}" type="datetimeFigureOut">
              <a:rPr lang="cs-CZ" smtClean="0"/>
              <a:pPr/>
              <a:t>11.11.2011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6EB5-524A-4A19-800F-FAE12BFB2D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C52F6-553B-4D68-A5DC-9CD81F26FB81}" type="datetimeFigureOut">
              <a:rPr lang="cs-CZ" smtClean="0"/>
              <a:pPr/>
              <a:t>11.11.2011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6EB5-524A-4A19-800F-FAE12BFB2D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C52F6-553B-4D68-A5DC-9CD81F26FB81}" type="datetimeFigureOut">
              <a:rPr lang="cs-CZ" smtClean="0"/>
              <a:pPr/>
              <a:t>11.11.2011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6EB5-524A-4A19-800F-FAE12BFB2D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C52F6-553B-4D68-A5DC-9CD81F26FB81}" type="datetimeFigureOut">
              <a:rPr lang="cs-CZ" smtClean="0"/>
              <a:pPr/>
              <a:t>11.11.2011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6EB5-524A-4A19-800F-FAE12BFB2D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C52F6-553B-4D68-A5DC-9CD81F26FB81}" type="datetimeFigureOut">
              <a:rPr lang="cs-CZ" smtClean="0"/>
              <a:pPr/>
              <a:t>11.11.2011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6EB5-524A-4A19-800F-FAE12BFB2D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C52F6-553B-4D68-A5DC-9CD81F26FB81}" type="datetimeFigureOut">
              <a:rPr lang="cs-CZ" smtClean="0"/>
              <a:pPr/>
              <a:t>11.11.2011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6EB5-524A-4A19-800F-FAE12BFB2D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C52F6-553B-4D68-A5DC-9CD81F26FB81}" type="datetimeFigureOut">
              <a:rPr lang="cs-CZ" smtClean="0"/>
              <a:pPr/>
              <a:t>11.11.2011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6EB5-524A-4A19-800F-FAE12BFB2D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C52F6-553B-4D68-A5DC-9CD81F26FB81}" type="datetimeFigureOut">
              <a:rPr lang="cs-CZ" smtClean="0"/>
              <a:pPr/>
              <a:t>11.11.2011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6EB5-524A-4A19-800F-FAE12BFB2D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C52F6-553B-4D68-A5DC-9CD81F26FB81}" type="datetimeFigureOut">
              <a:rPr lang="cs-CZ" smtClean="0"/>
              <a:pPr/>
              <a:t>11.11.2011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A6EB5-524A-4A19-800F-FAE12BFB2D0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Plánování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Inovace dělíme podle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Typů: výrobkové, procesní, manažerské, sociální…</a:t>
            </a:r>
          </a:p>
          <a:p>
            <a:r>
              <a:rPr lang="cs-CZ" dirty="0" smtClean="0"/>
              <a:t>Fází procesů: předvýrobní, výrobní,…</a:t>
            </a:r>
          </a:p>
          <a:p>
            <a:r>
              <a:rPr lang="cs-CZ" dirty="0" smtClean="0"/>
              <a:t>Intenzity inovační změny: od dílčích kvantitativních až po koncepční 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Společně musí tvořit sladěný inovační proces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Plán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Zaměření na </a:t>
            </a:r>
            <a:r>
              <a:rPr lang="cs-CZ" b="1" dirty="0" smtClean="0"/>
              <a:t>účel (cíle, poslání)</a:t>
            </a:r>
            <a:r>
              <a:rPr lang="cs-CZ" dirty="0" smtClean="0"/>
              <a:t> řízeného procesu nebo organizační jednotky</a:t>
            </a:r>
          </a:p>
          <a:p>
            <a:r>
              <a:rPr lang="cs-CZ" dirty="0" smtClean="0"/>
              <a:t>Stanovení cesty, jak ho ve stanoveném čase a na požadované úrovni dosáhnout</a:t>
            </a:r>
          </a:p>
          <a:p>
            <a:r>
              <a:rPr lang="cs-CZ" dirty="0" smtClean="0"/>
              <a:t>Podstatné východisko úspěšné podnikatelské činnosti</a:t>
            </a:r>
          </a:p>
          <a:p>
            <a:r>
              <a:rPr lang="cs-CZ" dirty="0" smtClean="0"/>
              <a:t>Dělení podle různých hledisek, užívají se současně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b="1" dirty="0" smtClean="0"/>
              <a:t>Podle </a:t>
            </a:r>
            <a:r>
              <a:rPr lang="cs-CZ" b="1" dirty="0"/>
              <a:t>š</a:t>
            </a:r>
            <a:r>
              <a:rPr lang="cs-CZ" b="1" dirty="0" smtClean="0"/>
              <a:t>íře záběru – komplexnosti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Poslání firmy – nejobecnější</a:t>
            </a:r>
          </a:p>
          <a:p>
            <a:r>
              <a:rPr lang="cs-CZ" dirty="0" smtClean="0"/>
              <a:t>Plány závodů, provozů, oddělení, odborů…</a:t>
            </a:r>
          </a:p>
          <a:p>
            <a:r>
              <a:rPr lang="cs-CZ" dirty="0" smtClean="0"/>
              <a:t>Plán dílčí činnosti – podoba konkrétních úkolů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Podle funkční oblasti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Oblast:</a:t>
            </a:r>
          </a:p>
          <a:p>
            <a:r>
              <a:rPr lang="cs-CZ" dirty="0" smtClean="0"/>
              <a:t> Výroby</a:t>
            </a:r>
          </a:p>
          <a:p>
            <a:r>
              <a:rPr lang="cs-CZ" dirty="0" smtClean="0"/>
              <a:t>Zdrojového zajištění</a:t>
            </a:r>
          </a:p>
          <a:p>
            <a:r>
              <a:rPr lang="cs-CZ" dirty="0" smtClean="0"/>
              <a:t>Prodeje</a:t>
            </a:r>
          </a:p>
          <a:p>
            <a:r>
              <a:rPr lang="cs-CZ" dirty="0" smtClean="0"/>
              <a:t>Finančních výsledků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Tvorba a realizace plánu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Součinnost </a:t>
            </a:r>
          </a:p>
          <a:p>
            <a:r>
              <a:rPr lang="cs-CZ" b="1" dirty="0" smtClean="0"/>
              <a:t>analýzy </a:t>
            </a:r>
            <a:r>
              <a:rPr lang="cs-CZ" dirty="0" smtClean="0"/>
              <a:t>výchozí situace včetně zdrojů</a:t>
            </a:r>
          </a:p>
          <a:p>
            <a:r>
              <a:rPr lang="cs-CZ" b="1" dirty="0"/>
              <a:t>r</a:t>
            </a:r>
            <a:r>
              <a:rPr lang="cs-CZ" b="1" dirty="0" smtClean="0"/>
              <a:t>ozhodování</a:t>
            </a:r>
            <a:r>
              <a:rPr lang="cs-CZ" dirty="0" smtClean="0"/>
              <a:t> o volbě některého z možných postupů za definitivní</a:t>
            </a:r>
          </a:p>
          <a:p>
            <a:r>
              <a:rPr lang="cs-CZ" b="1" dirty="0"/>
              <a:t>i</a:t>
            </a:r>
            <a:r>
              <a:rPr lang="cs-CZ" b="1" dirty="0" smtClean="0"/>
              <a:t>mplementace</a:t>
            </a:r>
            <a:r>
              <a:rPr lang="cs-CZ" dirty="0" smtClean="0"/>
              <a:t> v konkrétních podmínkách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Součástí plánu musí být stanovení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Cílů</a:t>
            </a:r>
          </a:p>
          <a:p>
            <a:r>
              <a:rPr lang="cs-CZ" dirty="0" smtClean="0"/>
              <a:t>Kritérií hodnocení míry a postupu dosažení základních cílů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základní(</a:t>
            </a:r>
            <a:r>
              <a:rPr lang="cs-CZ" dirty="0" err="1" smtClean="0"/>
              <a:t>goal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Jednoznačně formulovány</a:t>
            </a:r>
          </a:p>
          <a:p>
            <a:r>
              <a:rPr lang="cs-CZ" dirty="0" smtClean="0"/>
              <a:t>Stanoven způsob jejich dosažení – měření</a:t>
            </a:r>
          </a:p>
          <a:p>
            <a:r>
              <a:rPr lang="cs-CZ" dirty="0" smtClean="0"/>
              <a:t>Časový horizont realizace</a:t>
            </a:r>
          </a:p>
          <a:p>
            <a:r>
              <a:rPr lang="cs-CZ" dirty="0" smtClean="0"/>
              <a:t>Vazby na návazné – podmiňující cíle (</a:t>
            </a:r>
            <a:r>
              <a:rPr lang="cs-CZ" dirty="0" err="1" smtClean="0"/>
              <a:t>objectives</a:t>
            </a:r>
            <a:r>
              <a:rPr lang="cs-CZ" dirty="0" smtClean="0"/>
              <a:t>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SWOT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51519" y="1245920"/>
          <a:ext cx="8445624" cy="56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5208"/>
                <a:gridCol w="2815208"/>
                <a:gridCol w="2815208"/>
              </a:tblGrid>
              <a:tr h="1800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>
                          <a:solidFill>
                            <a:srgbClr val="00B0F0"/>
                          </a:solidFill>
                        </a:rPr>
                        <a:t>                        Interní</a:t>
                      </a:r>
                      <a:r>
                        <a:rPr lang="cs-CZ" b="1" baseline="0" dirty="0" smtClean="0">
                          <a:solidFill>
                            <a:srgbClr val="00B0F0"/>
                          </a:solidFill>
                        </a:rPr>
                        <a:t> faktory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baseline="0" dirty="0" smtClean="0">
                          <a:solidFill>
                            <a:srgbClr val="00B0F0"/>
                          </a:solidFill>
                        </a:rPr>
                        <a:t>Externí faktory</a:t>
                      </a:r>
                      <a:endParaRPr lang="cs-CZ" dirty="0" smtClean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Silné stránky (S)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Zdroje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Jedinečnost produktu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Technická úroveň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cs-CZ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cs-CZ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cs-CZ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Slabé stránky (W)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Kvalita pracovníků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Špatná pověst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Kvalita produktu</a:t>
                      </a:r>
                      <a:endParaRPr lang="cs-CZ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80020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Příležitosti (O)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Podmínky trhu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Chyby konkurence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Politická situace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Dotační tituly 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Přístup SO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Ofenzivní přístup z pozice síly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Využít všechny příležitosti</a:t>
                      </a:r>
                      <a:r>
                        <a:rPr lang="cs-CZ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silného postavení</a:t>
                      </a:r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Přístup WO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Opatrný přístup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Posilování pozice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Sdílet příležitost se spolehlivým spojencem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80020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Nebezpečí (T)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Silná konkurence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Diskriminační opatření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Riziko nestability trhu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Přístup ST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Využít pozice síly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 blokování nebezpečí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 zastrašení konkurence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Rezervy vůči riziku</a:t>
                      </a:r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Přístup WT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Ustoupit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Kompromisy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Spokojit se s málem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Likvidovat </a:t>
                      </a:r>
                      <a:r>
                        <a:rPr lang="cs-CZ" sz="18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podnikatelský záměr</a:t>
                      </a:r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15" name="TextovéPole 14"/>
          <p:cNvSpPr txBox="1"/>
          <p:nvPr/>
        </p:nvSpPr>
        <p:spPr>
          <a:xfrm flipH="1">
            <a:off x="724283" y="1340768"/>
            <a:ext cx="2119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cxnSp>
        <p:nvCxnSpPr>
          <p:cNvPr id="12" name="Přímá spojovací čára 11"/>
          <p:cNvCxnSpPr/>
          <p:nvPr/>
        </p:nvCxnSpPr>
        <p:spPr>
          <a:xfrm>
            <a:off x="3059832" y="299695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>
            <a:off x="251520" y="1268760"/>
            <a:ext cx="2736304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Soustava návazných plánů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dirty="0" smtClean="0"/>
              <a:t>Propojení všech tří dimenzí činnosti firmy:</a:t>
            </a:r>
          </a:p>
          <a:p>
            <a:r>
              <a:rPr lang="cs-CZ" dirty="0" smtClean="0"/>
              <a:t>Vertikální dimenze (propojení v hierarchii)</a:t>
            </a:r>
          </a:p>
          <a:p>
            <a:r>
              <a:rPr lang="cs-CZ" dirty="0" smtClean="0"/>
              <a:t>Horizontální dimenze (specifikace dílčích plánů na různé jednotky stejné úrovně)</a:t>
            </a:r>
          </a:p>
          <a:p>
            <a:r>
              <a:rPr lang="cs-CZ" dirty="0" smtClean="0"/>
              <a:t>Časová dimenze (specifikuje horizont provádění a kontroly dílčích plánů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Vymezuje se  tak plánovací prostor </a:t>
            </a:r>
            <a:r>
              <a:rPr lang="cs-CZ" b="1" dirty="0" smtClean="0"/>
              <a:t>– </a:t>
            </a:r>
            <a:r>
              <a:rPr lang="cs-CZ" b="1" dirty="0" err="1" smtClean="0"/>
              <a:t>planning</a:t>
            </a:r>
            <a:r>
              <a:rPr lang="cs-CZ" b="1" dirty="0" smtClean="0"/>
              <a:t> </a:t>
            </a:r>
            <a:r>
              <a:rPr lang="cs-CZ" b="1" dirty="0" err="1" smtClean="0"/>
              <a:t>place</a:t>
            </a:r>
            <a:endParaRPr lang="cs-CZ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321</Words>
  <Application>Microsoft Office PowerPoint</Application>
  <PresentationFormat>Předvádění na obrazovce (4:3)</PresentationFormat>
  <Paragraphs>87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Plánování</vt:lpstr>
      <vt:lpstr>Plán</vt:lpstr>
      <vt:lpstr> Podle šíře záběru – komplexnosti</vt:lpstr>
      <vt:lpstr>Podle funkční oblasti</vt:lpstr>
      <vt:lpstr>Tvorba a realizace plánu</vt:lpstr>
      <vt:lpstr> </vt:lpstr>
      <vt:lpstr>Cíle základní(goal)</vt:lpstr>
      <vt:lpstr>SWOT</vt:lpstr>
      <vt:lpstr>Soustava návazných plánů</vt:lpstr>
      <vt:lpstr>Inovace dělíme podle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Plánování</dc:title>
  <dc:creator>Javorova Barbora</dc:creator>
  <cp:lastModifiedBy>Javorova Barbora</cp:lastModifiedBy>
  <cp:revision>2</cp:revision>
  <dcterms:created xsi:type="dcterms:W3CDTF">2011-11-11T08:15:21Z</dcterms:created>
  <dcterms:modified xsi:type="dcterms:W3CDTF">2011-11-11T08:29:59Z</dcterms:modified>
</cp:coreProperties>
</file>