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15.3.2014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15.3.2014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40D5-B585-41DC-9D53-CE8F485F2686}" type="datetimeFigureOut">
              <a:rPr lang="cs-CZ" smtClean="0"/>
              <a:pPr/>
              <a:t>15.3.2014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br>
              <a:rPr lang="cs-CZ" b="1" dirty="0" smtClean="0"/>
            </a:br>
            <a:r>
              <a:rPr lang="cs-CZ" b="1" dirty="0" smtClean="0"/>
              <a:t>QMS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QMS – </a:t>
            </a:r>
            <a:r>
              <a:rPr lang="cs-CZ" b="1" dirty="0" err="1" smtClean="0"/>
              <a:t>Quality</a:t>
            </a:r>
            <a:r>
              <a:rPr lang="cs-CZ" b="1" dirty="0" smtClean="0"/>
              <a:t> management </a:t>
            </a:r>
            <a:r>
              <a:rPr lang="cs-CZ" b="1" dirty="0" err="1" smtClean="0"/>
              <a:t>System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PDCA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Plánuj: Stanov cíle a procesy nezbytné k dosažení výsledků v souladu s požadavky zákazníka a politikou organizace</a:t>
            </a:r>
          </a:p>
          <a:p>
            <a:r>
              <a:rPr lang="cs-CZ" dirty="0" smtClean="0"/>
              <a:t>Dělej: uplatňuj procesy</a:t>
            </a:r>
          </a:p>
          <a:p>
            <a:r>
              <a:rPr lang="cs-CZ" dirty="0" smtClean="0"/>
              <a:t>Kontroluj: monitoruj a měř procesy a produkty ve vztahu k politice, cílům a požadavkům na produkt a podávej zprávy o výsledcích</a:t>
            </a:r>
          </a:p>
          <a:p>
            <a:r>
              <a:rPr lang="cs-CZ" dirty="0" smtClean="0"/>
              <a:t>Jednej: prováděj opatření pro neustálé zlepšování výkonnosti procesu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Základní normy systému managementu kvality:</a:t>
            </a:r>
          </a:p>
          <a:p>
            <a:pPr>
              <a:buNone/>
            </a:pPr>
            <a:r>
              <a:rPr lang="cs-CZ" dirty="0" smtClean="0"/>
              <a:t>ISO 9001:2009 Systémy managementu kvality - Požadavky</a:t>
            </a:r>
          </a:p>
          <a:p>
            <a:pPr>
              <a:buNone/>
            </a:pPr>
            <a:r>
              <a:rPr lang="cs-CZ" dirty="0" smtClean="0"/>
              <a:t>ISO 9004: 2010 Řízení udržitelného úspěchu organizace – Přístup</a:t>
            </a:r>
          </a:p>
          <a:p>
            <a:pPr>
              <a:buNone/>
            </a:pPr>
            <a:r>
              <a:rPr lang="cs-CZ" dirty="0" smtClean="0"/>
              <a:t>ISO 9000: 2006 Systémy managementu kvality – Základní principy a slovník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systémy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ISO 14001 – Systémy </a:t>
            </a:r>
            <a:r>
              <a:rPr lang="cs-CZ" dirty="0" err="1" smtClean="0"/>
              <a:t>enviromentálního</a:t>
            </a:r>
            <a:r>
              <a:rPr lang="cs-CZ" dirty="0" smtClean="0"/>
              <a:t> managementu</a:t>
            </a:r>
          </a:p>
          <a:p>
            <a:r>
              <a:rPr lang="cs-CZ" dirty="0" smtClean="0"/>
              <a:t>OHSAS 18001 - Management bezpečnosti a ochrany zdraví při práci</a:t>
            </a:r>
          </a:p>
          <a:p>
            <a:r>
              <a:rPr lang="cs-CZ" dirty="0" smtClean="0"/>
              <a:t>ISO 13485 – Zdravotnické potřeby</a:t>
            </a:r>
          </a:p>
          <a:p>
            <a:r>
              <a:rPr lang="cs-CZ" dirty="0" smtClean="0"/>
              <a:t>ISO/TS 16949 – Automobilový průmysl</a:t>
            </a:r>
          </a:p>
          <a:p>
            <a:r>
              <a:rPr lang="cs-CZ" dirty="0" smtClean="0"/>
              <a:t>HACCP – Management kritických bodů ve výrobě potravin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ISO 22000 – Management bezpečnosti potravin</a:t>
            </a:r>
          </a:p>
          <a:p>
            <a:r>
              <a:rPr lang="cs-CZ" dirty="0" smtClean="0"/>
              <a:t>ISO 3834-2 – management svařování</a:t>
            </a:r>
          </a:p>
          <a:p>
            <a:r>
              <a:rPr lang="cs-CZ" dirty="0" smtClean="0"/>
              <a:t>SA 8000 – Společenská odpovědnost</a:t>
            </a:r>
          </a:p>
          <a:p>
            <a:r>
              <a:rPr lang="cs-CZ" dirty="0" smtClean="0"/>
              <a:t>Atestace dodavatelů řetězců dle kodexu BSCI</a:t>
            </a:r>
          </a:p>
          <a:p>
            <a:r>
              <a:rPr lang="cs-CZ" dirty="0" smtClean="0"/>
              <a:t>SUCO – Odborná certifikace v odpadovém hospodářství</a:t>
            </a:r>
          </a:p>
          <a:p>
            <a:r>
              <a:rPr lang="cs-CZ" dirty="0" smtClean="0"/>
              <a:t>FE – </a:t>
            </a:r>
            <a:r>
              <a:rPr lang="cs-CZ" dirty="0" err="1" smtClean="0"/>
              <a:t>Friendly</a:t>
            </a:r>
            <a:r>
              <a:rPr lang="cs-CZ" dirty="0" smtClean="0"/>
              <a:t> </a:t>
            </a:r>
            <a:r>
              <a:rPr lang="cs-CZ" dirty="0" err="1" smtClean="0"/>
              <a:t>employer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Národní politiky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vizi spoluvytvářet v České republice prostředí, ve kterém je kvalita trvalou součástí všech oblastí života společnosti i jednotlivých občanů</a:t>
            </a:r>
          </a:p>
          <a:p>
            <a:r>
              <a:rPr lang="cs-CZ" dirty="0" smtClean="0"/>
              <a:t>Jejím základním cílem je růst kvality života v České republice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Charta kvality ČR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navazuje na Evropskou chartu kvality </a:t>
            </a:r>
          </a:p>
          <a:p>
            <a:r>
              <a:rPr lang="cs-CZ" dirty="0" smtClean="0"/>
              <a:t>v globální světové ekonomice je kvalita určujícím faktorem úspěšnosti podnikání </a:t>
            </a:r>
          </a:p>
          <a:p>
            <a:r>
              <a:rPr lang="cs-CZ" dirty="0" smtClean="0"/>
              <a:t>je měřítkem jeho efektivnosti a rozhoduje nejen o konkurenceschopnosti firem, ale i o postavení národních ekonomik ve světě a úrovni života jejich občanů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Podpisem se zavazujeme: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Všeobecně podporovat přístup ke kvalitě v soukromém i veřejném sektoru</a:t>
            </a:r>
          </a:p>
          <a:p>
            <a:r>
              <a:rPr lang="cs-CZ" dirty="0" smtClean="0"/>
              <a:t>Přístup ke kvalitě je formulovaný v přijaté strategii Národní politiky kvality</a:t>
            </a:r>
          </a:p>
          <a:p>
            <a:r>
              <a:rPr lang="cs-CZ" dirty="0" smtClean="0"/>
              <a:t> Rozvíjet výchovu ke kvalitě na všech úrovních vzdělávání od základního po nejvyšší</a:t>
            </a:r>
          </a:p>
          <a:p>
            <a:r>
              <a:rPr lang="cs-CZ" dirty="0" smtClean="0"/>
              <a:t>Podporovat výchovu k etice a morálce v rodině i ve společnosti</a:t>
            </a:r>
          </a:p>
          <a:p>
            <a:r>
              <a:rPr lang="cs-CZ" dirty="0" smtClean="0"/>
              <a:t> Rozvíjet současně chápání metod a nástrojů kvality a zpřístupňovat je každému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Aktivně rozšiřovat zkušenosti a nejlepší praxi z oblasti kvality a inovací</a:t>
            </a:r>
          </a:p>
          <a:p>
            <a:r>
              <a:rPr lang="cs-CZ" dirty="0" smtClean="0"/>
              <a:t> Podporovat a šířit dobré jméno „České kvality“ ve světě</a:t>
            </a:r>
          </a:p>
          <a:p>
            <a:r>
              <a:rPr lang="cs-CZ" dirty="0" smtClean="0"/>
              <a:t> Usilovat každodenně o dosažení nového pokroku v kvalitě a inovacích</a:t>
            </a:r>
          </a:p>
          <a:p>
            <a:r>
              <a:rPr lang="cs-CZ" dirty="0" smtClean="0"/>
              <a:t> Angažovat se pro dosahování vysoké kvality a inovací ve všem, co člověk vytváří a naplňovat cíle Národní politiky kvality vyhlašované Radou kvality České republiky,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</a:t>
            </a:r>
            <a:br>
              <a:rPr lang="cs-CZ" b="1" dirty="0" smtClean="0"/>
            </a:br>
            <a:r>
              <a:rPr lang="cs-CZ" b="1" dirty="0" smtClean="0"/>
              <a:t>Národní politiky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 České republice </a:t>
            </a:r>
            <a:r>
              <a:rPr lang="pl-PL" b="1" dirty="0" smtClean="0"/>
              <a:t>na období let 2011 až 2015</a:t>
            </a:r>
          </a:p>
          <a:p>
            <a:r>
              <a:rPr lang="cs-CZ" dirty="0" smtClean="0"/>
              <a:t>Odborné sekce Rady kvality  </a:t>
            </a:r>
          </a:p>
          <a:p>
            <a:r>
              <a:rPr lang="cs-CZ" dirty="0" smtClean="0"/>
              <a:t>Charta kvality ČR </a:t>
            </a:r>
          </a:p>
          <a:p>
            <a:r>
              <a:rPr lang="cs-CZ" dirty="0" smtClean="0"/>
              <a:t>Program Česká kvalita   </a:t>
            </a:r>
          </a:p>
          <a:p>
            <a:r>
              <a:rPr lang="cs-CZ" dirty="0" smtClean="0"/>
              <a:t>Národní cena kvality ČR   </a:t>
            </a:r>
          </a:p>
          <a:p>
            <a:r>
              <a:rPr lang="cs-CZ" dirty="0" smtClean="0"/>
              <a:t>Národní cena ČR za společenskou odpovědnost organizací </a:t>
            </a:r>
          </a:p>
          <a:p>
            <a:r>
              <a:rPr lang="cs-CZ" dirty="0" smtClean="0"/>
              <a:t>Informace o péči o kvalitu ve světe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Zásady Programu Česká kvalita</a:t>
            </a:r>
            <a:br>
              <a:rPr lang="cs-CZ" b="1" dirty="0" smtClean="0"/>
            </a:br>
            <a:r>
              <a:rPr lang="cs-CZ" b="1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Česká kvalita je program podpory prodeje kvalitních výrobků a poskytování kvalitních služeb v České republice.</a:t>
            </a:r>
          </a:p>
          <a:p>
            <a:r>
              <a:rPr lang="cs-CZ" dirty="0" smtClean="0"/>
              <a:t>Program byl přijat usnesením vlády číslo 685 ze dne 26. června 2002.</a:t>
            </a:r>
          </a:p>
          <a:p>
            <a:r>
              <a:rPr lang="cs-CZ" dirty="0" smtClean="0"/>
              <a:t>Je otevřený bez omezení pro výrobce a poskytovatele služeb</a:t>
            </a:r>
          </a:p>
          <a:p>
            <a:r>
              <a:rPr lang="cs-CZ" dirty="0" smtClean="0"/>
              <a:t>Je výhodný zvláště pro malé a střední podniky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postojů, procesů a procedur potřebných pro plánování a provádění hlavní činnosti organizace</a:t>
            </a:r>
          </a:p>
          <a:p>
            <a:r>
              <a:rPr lang="cs-CZ" dirty="0" smtClean="0"/>
              <a:t>Zaručuje maximální spokojenost zákazníka tím nejefektivnějším způsobem</a:t>
            </a:r>
          </a:p>
          <a:p>
            <a:r>
              <a:rPr lang="cs-CZ" dirty="0" smtClean="0"/>
              <a:t>Projevuje se pozitivně i uvnitř organizace</a:t>
            </a:r>
          </a:p>
          <a:p>
            <a:r>
              <a:rPr lang="cs-CZ" dirty="0" smtClean="0"/>
              <a:t>Vede k redukci nákladů a ke zvyšování produktivity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Přínos spotřebiteli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Informaci při nákupu, doklad o kvalitě zboží a služeb</a:t>
            </a:r>
          </a:p>
          <a:p>
            <a:r>
              <a:rPr lang="cs-CZ" dirty="0" smtClean="0"/>
              <a:t>Možnost snadné orientace při nákupu</a:t>
            </a:r>
          </a:p>
          <a:p>
            <a:r>
              <a:rPr lang="cs-CZ" dirty="0" smtClean="0"/>
              <a:t>Garance kvality nakupovaného zboží</a:t>
            </a:r>
          </a:p>
          <a:p>
            <a:r>
              <a:rPr lang="cs-CZ" dirty="0" smtClean="0"/>
              <a:t>Snadné řešení reklamací</a:t>
            </a:r>
          </a:p>
          <a:p>
            <a:r>
              <a:rPr lang="cs-CZ" dirty="0" smtClean="0"/>
              <a:t>Možnost aktivního zapojení do hodnocení kvality zboží a služeb (ankety, dotazníky)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Umožňuje výrobci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Dokladovat svoji péči o kvalitu</a:t>
            </a:r>
          </a:p>
          <a:p>
            <a:r>
              <a:rPr lang="cs-CZ" dirty="0" smtClean="0"/>
              <a:t>Lépe prezentovat svoji firmu na veřejnosti</a:t>
            </a:r>
          </a:p>
          <a:p>
            <a:r>
              <a:rPr lang="cs-CZ" dirty="0" smtClean="0"/>
              <a:t>Realizovat propagaci výrobků a služeb s minimálními náklady</a:t>
            </a:r>
          </a:p>
          <a:p>
            <a:r>
              <a:rPr lang="cs-CZ" dirty="0" smtClean="0"/>
              <a:t>Propagovat svoje výrobky a služby v zahraničí</a:t>
            </a:r>
          </a:p>
          <a:p>
            <a:r>
              <a:rPr lang="cs-CZ" dirty="0" smtClean="0"/>
              <a:t>Vstupovat s výhodou do veřejných zakázek</a:t>
            </a:r>
          </a:p>
          <a:p>
            <a:r>
              <a:rPr lang="cs-CZ" dirty="0" smtClean="0"/>
              <a:t>Navazovat snadnější kontakt se spotřebiteli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Programu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Zavést jednotný systém důvěryhodných značek kvality</a:t>
            </a:r>
          </a:p>
          <a:p>
            <a:r>
              <a:rPr lang="cs-CZ" dirty="0" smtClean="0"/>
              <a:t>Podpořit domácí výrobce, kteří dbají na kvalitu své produkce</a:t>
            </a:r>
          </a:p>
          <a:p>
            <a:r>
              <a:rPr lang="cs-CZ" dirty="0" smtClean="0"/>
              <a:t>Zlepšit image českých firem, zvláště v zahraničí</a:t>
            </a:r>
          </a:p>
          <a:p>
            <a:r>
              <a:rPr lang="cs-CZ" dirty="0" smtClean="0"/>
              <a:t>Zlepšit informovanost spotřebitelů o nabídce kvalitních výrobků a služeb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Programu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Kvalitu výrobků nebo služby ověřuje třetí nezávislá strana</a:t>
            </a:r>
          </a:p>
          <a:p>
            <a:r>
              <a:rPr lang="cs-CZ" dirty="0" smtClean="0"/>
              <a:t>Výrobek nebo služba označené značkou musí splňovat všechna zákonná ustanovení a předpisy</a:t>
            </a:r>
          </a:p>
          <a:p>
            <a:r>
              <a:rPr lang="cs-CZ" dirty="0" smtClean="0"/>
              <a:t>Správce značky (organizace, která značku uděluje) je povinen vyhodnocovat spokojenost zákazníků, uživatelů a spotřebitelů s výrobkem nebo službou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Programu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Správce značky je povinen prověřovat schopnost výrobce dlouhodobě dodržovat kvalitu produkce</a:t>
            </a:r>
          </a:p>
          <a:p>
            <a:r>
              <a:rPr lang="cs-CZ" dirty="0" smtClean="0"/>
              <a:t>Při stanovování požadavků na kvalitu výrobků a služeb spolupracuje správce značky s odborníky v dané oblasti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Řídící výbor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21 členů</a:t>
            </a:r>
          </a:p>
          <a:p>
            <a:r>
              <a:rPr lang="cs-CZ" smtClean="0"/>
              <a:t>zastupují nejrůznější vládní, nevládní i spotřebitelské organizace</a:t>
            </a:r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 česká kvalita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Důležité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 – jakost</a:t>
            </a:r>
          </a:p>
          <a:p>
            <a:r>
              <a:rPr lang="cs-CZ" dirty="0" smtClean="0"/>
              <a:t>Proces</a:t>
            </a:r>
          </a:p>
          <a:p>
            <a:r>
              <a:rPr lang="cs-CZ" dirty="0" smtClean="0"/>
              <a:t>Procesní přístup</a:t>
            </a:r>
          </a:p>
          <a:p>
            <a:r>
              <a:rPr lang="cs-CZ" dirty="0" smtClean="0"/>
              <a:t>Produkt</a:t>
            </a:r>
          </a:p>
          <a:p>
            <a:r>
              <a:rPr lang="cs-CZ" dirty="0" smtClean="0"/>
              <a:t>Znaky jakosti</a:t>
            </a:r>
          </a:p>
          <a:p>
            <a:r>
              <a:rPr lang="cs-CZ" dirty="0" smtClean="0"/>
              <a:t>Metodologie PDCA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</a:t>
            </a:r>
            <a:r>
              <a:rPr lang="cs-CZ" b="1" dirty="0" smtClean="0"/>
              <a:t>akost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stupeň splnění potřeb a očekávání, které jsou obecně předpokládány nebo závazné</a:t>
            </a:r>
          </a:p>
          <a:p>
            <a:r>
              <a:rPr lang="cs-CZ" dirty="0" smtClean="0"/>
              <a:t>Je rozhodujícím faktorem stabilního ekonomického růstu podniků</a:t>
            </a:r>
          </a:p>
          <a:p>
            <a:r>
              <a:rPr lang="cs-CZ" dirty="0" smtClean="0"/>
              <a:t>Je limitujícím faktorem trvale udržitelného rozvoje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Organizace, aby efektivně fungovala, musí identifikovat a řídit mnoho vzájemně propojených činností</a:t>
            </a:r>
          </a:p>
          <a:p>
            <a:r>
              <a:rPr lang="cs-CZ" dirty="0" smtClean="0"/>
              <a:t>Činnost, která využívá zdroje a je řízena za účelem přeměny vstupů na výstupy může být označována za proces</a:t>
            </a:r>
          </a:p>
          <a:p>
            <a:r>
              <a:rPr lang="cs-CZ" dirty="0" smtClean="0"/>
              <a:t>Výstup z jednoho procesu často přímo tvoří vstup pro další proces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Procesní přístup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systému procesů v organizaci spolu s identifikací těchto procesů, jejich vzájemné působení a řízení</a:t>
            </a:r>
          </a:p>
          <a:p>
            <a:r>
              <a:rPr lang="cs-CZ" dirty="0" smtClean="0"/>
              <a:t>Výhodou procesního přístupu je nepřetržité řízení vazeb mezi jednotlivými procesy v systému procesů, jakož i jejich kombinování a vzájemné působení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Veškeré výstupy z procesů</a:t>
            </a:r>
          </a:p>
          <a:p>
            <a:r>
              <a:rPr lang="cs-CZ" dirty="0" smtClean="0"/>
              <a:t>Jsou to výrobky, služby, zpracované informace…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Znaky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každého produktu jsou identifikované znaky jakosti, které jsou pro druh produktu typické</a:t>
            </a:r>
          </a:p>
          <a:p>
            <a:r>
              <a:rPr lang="cs-CZ" dirty="0" smtClean="0"/>
              <a:t>Kvantitativní – měřitelné: rozměr, výkon,složení výrobku…</a:t>
            </a:r>
          </a:p>
          <a:p>
            <a:r>
              <a:rPr lang="cs-CZ" dirty="0" smtClean="0"/>
              <a:t>Kvalitativní – nelze číselně vyjádřit, často jsou však pro spokojenost zákazníka rozhodující: chuť, vůně, trvanlivost, způsob vystupování…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PDCA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1387" y="2686844"/>
            <a:ext cx="218122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862</Words>
  <Application>Microsoft Office PowerPoint</Application>
  <PresentationFormat>Předvádění na obrazovce (4:3)</PresentationFormat>
  <Paragraphs>116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sady Office</vt:lpstr>
      <vt:lpstr>Systém managementu jakosti QMS </vt:lpstr>
      <vt:lpstr>Systém managementu jakosti</vt:lpstr>
      <vt:lpstr>Důležité pojmy</vt:lpstr>
      <vt:lpstr>Jakost</vt:lpstr>
      <vt:lpstr>Proces</vt:lpstr>
      <vt:lpstr>Procesní přístup</vt:lpstr>
      <vt:lpstr>Produkt</vt:lpstr>
      <vt:lpstr>Znaky jakosti</vt:lpstr>
      <vt:lpstr>PDCA</vt:lpstr>
      <vt:lpstr>PDCA</vt:lpstr>
      <vt:lpstr>Management kvality</vt:lpstr>
      <vt:lpstr>Další systémy</vt:lpstr>
      <vt:lpstr>Snímek 13</vt:lpstr>
      <vt:lpstr>Strategie Národní politiky kvality</vt:lpstr>
      <vt:lpstr>Charta kvality ČR </vt:lpstr>
      <vt:lpstr>Podpisem se zavazujeme:</vt:lpstr>
      <vt:lpstr>Snímek 17</vt:lpstr>
      <vt:lpstr>Strategie Národní politiky kvality</vt:lpstr>
      <vt:lpstr>Zásady Programu Česká kvalita Program</vt:lpstr>
      <vt:lpstr>Přínos spotřebiteli</vt:lpstr>
      <vt:lpstr>Umožňuje výrobci</vt:lpstr>
      <vt:lpstr>Cíle Programu CzQ</vt:lpstr>
      <vt:lpstr>Zásady Programu CzQ</vt:lpstr>
      <vt:lpstr>Zásady Programu CzQ</vt:lpstr>
      <vt:lpstr>Řídící výbor CzQ</vt:lpstr>
      <vt:lpstr>Program česká kvalita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řízení jakosti QMS </dc:title>
  <dc:creator>Javorova Barbora</dc:creator>
  <cp:lastModifiedBy>Javorova Barbora</cp:lastModifiedBy>
  <cp:revision>27</cp:revision>
  <dcterms:created xsi:type="dcterms:W3CDTF">2011-09-23T07:06:46Z</dcterms:created>
  <dcterms:modified xsi:type="dcterms:W3CDTF">2014-03-15T09:40:52Z</dcterms:modified>
</cp:coreProperties>
</file>