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9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8FAFCA-D578-4616-AE0A-B6CD6C3E8A63}" type="datetimeFigureOut">
              <a:rPr lang="cs-CZ" smtClean="0"/>
              <a:pPr/>
              <a:t>7.3.2015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A4AC42-8F0B-42D7-ACA3-475366CAF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5C8642F-1681-408C-B088-50645FD01F34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7.3.2015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7.3.2015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7.3.2015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7.3.2015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7.3.2015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7.3.2015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7.3.2015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7.3.2015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7.3.2015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7.3.2015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7.3.2015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7.3.2015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800" dirty="0" smtClean="0">
                <a:solidFill>
                  <a:schemeClr val="bg1"/>
                </a:solidFill>
              </a:rPr>
              <a:t>Elementární částice uvnitř atomu</a:t>
            </a:r>
            <a:endParaRPr lang="cs-CZ" sz="4800" dirty="0" smtClean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125" y="1412776"/>
            <a:ext cx="8654355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467544" y="620688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/>
              <a:t>Značení nukleonového a protonového čísla</a:t>
            </a:r>
            <a:endParaRPr lang="cs-CZ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04656"/>
          </a:xfrm>
        </p:spPr>
        <p:txBody>
          <a:bodyPr/>
          <a:lstStyle/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se značí NUKLEONOVÉ ČÍSLO a co udává?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jsou to nukleony?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se značí PROTONOVÉ ČÍSLO a co udává?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se značí NEUTRONOVÉ číslo a co udává?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se vypočítá počet neutronů v jádře atomu prvku?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052736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/>
              <a:t>Písmenem A, udává počet nukleonů v jádře atomu</a:t>
            </a:r>
            <a:endParaRPr lang="cs-CZ" sz="2400" b="1" i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539552" y="2060848"/>
            <a:ext cx="86044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/>
              <a:t>Pojem NUKLEONY se používá jako společné označení jak </a:t>
            </a:r>
            <a:r>
              <a:rPr lang="cs-CZ" sz="2400" b="1" i="1" dirty="0" smtClean="0">
                <a:solidFill>
                  <a:schemeClr val="accent1">
                    <a:lumMod val="75000"/>
                  </a:schemeClr>
                </a:solidFill>
              </a:rPr>
              <a:t>protonů</a:t>
            </a:r>
            <a:r>
              <a:rPr lang="cs-CZ" sz="2400" b="1" i="1" dirty="0" smtClean="0"/>
              <a:t>, tak také </a:t>
            </a:r>
            <a:r>
              <a:rPr lang="cs-CZ" sz="2400" b="1" i="1" dirty="0" smtClean="0">
                <a:solidFill>
                  <a:schemeClr val="accent1">
                    <a:lumMod val="75000"/>
                  </a:schemeClr>
                </a:solidFill>
              </a:rPr>
              <a:t>neutronů</a:t>
            </a:r>
            <a:endParaRPr lang="cs-CZ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39552" y="3356992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/>
              <a:t>Písmenem Z, udává počet protonů v jádře atomu</a:t>
            </a:r>
            <a:endParaRPr lang="cs-CZ" sz="2400" b="1" i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539552" y="4365104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/>
              <a:t>Písmenem N, (neuvádí se u značky prvku), udává počet neutronů v jádře atomu</a:t>
            </a:r>
            <a:endParaRPr lang="cs-CZ" sz="2400" b="1" i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539552" y="5805264"/>
            <a:ext cx="6264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/>
              <a:t> Podle vzorce:    </a:t>
            </a:r>
            <a:r>
              <a:rPr lang="cs-CZ" sz="2400" b="1" dirty="0" smtClean="0"/>
              <a:t>N   =   A   -   Z</a:t>
            </a:r>
            <a:endParaRPr lang="cs-CZ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20080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Struktura elektronového obalu</a:t>
            </a:r>
            <a:endParaRPr lang="cs-CZ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poznáš kolik vrstev má elektronový obal atomu ?</a:t>
            </a:r>
          </a:p>
          <a:p>
            <a:pPr>
              <a:buNone/>
            </a:pPr>
            <a:endParaRPr lang="cs-CZ" sz="44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Kolik valenčních elektronů má atom prvku?</a:t>
            </a:r>
          </a:p>
          <a:p>
            <a:pPr>
              <a:buNone/>
            </a:pPr>
            <a:endParaRPr lang="cs-CZ" sz="48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je to valenční vrstva elektronového obalu ?</a:t>
            </a:r>
          </a:p>
          <a:p>
            <a:pPr>
              <a:buNone/>
            </a:pPr>
            <a:endParaRPr lang="cs-CZ" b="1" i="1" dirty="0" smtClean="0">
              <a:latin typeface="Times New Roman"/>
              <a:cs typeface="Times New Roman"/>
            </a:endParaRPr>
          </a:p>
          <a:p>
            <a:pPr>
              <a:buNone/>
            </a:pPr>
            <a:endParaRPr lang="cs-CZ" b="1" i="1" dirty="0" smtClean="0">
              <a:latin typeface="Times New Roman"/>
              <a:cs typeface="Times New Roman"/>
              <a:sym typeface="Symbol"/>
            </a:endParaRPr>
          </a:p>
          <a:p>
            <a:pPr>
              <a:buNone/>
            </a:pPr>
            <a:endParaRPr lang="cs-CZ" b="1" i="1" dirty="0" smtClean="0">
              <a:latin typeface="Times New Roman"/>
              <a:cs typeface="Times New Roman"/>
            </a:endParaRP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1916832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/>
                <a:cs typeface="Times New Roman"/>
              </a:rPr>
              <a:t> Podle toho, ve které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periodě </a:t>
            </a:r>
            <a:r>
              <a:rPr lang="cs-CZ" sz="2400" b="1" i="1" dirty="0" smtClean="0">
                <a:latin typeface="Times New Roman"/>
                <a:cs typeface="Times New Roman"/>
              </a:rPr>
              <a:t>se prvek nachází </a:t>
            </a:r>
            <a:r>
              <a:rPr lang="cs-CZ" sz="2400" b="1" i="1" dirty="0" smtClean="0">
                <a:latin typeface="Times New Roman"/>
                <a:cs typeface="Times New Roman"/>
                <a:sym typeface="Symbol"/>
              </a:rPr>
              <a:t>   tolik vrstev má jeho elektronový obal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95536" y="3573016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/>
                <a:cs typeface="Times New Roman"/>
              </a:rPr>
              <a:t> Podle toho, ve které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skupině</a:t>
            </a:r>
            <a:r>
              <a:rPr lang="cs-CZ" sz="2400" b="1" i="1" dirty="0" smtClean="0">
                <a:latin typeface="Times New Roman"/>
                <a:cs typeface="Times New Roman"/>
              </a:rPr>
              <a:t> se prvek nachází </a:t>
            </a:r>
            <a:r>
              <a:rPr lang="cs-CZ" sz="2400" b="1" i="1" dirty="0" smtClean="0">
                <a:latin typeface="Times New Roman"/>
                <a:cs typeface="Times New Roman"/>
                <a:sym typeface="Symbol"/>
              </a:rPr>
              <a:t>  tolik valenčních elektronů má ve valenční vrstvě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95536" y="5013176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/>
                <a:cs typeface="Times New Roman"/>
              </a:rPr>
              <a:t> Je to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poslední</a:t>
            </a:r>
            <a:r>
              <a:rPr lang="cs-CZ" sz="2400" b="1" i="1" dirty="0" smtClean="0">
                <a:latin typeface="Times New Roman"/>
                <a:cs typeface="Times New Roman"/>
              </a:rPr>
              <a:t> vrstva elektronového obalu </a:t>
            </a:r>
            <a:r>
              <a:rPr lang="cs-CZ" sz="2400" b="1" i="1" dirty="0" smtClean="0">
                <a:latin typeface="Times New Roman"/>
                <a:cs typeface="Times New Roman"/>
                <a:sym typeface="Symbol"/>
              </a:rPr>
              <a:t> elektrony, které se v ní nacházejí nazýváme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valenční </a:t>
            </a:r>
            <a:r>
              <a:rPr lang="cs-CZ" sz="2400" b="1" i="1" dirty="0" smtClean="0">
                <a:latin typeface="Times New Roman"/>
                <a:cs typeface="Times New Roman"/>
                <a:sym typeface="Symbol"/>
              </a:rPr>
              <a:t>elektrony</a:t>
            </a:r>
            <a:endParaRPr lang="cs-CZ" sz="2400" b="1" i="1" dirty="0" smtClean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579296" cy="563190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32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Čím jsou důležité valenční elektrony ?</a:t>
            </a:r>
          </a:p>
          <a:p>
            <a:pPr>
              <a:buNone/>
            </a:pPr>
            <a:endParaRPr lang="cs-CZ" sz="32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sz="32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sz="32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0">
              <a:buNone/>
            </a:pPr>
            <a:endParaRPr lang="cs-CZ" sz="32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0">
              <a:buNone/>
            </a:pPr>
            <a:r>
              <a:rPr lang="cs-CZ" sz="32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Pomocí periodické tabulky prvků určete počet valenčních elektronů u následujících částic: </a:t>
            </a:r>
          </a:p>
          <a:p>
            <a:pPr marL="0">
              <a:buNone/>
            </a:pPr>
            <a:r>
              <a:rPr lang="cs-CZ" sz="32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O     </a:t>
            </a:r>
            <a:r>
              <a:rPr lang="cs-CZ" sz="32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  <a:sym typeface="Symbol"/>
              </a:rPr>
              <a:t>   </a:t>
            </a:r>
            <a:endParaRPr lang="cs-CZ" sz="32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0">
              <a:buNone/>
            </a:pPr>
            <a:r>
              <a:rPr lang="cs-CZ" sz="32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O</a:t>
            </a:r>
            <a:r>
              <a:rPr lang="cs-CZ" sz="3200" b="1" baseline="30000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2-    </a:t>
            </a:r>
            <a:r>
              <a:rPr lang="cs-CZ" sz="32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  <a:sym typeface="Symbol"/>
              </a:rPr>
              <a:t></a:t>
            </a:r>
            <a:endParaRPr lang="cs-CZ" sz="32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sz="32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O</a:t>
            </a:r>
            <a:r>
              <a:rPr lang="cs-CZ" sz="3200" b="1" baseline="30000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1-    </a:t>
            </a:r>
            <a:r>
              <a:rPr lang="cs-CZ" sz="32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  <a:sym typeface="Symbol"/>
              </a:rPr>
              <a:t></a:t>
            </a:r>
            <a:endParaRPr lang="cs-CZ" sz="32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sz="32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N</a:t>
            </a:r>
            <a:r>
              <a:rPr lang="cs-CZ" sz="3200" b="1" baseline="30000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3+   </a:t>
            </a:r>
            <a:r>
              <a:rPr lang="cs-CZ" sz="32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  <a:sym typeface="Symbol"/>
              </a:rPr>
              <a:t></a:t>
            </a:r>
            <a:endParaRPr lang="cs-CZ" sz="3200" baseline="30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1196752"/>
            <a:ext cx="84969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800" b="1" i="1" dirty="0" smtClean="0">
                <a:latin typeface="Times New Roman"/>
                <a:cs typeface="Times New Roman"/>
              </a:rPr>
              <a:t>Valenční elektrony jsou nejdůležitější elektrony v elektronovém obalu  </a:t>
            </a:r>
            <a:r>
              <a:rPr lang="cs-CZ" sz="2800" b="1" i="1" dirty="0" smtClean="0">
                <a:latin typeface="Times New Roman"/>
                <a:cs typeface="Times New Roman"/>
                <a:sym typeface="Symbol"/>
              </a:rPr>
              <a:t>   protože  jsou jedinými elektrony, pomocí nichž může atom vytvořit </a:t>
            </a:r>
            <a:r>
              <a:rPr lang="cs-CZ" sz="2800" b="1" i="1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chemickou vazbu </a:t>
            </a:r>
            <a:r>
              <a:rPr lang="cs-CZ" sz="2800" b="1" i="1" dirty="0" smtClean="0">
                <a:latin typeface="Times New Roman"/>
                <a:cs typeface="Times New Roman"/>
                <a:sym typeface="Symbol"/>
              </a:rPr>
              <a:t>s jiným atomem</a:t>
            </a:r>
            <a:endParaRPr lang="cs-CZ" sz="2800" b="1" i="1" dirty="0" smtClean="0">
              <a:latin typeface="Times New Roman"/>
              <a:cs typeface="Times New Roman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267744" y="4221088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6</a:t>
            </a:r>
            <a:endParaRPr lang="cs-CZ" sz="24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2267744" y="4653136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8</a:t>
            </a:r>
            <a:endParaRPr lang="cs-CZ" sz="24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2267744" y="5085184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7</a:t>
            </a:r>
            <a:endParaRPr lang="cs-CZ" sz="24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2267744" y="558924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/>
          <a:lstStyle/>
          <a:p>
            <a:pPr marL="0">
              <a:buNone/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Určete počet protonů, neutronů, valenčních elektronů a celkový počet elektronů u následující částice:</a:t>
            </a:r>
          </a:p>
          <a:p>
            <a:pPr marL="0">
              <a:buNone/>
            </a:pPr>
            <a:endParaRPr lang="cs-CZ" sz="28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0">
              <a:buNone/>
            </a:pPr>
            <a:endParaRPr lang="cs-CZ" sz="28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0">
              <a:buNone/>
            </a:pPr>
            <a:endParaRPr lang="cs-CZ" sz="28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0">
              <a:buNone/>
            </a:pPr>
            <a:endParaRPr lang="cs-CZ" sz="28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0">
              <a:buNone/>
            </a:pPr>
            <a:endParaRPr lang="cs-CZ" sz="28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0">
              <a:buNone/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Řešení:  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1" y="1844824"/>
            <a:ext cx="3744416" cy="2908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827584" y="5085184"/>
            <a:ext cx="68407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Protonů :   26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Neutronů:    30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Valenčních elektronů </a:t>
            </a:r>
            <a:r>
              <a:rPr lang="cs-CZ" sz="2400" b="1" smtClean="0">
                <a:latin typeface="Times New Roman" pitchFamily="18" charset="0"/>
                <a:cs typeface="Times New Roman" pitchFamily="18" charset="0"/>
              </a:rPr>
              <a:t>:   </a:t>
            </a:r>
            <a:r>
              <a:rPr lang="cs-CZ" sz="2400" b="1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Celkový počet elektronů v obalu:   23 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620688"/>
            <a:ext cx="8712968" cy="5703912"/>
          </a:xfrm>
        </p:spPr>
        <p:txBody>
          <a:bodyPr>
            <a:normAutofit/>
          </a:bodyPr>
          <a:lstStyle/>
          <a:p>
            <a:pPr marL="0">
              <a:buNone/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Souhrn základních pojmů určených k zapamatování: </a:t>
            </a:r>
            <a:endParaRPr lang="cs-CZ" sz="2800" dirty="0"/>
          </a:p>
        </p:txBody>
      </p:sp>
      <p:sp>
        <p:nvSpPr>
          <p:cNvPr id="6" name="Obdélník 5"/>
          <p:cNvSpPr/>
          <p:nvPr/>
        </p:nvSpPr>
        <p:spPr>
          <a:xfrm>
            <a:off x="395536" y="1412776"/>
            <a:ext cx="792088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</a:rPr>
              <a:t> Nukleonové číslo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</a:rPr>
              <a:t> Protonové číslo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</a:rPr>
              <a:t> Neutronové číslo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</a:rPr>
              <a:t> Perioda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</a:rPr>
              <a:t> Skupina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</a:rPr>
              <a:t>Valenční vrstva elektronového obalu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</a:rPr>
              <a:t>Valenční elektrony</a:t>
            </a:r>
          </a:p>
          <a:p>
            <a:pPr>
              <a:buBlip>
                <a:blip r:embed="rId2"/>
              </a:buBlip>
            </a:pPr>
            <a:endParaRPr lang="cs-CZ" sz="2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Blip>
                <a:blip r:embed="rId2"/>
              </a:buBlip>
            </a:pPr>
            <a:endParaRPr lang="cs-CZ" sz="2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cs-CZ" sz="2800" b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190</TotalTime>
  <Words>309</Words>
  <Application>Microsoft Office PowerPoint</Application>
  <PresentationFormat>Předvádění na obrazovce (4:3)</PresentationFormat>
  <Paragraphs>67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Tok</vt:lpstr>
      <vt:lpstr> Elementární částice uvnitř atomu</vt:lpstr>
      <vt:lpstr>Snímek 2</vt:lpstr>
      <vt:lpstr>Snímek 3</vt:lpstr>
      <vt:lpstr>Struktura elektronového obalu</vt:lpstr>
      <vt:lpstr>Snímek 5</vt:lpstr>
      <vt:lpstr>Snímek 6</vt:lpstr>
      <vt:lpstr>Snímek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Elementární částice uvnitř atomu</dc:title>
  <dc:creator>Ptacek</dc:creator>
  <cp:lastModifiedBy>Ptacek</cp:lastModifiedBy>
  <cp:revision>29</cp:revision>
  <dcterms:created xsi:type="dcterms:W3CDTF">2012-09-11T07:32:22Z</dcterms:created>
  <dcterms:modified xsi:type="dcterms:W3CDTF">2015-03-07T15:10:36Z</dcterms:modified>
</cp:coreProperties>
</file>