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3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765E8-E780-4D73-AEA4-A55ED5D6B185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9C311-43A4-46F1-8E45-84338A03A28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0/09/Sodium_hydroxide_burn.png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Hydroxidy a jejich chemické vlastnosti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03847" y="2996952"/>
            <a:ext cx="259228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4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5000" b="1" baseline="36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cs-CZ" sz="5000" b="1" baseline="36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2204864"/>
            <a:ext cx="73448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Jaký je obecný vzorec hydroxidu ?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8" y="5013176"/>
            <a:ext cx="87220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Symbol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představuje atom kovu, podle kterého je hydroxid pojmenován.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75928" y="4005064"/>
            <a:ext cx="83445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Vysvětlete, co představují jednotlivé symboly v obecném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vzorci: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764704"/>
            <a:ext cx="79928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Definujte, co jsou to hydroxidy: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23528" y="1268760"/>
            <a:ext cx="8874447" cy="872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Hydroxidy jsou tříprvkové sloučeniny, které ve své struktuře obsahují tzv. </a:t>
            </a:r>
            <a:r>
              <a:rPr lang="cs-CZ" sz="2400" b="1" i="1" dirty="0" smtClean="0">
                <a:solidFill>
                  <a:srgbClr val="00B0F0"/>
                </a:solidFill>
                <a:latin typeface="Constantia" pitchFamily="18" charset="0"/>
              </a:rPr>
              <a:t>hydroxidovou skupinu OH</a:t>
            </a:r>
            <a:r>
              <a:rPr lang="cs-CZ" sz="2400" b="1" i="1" dirty="0" smtClean="0">
                <a:latin typeface="Constantia" pitchFamily="18" charset="0"/>
              </a:rPr>
              <a:t>.</a:t>
            </a:r>
            <a:r>
              <a:rPr lang="cs-CZ" sz="4000" b="1" i="1" baseline="34000" dirty="0" smtClean="0">
                <a:solidFill>
                  <a:srgbClr val="00B0F0"/>
                </a:solidFill>
                <a:latin typeface="Constantia" pitchFamily="18" charset="0"/>
              </a:rPr>
              <a:t>-</a:t>
            </a:r>
            <a:r>
              <a:rPr lang="cs-CZ" sz="2400" b="1" i="1" dirty="0" smtClean="0">
                <a:solidFill>
                  <a:srgbClr val="00B0F0"/>
                </a:solidFill>
                <a:latin typeface="Constantia" pitchFamily="18" charset="0"/>
              </a:rPr>
              <a:t> </a:t>
            </a:r>
            <a:endParaRPr lang="cs-CZ" sz="2400" b="1" i="1" dirty="0">
              <a:solidFill>
                <a:srgbClr val="00B0F0"/>
              </a:solidFill>
              <a:latin typeface="Constantia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23528" y="5877272"/>
            <a:ext cx="8874447" cy="50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Symbol 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smtClean="0">
                <a:solidFill>
                  <a:srgbClr val="00B0F0"/>
                </a:solidFill>
                <a:latin typeface="Constantia" pitchFamily="18" charset="0"/>
              </a:rPr>
              <a:t>OH)</a:t>
            </a:r>
            <a:r>
              <a:rPr lang="cs-CZ" sz="4000" b="1" baseline="34000" dirty="0" smtClean="0">
                <a:solidFill>
                  <a:srgbClr val="00B0F0"/>
                </a:solidFill>
                <a:latin typeface="Constantia" pitchFamily="18" charset="0"/>
              </a:rPr>
              <a:t>-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představuje </a:t>
            </a:r>
            <a:r>
              <a:rPr lang="cs-CZ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hydroxidovou skupinu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251520" y="836712"/>
            <a:ext cx="88924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Vyjádřete chemickou rovnicí ionizaci (štěpení) molekuly 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hydroxidu sodného ve vodě: </a:t>
            </a:r>
            <a:endParaRPr lang="cs-CZ" sz="2600" b="1" dirty="0" smtClean="0">
              <a:solidFill>
                <a:srgbClr val="CC66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1772816"/>
            <a:ext cx="8361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Na</a:t>
            </a:r>
            <a:r>
              <a:rPr lang="cs-CZ" sz="2400" b="1" baseline="3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+   OH</a:t>
            </a:r>
            <a:r>
              <a:rPr lang="cs-CZ" sz="3500" b="1" baseline="4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cs-CZ" sz="3500" b="1" i="1" baseline="40000" dirty="0" smtClean="0">
                <a:solidFill>
                  <a:srgbClr val="00B0F0"/>
                </a:solidFill>
                <a:latin typeface="Constantia" pitchFamily="18" charset="0"/>
              </a:rPr>
              <a:t> </a:t>
            </a:r>
            <a:r>
              <a:rPr lang="cs-CZ" sz="2400" b="1" i="1" dirty="0" smtClean="0">
                <a:solidFill>
                  <a:srgbClr val="00B0F0"/>
                </a:solidFill>
                <a:latin typeface="Constantia" pitchFamily="18" charset="0"/>
              </a:rPr>
              <a:t> </a:t>
            </a:r>
            <a:endParaRPr lang="cs-CZ" sz="2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95536" y="2924944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Žíravý účinek hydroxidů je způsoben </a:t>
            </a:r>
            <a:r>
              <a:rPr lang="cs-CZ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hydroxidovými anionty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OH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r>
              <a:rPr lang="cs-CZ" sz="3500" b="1" baseline="4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420888"/>
            <a:ext cx="74168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Čím je způsoben žíravý účinek hydroxidů ?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03920" y="4005064"/>
            <a:ext cx="84885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 čem se od sebe liší zranění způsobená poleptáním kyselinou a poleptáním hydroxidem ?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95537" y="4941168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Zatímco při poleptání kyselinou se na kůži vytvoří strup, který částečně brání dalšímu prostupování kyseliny dovnitř tkáně, hydroxidy svými leptavými účinky naopak prostupují hluboko dovnitř tkáně a způsobují těžké rány, které se špatně hojí.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251520" y="836712"/>
            <a:ext cx="88924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lze v laboratoři jednoduše připravit hydroxidy ?</a:t>
            </a:r>
            <a:endParaRPr lang="cs-CZ" sz="2600" b="1" dirty="0" smtClean="0">
              <a:solidFill>
                <a:srgbClr val="CC66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528" y="1412776"/>
            <a:ext cx="843331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Nejběžnějším způsobem přípravy hydroxidů je reakce příslušného kovu nebo </a:t>
            </a:r>
            <a:r>
              <a:rPr lang="cs-CZ" sz="2400" b="1" i="1" dirty="0" err="1" smtClean="0">
                <a:latin typeface="Constantia" pitchFamily="18" charset="0"/>
              </a:rPr>
              <a:t>hydroxidotvorného</a:t>
            </a:r>
            <a:r>
              <a:rPr lang="cs-CZ" sz="2400" b="1" i="1" dirty="0" smtClean="0">
                <a:latin typeface="Constantia" pitchFamily="18" charset="0"/>
              </a:rPr>
              <a:t> oxidu s vodou:</a:t>
            </a:r>
            <a:endParaRPr lang="cs-CZ" sz="2400" b="1" i="1" dirty="0" smtClean="0">
              <a:solidFill>
                <a:srgbClr val="00B0F0"/>
              </a:solidFill>
              <a:latin typeface="Constantia" pitchFamily="18" charset="0"/>
              <a:cs typeface="Times New Roman" pitchFamily="18" charset="0"/>
            </a:endParaRPr>
          </a:p>
          <a:p>
            <a:pPr algn="ctr"/>
            <a:endParaRPr lang="cs-CZ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 Li   +   2 H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Li OH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algn="ctr"/>
            <a:endParaRPr lang="cs-CZ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   +   H</a:t>
            </a:r>
            <a:r>
              <a:rPr lang="cs-CZ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2 Li OH</a:t>
            </a:r>
            <a:endParaRPr lang="cs-CZ" sz="2400" b="1" baseline="-250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23528" y="4941168"/>
            <a:ext cx="8738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Hydroxidy se nesmí brát do rukou – při styku s pokožkou způsobují popáleniny.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03920" y="4077072"/>
            <a:ext cx="88924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Uveďte bezpečnostní opatření, které je nutno dodržovat při práci s hydroxidy ?</a:t>
            </a:r>
            <a:endParaRPr lang="cs-CZ" sz="2600" b="1" dirty="0" smtClean="0">
              <a:solidFill>
                <a:srgbClr val="CC6600"/>
              </a:solidFill>
              <a:latin typeface="Times New Roman"/>
              <a:cs typeface="Times New Roman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5877272"/>
            <a:ext cx="88905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Při manipulaci s roztoky hydroxidů používáme gumové rukavice , ochranné brýle nebo obličejový štít.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536" y="764704"/>
            <a:ext cx="85689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postup první pomoci při poleptání hydroxidem: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1340768"/>
            <a:ext cx="8361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dstranit kontaminované součásti oděvu z těla.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1772816"/>
            <a:ext cx="8748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Zasažené místo omývat velkým množstvím vody.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67544" y="2924944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Obr. 1: ruka poleptaná hydroxidem</a:t>
            </a:r>
            <a:endParaRPr lang="cs-CZ" sz="2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95536" y="2204864"/>
            <a:ext cx="8900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případě přetrvávajících potížích vyhledat lékařskou pomoc.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Soubor:Sodium hydroxide burn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2708920"/>
            <a:ext cx="3456384" cy="4032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1: </a:t>
            </a:r>
            <a:r>
              <a:rPr lang="cs-CZ" sz="2400" dirty="0" err="1" smtClean="0"/>
              <a:t>Sodium</a:t>
            </a:r>
            <a:r>
              <a:rPr lang="cs-CZ" sz="2400" dirty="0" smtClean="0"/>
              <a:t> hydroxide </a:t>
            </a:r>
            <a:r>
              <a:rPr lang="cs-CZ" sz="2400" dirty="0" err="1" smtClean="0"/>
              <a:t>burn.png</a:t>
            </a:r>
            <a:r>
              <a:rPr lang="cs-CZ" sz="2400" dirty="0" smtClean="0"/>
              <a:t>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2012-12-16]. Dostupné z: http://cs.wikipedia.org/wiki/Soubor:Sodium_hydroxide_burn.png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/>
              <a:t>    </a:t>
            </a:r>
            <a:r>
              <a:rPr lang="en-US" sz="2400" dirty="0" err="1" smtClean="0"/>
              <a:t>Hydroxid</a:t>
            </a:r>
            <a:r>
              <a:rPr lang="en-US" sz="2400" dirty="0" smtClean="0"/>
              <a:t>. In: </a:t>
            </a:r>
            <a:r>
              <a:rPr lang="en-US" sz="2400" i="1" dirty="0" smtClean="0"/>
              <a:t>Wikipedia: the free encyclopedia</a:t>
            </a:r>
            <a:r>
              <a:rPr lang="en-US" sz="2400" dirty="0" smtClean="0"/>
              <a:t> [online]. Creative Commons. San Francisco (CA): Wikimedia Foundation, 2001- [cit. 2012-12-16]. </a:t>
            </a:r>
            <a:r>
              <a:rPr lang="en-US" sz="2400" dirty="0" err="1" smtClean="0"/>
              <a:t>Dostupné</a:t>
            </a:r>
            <a:r>
              <a:rPr lang="en-US" sz="2400" dirty="0" smtClean="0"/>
              <a:t> z: http://cs.wikipedia.org/wiki/Hydroxid</a:t>
            </a:r>
            <a:endParaRPr lang="cs-CZ" sz="2400" dirty="0" smtClean="0"/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537</TotalTime>
  <Words>362</Words>
  <Application>Microsoft Office PowerPoint</Application>
  <PresentationFormat>Předvádění na obrazovce (4:3)</PresentationFormat>
  <Paragraphs>49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Hydroxidy a jejich chemické vlastnosti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57</cp:revision>
  <dcterms:created xsi:type="dcterms:W3CDTF">2012-12-13T14:15:37Z</dcterms:created>
  <dcterms:modified xsi:type="dcterms:W3CDTF">2015-02-26T09:33:14Z</dcterms:modified>
</cp:coreProperties>
</file>