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1" r:id="rId5"/>
    <p:sldId id="263" r:id="rId6"/>
    <p:sldId id="264" r:id="rId7"/>
    <p:sldId id="26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51" autoAdjust="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607B3-AEE5-4FC3-A07B-0F439FE583B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A0650-7FCB-4330-8746-C6DA2DA175E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AB9F50-3C63-4011-A90B-3893DBB43BF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>
                <a:solidFill>
                  <a:schemeClr val="bg1"/>
                </a:solidFill>
              </a:rPr>
              <a:t>Výpočet relativní atomové hmotnosti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548680"/>
            <a:ext cx="8712968" cy="6120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nám udává relativní hmotnost atomu?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?Proč se relativní hmotnost atomů a molekul vlastně počítá?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je to atomová hmotnostní jednotka?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?V jakých jednotkách se vyjadřuje relativní atomová/molekulová hmotnost?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980728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sz="2400" b="1" i="1" dirty="0" smtClean="0"/>
              <a:t>Udává nám, </a:t>
            </a:r>
            <a:r>
              <a:rPr lang="cs-CZ" sz="2400" b="1" i="1" dirty="0" smtClean="0">
                <a:solidFill>
                  <a:srgbClr val="C00000"/>
                </a:solidFill>
              </a:rPr>
              <a:t>kolikrát</a:t>
            </a:r>
            <a:r>
              <a:rPr lang="cs-CZ" sz="2400" b="1" i="1" dirty="0" smtClean="0"/>
              <a:t> je skutečná hmotnost atomu větší než </a:t>
            </a:r>
            <a:r>
              <a:rPr lang="cs-CZ" sz="2400" b="1" i="1" dirty="0" smtClean="0">
                <a:solidFill>
                  <a:srgbClr val="C00000"/>
                </a:solidFill>
              </a:rPr>
              <a:t>atomová hmotnostní jednotka</a:t>
            </a:r>
            <a:endParaRPr lang="cs-CZ" sz="2400" b="1" i="1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2492896"/>
            <a:ext cx="8892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Protože </a:t>
            </a:r>
            <a:r>
              <a:rPr lang="cs-CZ" sz="2400" b="1" i="1" dirty="0" smtClean="0">
                <a:solidFill>
                  <a:srgbClr val="C00000"/>
                </a:solidFill>
              </a:rPr>
              <a:t>skutečná hmotnost </a:t>
            </a:r>
            <a:r>
              <a:rPr lang="cs-CZ" sz="2400" b="1" i="1" dirty="0" smtClean="0"/>
              <a:t>atomů nebo molekul vyjádřená v jednotce gram je číslo </a:t>
            </a:r>
            <a:r>
              <a:rPr lang="cs-CZ" sz="2400" b="1" i="1" dirty="0" smtClean="0">
                <a:solidFill>
                  <a:srgbClr val="C00000"/>
                </a:solidFill>
              </a:rPr>
              <a:t>tak malé</a:t>
            </a:r>
            <a:r>
              <a:rPr lang="cs-CZ" sz="2400" b="1" i="1" dirty="0" smtClean="0"/>
              <a:t>, že by výpočty s tak malými čísly byly </a:t>
            </a:r>
            <a:r>
              <a:rPr lang="cs-CZ" sz="2400" b="1" i="1" dirty="0" smtClean="0">
                <a:solidFill>
                  <a:srgbClr val="C00000"/>
                </a:solidFill>
              </a:rPr>
              <a:t>velmi komplikované</a:t>
            </a:r>
            <a:r>
              <a:rPr lang="cs-CZ" sz="2400" b="1" i="1" dirty="0" smtClean="0"/>
              <a:t>      </a:t>
            </a:r>
            <a:endParaRPr lang="cs-CZ" sz="2400" b="1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43711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Je to jedna dvanáctina (1/12) skutečné hmotnosti jednoho atomu </a:t>
            </a:r>
            <a:r>
              <a:rPr lang="cs-CZ" sz="2400" b="1" i="1" baseline="30000" dirty="0" smtClean="0"/>
              <a:t>12</a:t>
            </a:r>
            <a:r>
              <a:rPr lang="cs-CZ" sz="2400" b="1" i="1" dirty="0" smtClean="0"/>
              <a:t>C vyjádřená v kg</a:t>
            </a:r>
            <a:endParaRPr lang="cs-CZ" sz="2400" b="1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3528" y="602128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žádných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veličina relativní atomová hmotnost je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bez jednotky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548680"/>
            <a:ext cx="8856984" cy="5775920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 se atomová hmotnostní jednotka značí a jakou má hodnotu?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 se vypočítá relativní atomová hmotnost?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znamenají jednotlivé symboly ve vzorečku?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628800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=   1,6605   •   10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-27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kg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99792" y="3068960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r(X)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=   m(X)   /   m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cs-CZ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436510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r(X)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 relativní atomová hmotnost prvku X 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55576" y="5013176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m(X)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 skutečná hmotnost atomu prvku X v kg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403648" y="5589240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 atomová hmotnostní jednotka v kg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91993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Příklad 1: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Vypočítejte Ar</a:t>
            </a:r>
            <a:r>
              <a:rPr lang="cs-CZ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b="1" baseline="-250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cs-CZ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jestliže víte, že m(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= 1,775 • 10</a:t>
            </a:r>
            <a:r>
              <a:rPr lang="cs-CZ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-25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kg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Zápis: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(výpočet):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 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99792" y="1556792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= 1,775 •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-25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kg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1,6605 •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-27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kg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?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3284984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m(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/   m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cs-CZ" sz="2400" baseline="-25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5928" y="3861048"/>
            <a:ext cx="7912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1,775 •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-25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/ 1,6605 •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-27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aseline="-25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5928" y="443711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u="sng" baseline="-25000" dirty="0" err="1" smtClean="0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= 107,8</a:t>
            </a:r>
            <a:endParaRPr lang="cs-CZ" sz="2400" u="sng" baseline="-25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3528" y="5733256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/>
              <a:t>Relativní atomová hmotnost stříbra je 107,8.</a:t>
            </a:r>
            <a:endParaRPr lang="cs-CZ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135960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Příklad 2: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Výpočtem zjistěte, který prvek má hmotnost jednoho atomu 7,465 • 10</a:t>
            </a:r>
            <a:r>
              <a:rPr lang="cs-CZ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-26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kg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Zápis: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(výpočet):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 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99792" y="1772816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m(X) = 7,465 •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-26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kg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1,6605 •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-27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kg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?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3284984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m(X)   /   m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cs-CZ" sz="2400" baseline="-25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5928" y="3861048"/>
            <a:ext cx="7912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7,465 •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-26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/ 1,6605 •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-27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aseline="-25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5928" y="443711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= 44, 95</a:t>
            </a:r>
            <a:endParaRPr lang="cs-CZ" sz="2400" u="sng" baseline="-25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3528" y="5517232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/>
              <a:t>Dle Ar uvedených v periodické soustavě prvků se jedná o prvek </a:t>
            </a:r>
            <a:r>
              <a:rPr lang="cs-CZ" sz="2400" b="1" i="1" dirty="0" err="1" smtClean="0"/>
              <a:t>Scandium</a:t>
            </a:r>
            <a:endParaRPr lang="cs-CZ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91993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Příklad 3: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Vypočítejte hmotnost jednoho atomu Co, A</a:t>
            </a:r>
            <a:r>
              <a:rPr lang="cs-CZ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r(Co)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58,93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Zápis: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(výpočet):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 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99792" y="1556792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m(Co) = ? kg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1,6605 •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-27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kg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r(Co)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58,93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3284984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(Co)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m(Co)   /   m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cs-CZ" sz="2400" baseline="-25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5928" y="3861048"/>
            <a:ext cx="7912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58,93   =   m(Co)   /   1,6605 •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-27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aseline="-25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5928" y="443711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m(Co)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= 9,785 • 10</a:t>
            </a:r>
            <a:r>
              <a:rPr lang="cs-CZ" sz="2400" b="1" u="sng" baseline="30000" dirty="0" smtClean="0">
                <a:latin typeface="Times New Roman" pitchFamily="18" charset="0"/>
                <a:cs typeface="Times New Roman" pitchFamily="18" charset="0"/>
              </a:rPr>
              <a:t>-26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kg</a:t>
            </a:r>
            <a:endParaRPr lang="cs-CZ" sz="2400" u="sng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3528" y="5733256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/>
              <a:t>Skutečná hmotnost jednoho atomu Co  je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9,785 •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-26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kg.</a:t>
            </a:r>
            <a:endParaRPr lang="cs-CZ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415880"/>
          </a:xfrm>
        </p:spPr>
        <p:txBody>
          <a:bodyPr/>
          <a:lstStyle/>
          <a:p>
            <a:pPr>
              <a:buNone/>
            </a:pPr>
            <a:r>
              <a:rPr lang="cs-CZ" b="1" i="1" dirty="0" smtClean="0"/>
              <a:t>Literatura:</a:t>
            </a:r>
          </a:p>
          <a:p>
            <a:pPr>
              <a:buNone/>
            </a:pPr>
            <a:r>
              <a:rPr lang="cs-CZ" dirty="0" smtClean="0"/>
              <a:t>ŠRÁMEK,V., KOSINA, L. </a:t>
            </a:r>
            <a:r>
              <a:rPr lang="cs-CZ" i="1" dirty="0" smtClean="0"/>
              <a:t>CHEMICKÉ VÝPOČTY A REAKCE</a:t>
            </a:r>
            <a:r>
              <a:rPr lang="cs-CZ" dirty="0" smtClean="0"/>
              <a:t>. Úvaly u Prahy: ALBRA, 1996.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577</TotalTime>
  <Words>405</Words>
  <Application>Microsoft Office PowerPoint</Application>
  <PresentationFormat>Předvádění na obrazovce (4:3)</PresentationFormat>
  <Paragraphs>90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Výpočet relativní atomové hmotnosti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67</cp:revision>
  <dcterms:created xsi:type="dcterms:W3CDTF">2012-09-17T15:18:51Z</dcterms:created>
  <dcterms:modified xsi:type="dcterms:W3CDTF">2015-02-19T10:07:12Z</dcterms:modified>
</cp:coreProperties>
</file>