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A1567-3346-4933-853D-C5A11FE1AC3E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7E322-9671-44D0-9B41-2C2CB9E93E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AB9F50-3C63-4011-A90B-3893DBB43BF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>
                <a:solidFill>
                  <a:schemeClr val="bg1"/>
                </a:solidFill>
              </a:rPr>
              <a:t>Výpočet látkového množství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63190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značíme veličinu látkové množství?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veličina látkové množství vyjadřuje?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je jednotka látkového množství?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jednotka látkového množství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nazýváme číslo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6,022   •   10</a:t>
            </a:r>
            <a:r>
              <a:rPr lang="cs-CZ" b="1" i="1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19675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Veličinu </a:t>
            </a:r>
            <a:r>
              <a:rPr lang="cs-CZ" sz="2400" b="1" i="1" dirty="0" smtClean="0">
                <a:solidFill>
                  <a:srgbClr val="7030A0"/>
                </a:solidFill>
              </a:rPr>
              <a:t>látkové množství  </a:t>
            </a:r>
            <a:r>
              <a:rPr lang="cs-CZ" sz="2400" b="1" i="1" dirty="0" smtClean="0"/>
              <a:t>značíme písmenem </a:t>
            </a:r>
            <a:r>
              <a:rPr lang="cs-CZ" sz="2400" b="1" dirty="0" smtClean="0">
                <a:solidFill>
                  <a:srgbClr val="7030A0"/>
                </a:solidFill>
              </a:rPr>
              <a:t>n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1328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Udává </a:t>
            </a:r>
            <a:r>
              <a:rPr lang="cs-CZ" sz="2400" b="1" i="1" dirty="0" smtClean="0">
                <a:solidFill>
                  <a:srgbClr val="7030A0"/>
                </a:solidFill>
              </a:rPr>
              <a:t>množství látky </a:t>
            </a:r>
            <a:r>
              <a:rPr lang="cs-CZ" sz="2400" b="1" i="1" dirty="0" smtClean="0"/>
              <a:t>vyjádřené </a:t>
            </a:r>
            <a:r>
              <a:rPr lang="cs-CZ" sz="2400" b="1" i="1" dirty="0" smtClean="0">
                <a:solidFill>
                  <a:srgbClr val="7030A0"/>
                </a:solidFill>
              </a:rPr>
              <a:t>počtem částic </a:t>
            </a:r>
            <a:endParaRPr lang="cs-CZ" sz="2400" b="1" i="1" dirty="0">
              <a:solidFill>
                <a:srgbClr val="7030A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306896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Jednotkou látkového množství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mol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40770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1 mol je takové množství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jakékoliv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látky, které obsahuje přesně 6,022   •   10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částic dané látky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5517232"/>
            <a:ext cx="8820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Číslo 6,022   •   10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označujeme jako 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Avogadrovu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konstantu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podle italského fyzika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Amedea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Avogadra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77592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značíme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Avogadrovu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konstantu?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?Jaké jsou vzorečky pro výpočet látkového množství?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znamenají jednotlivé symboly ve vzorečku?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</a:t>
            </a:r>
            <a:r>
              <a:rPr lang="cs-CZ" sz="2400" b="1" i="1" dirty="0" err="1" smtClean="0"/>
              <a:t>Avogadrovu</a:t>
            </a:r>
            <a:r>
              <a:rPr lang="cs-CZ" sz="2400" b="1" i="1" dirty="0" smtClean="0"/>
              <a:t> konstantu značíme </a:t>
            </a:r>
            <a:r>
              <a:rPr lang="cs-CZ" sz="2400" b="1" dirty="0" smtClean="0">
                <a:solidFill>
                  <a:srgbClr val="7030A0"/>
                </a:solidFill>
              </a:rPr>
              <a:t>N</a:t>
            </a:r>
            <a:r>
              <a:rPr lang="cs-CZ" sz="2400" b="1" baseline="-25000" dirty="0" smtClean="0">
                <a:solidFill>
                  <a:srgbClr val="7030A0"/>
                </a:solidFill>
              </a:rPr>
              <a:t>A</a:t>
            </a:r>
            <a:endParaRPr lang="cs-CZ" sz="2400" b="1" baseline="-25000" dirty="0">
              <a:solidFill>
                <a:srgbClr val="7030A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206084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  =   m   /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270892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  =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/   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/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400506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hmotnost látky (g)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55576" y="45091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relativní molekulová hmotnost sloučeniny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07976" y="508518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počet částic látky (molekul, atomů, iontů)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60376" y="5661249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2400" b="1" i="1" dirty="0" err="1" smtClean="0"/>
              <a:t>Avogadrova</a:t>
            </a:r>
            <a:r>
              <a:rPr lang="cs-CZ" sz="2400" b="1" i="1" dirty="0" smtClean="0"/>
              <a:t> konstanta (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6,022   •   10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dirty="0" smtClean="0"/>
              <a:t>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Kolik atomů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 obsaženo ve 127 g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n):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1556792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= 127 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63,5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= ?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38610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= 127  / 63,5  </a:t>
            </a:r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443711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= 2 mol</a:t>
            </a:r>
            <a:endParaRPr lang="cs-CZ" sz="2400" u="sng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321297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=   m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/  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991944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Řešení,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výpočet N(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5928" y="20608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   = 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/ 6,022   •  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5928" y="256490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= 1,2046 • 10</a:t>
            </a:r>
            <a:r>
              <a:rPr lang="cs-CZ" sz="2400" b="1" u="sng" baseline="30000" dirty="0" smtClean="0">
                <a:latin typeface="Times New Roman" pitchFamily="18" charset="0"/>
                <a:cs typeface="Times New Roman" pitchFamily="18" charset="0"/>
              </a:rPr>
              <a:t>24 </a:t>
            </a:r>
            <a:endParaRPr lang="cs-CZ" sz="2400" u="sng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4293096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Ve 127 g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obsaženo 1,2046 • 10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24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atomů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187624" y="1484784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 = N(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/  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Jaká je hmotnost 6,023  •   10</a:t>
            </a:r>
            <a:r>
              <a:rPr lang="cs-CZ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molekul SO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03848" y="1412776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r(S)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32,06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15,99</a:t>
            </a: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6,023   •  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6,023   •  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479715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r(S)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r(O)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/>
          </a:p>
        </p:txBody>
      </p:sp>
      <p:sp>
        <p:nvSpPr>
          <p:cNvPr id="10" name="Obdélník 9"/>
          <p:cNvSpPr/>
          <p:nvPr/>
        </p:nvSpPr>
        <p:spPr>
          <a:xfrm>
            <a:off x="179512" y="4149080"/>
            <a:ext cx="57554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600" b="1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75928" y="5373216"/>
            <a:ext cx="7912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32,06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 smtClean="0"/>
          </a:p>
          <a:p>
            <a:pPr algn="ctr"/>
            <a:endParaRPr lang="cs-CZ" sz="2400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5928" y="580526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u="sng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 64,04</a:t>
            </a:r>
            <a:endParaRPr lang="cs-CZ" sz="2400" u="sng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3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3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4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m SO</a:t>
            </a:r>
            <a:r>
              <a:rPr lang="cs-CZ" sz="42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4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cs-CZ" sz="3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4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350100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m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/  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5928" y="4005064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0,01 = m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/  64,04   </a:t>
            </a:r>
            <a:endParaRPr lang="cs-CZ" sz="2400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5928" y="450912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m SO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= 0,6404 g</a:t>
            </a:r>
            <a:endParaRPr lang="cs-CZ" sz="2400" u="sng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79512" y="602128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Skutečná hmotnost uvedeného počtu molekul 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0,6404 g.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2132856"/>
            <a:ext cx="8361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 SO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= 0,01 mol</a:t>
            </a:r>
            <a:endParaRPr lang="cs-CZ" sz="2400" u="sng" baseline="-25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75928" y="1628800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6,023   •  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21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6,023   •  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23   </a:t>
            </a:r>
            <a:endParaRPr lang="cs-CZ" sz="2400" baseline="-25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3528" y="112474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N SO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/   N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323528" y="548680"/>
            <a:ext cx="550458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n SO</a:t>
            </a:r>
            <a:r>
              <a:rPr lang="cs-CZ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4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Literatura:</a:t>
            </a:r>
          </a:p>
          <a:p>
            <a:pPr>
              <a:buNone/>
            </a:pPr>
            <a:r>
              <a:rPr lang="cs-CZ" dirty="0" smtClean="0"/>
              <a:t>ŠRÁMEK,V., KOSINA, L. </a:t>
            </a:r>
            <a:r>
              <a:rPr lang="cs-CZ" i="1" dirty="0" smtClean="0"/>
              <a:t>CHEMICKÉ VÝPOČTY A REAKCE</a:t>
            </a:r>
            <a:r>
              <a:rPr lang="cs-CZ" dirty="0" smtClean="0"/>
              <a:t>. Úvaly u Prahy: ALBRA, 1996.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426</Words>
  <Application>Microsoft Office PowerPoint</Application>
  <PresentationFormat>Předvádění na obrazovce (4:3)</PresentationFormat>
  <Paragraphs>112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Výpočet látkového množství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Výpočet látkového množství</dc:title>
  <dc:creator>Ptacek</dc:creator>
  <cp:lastModifiedBy>Ptacek</cp:lastModifiedBy>
  <cp:revision>29</cp:revision>
  <dcterms:created xsi:type="dcterms:W3CDTF">2012-10-07T17:26:09Z</dcterms:created>
  <dcterms:modified xsi:type="dcterms:W3CDTF">2015-02-19T10:08:01Z</dcterms:modified>
</cp:coreProperties>
</file>