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A1567-3346-4933-853D-C5A11FE1AC3E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7E322-9671-44D0-9B41-2C2CB9E93E3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AB9F50-3C63-4011-A90B-3893DBB43BF1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5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5.wav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>
                <a:solidFill>
                  <a:schemeClr val="bg1"/>
                </a:solidFill>
              </a:rPr>
              <a:t>Výpočet látkového množství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631904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?Jak značíme veličinu látkové množství?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?Co veličina látkové množství vyjadřuje?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?Jaká je jednotka látkového množství?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?Co jednotka látkového množství udává?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?Jak nazýváme číslo 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6,022   •   10</a:t>
            </a:r>
            <a:r>
              <a:rPr lang="cs-CZ" b="1" i="1" baseline="30000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1196752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/>
              <a:t>Veličinu </a:t>
            </a:r>
            <a:r>
              <a:rPr lang="cs-CZ" sz="2400" b="1" i="1" dirty="0" smtClean="0">
                <a:solidFill>
                  <a:srgbClr val="7030A0"/>
                </a:solidFill>
              </a:rPr>
              <a:t>látkové množství  </a:t>
            </a:r>
            <a:r>
              <a:rPr lang="cs-CZ" sz="2400" b="1" i="1" dirty="0" smtClean="0"/>
              <a:t>značíme písmenem </a:t>
            </a:r>
            <a:r>
              <a:rPr lang="cs-CZ" sz="2400" b="1" dirty="0" smtClean="0">
                <a:solidFill>
                  <a:srgbClr val="7030A0"/>
                </a:solidFill>
              </a:rPr>
              <a:t>n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2132856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/>
              <a:t> Udává </a:t>
            </a:r>
            <a:r>
              <a:rPr lang="cs-CZ" sz="2400" b="1" i="1" dirty="0" smtClean="0">
                <a:solidFill>
                  <a:srgbClr val="7030A0"/>
                </a:solidFill>
              </a:rPr>
              <a:t>množství látky </a:t>
            </a:r>
            <a:r>
              <a:rPr lang="cs-CZ" sz="2400" b="1" i="1" dirty="0" smtClean="0"/>
              <a:t>vyjádřené </a:t>
            </a:r>
            <a:r>
              <a:rPr lang="cs-CZ" sz="2400" b="1" i="1" dirty="0" smtClean="0">
                <a:solidFill>
                  <a:srgbClr val="7030A0"/>
                </a:solidFill>
              </a:rPr>
              <a:t>počtem částic </a:t>
            </a:r>
            <a:endParaRPr lang="cs-CZ" sz="2400" b="1" i="1" dirty="0">
              <a:solidFill>
                <a:srgbClr val="7030A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3528" y="3068960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Jednotkou látkového množství je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mol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407707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1 mol je takové množství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jakékoliv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látky, které obsahuje přesně 6,022   •   10</a:t>
            </a:r>
            <a:r>
              <a:rPr lang="cs-CZ" sz="2400" b="1" i="1" baseline="30000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částic dané látky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3528" y="5517232"/>
            <a:ext cx="8820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Číslo 6,022   •   10</a:t>
            </a:r>
            <a:r>
              <a:rPr lang="cs-CZ" sz="2400" b="1" i="1" baseline="30000" dirty="0" smtClean="0"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označujeme jako </a:t>
            </a:r>
            <a:r>
              <a:rPr lang="cs-CZ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Avogadrovu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konstantu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podle italského fyzika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Amedea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Avogadra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5775920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?Jak značíme 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Avogadrovu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konstantu?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?Jaké jsou vzorečky pro výpočet látkového množství?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?Co znamenají jednotlivé symboly ve vzorečku?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052736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/>
              <a:t> </a:t>
            </a:r>
            <a:r>
              <a:rPr lang="cs-CZ" sz="2400" b="1" i="1" dirty="0" err="1" smtClean="0"/>
              <a:t>Avogadrovu</a:t>
            </a:r>
            <a:r>
              <a:rPr lang="cs-CZ" sz="2400" b="1" i="1" dirty="0" smtClean="0"/>
              <a:t> konstantu značíme </a:t>
            </a:r>
            <a:r>
              <a:rPr lang="cs-CZ" sz="2400" b="1" dirty="0" smtClean="0">
                <a:solidFill>
                  <a:srgbClr val="7030A0"/>
                </a:solidFill>
              </a:rPr>
              <a:t>N</a:t>
            </a:r>
            <a:r>
              <a:rPr lang="cs-CZ" sz="2400" b="1" baseline="-25000" dirty="0" smtClean="0">
                <a:solidFill>
                  <a:srgbClr val="7030A0"/>
                </a:solidFill>
              </a:rPr>
              <a:t>A</a:t>
            </a:r>
            <a:endParaRPr lang="cs-CZ" sz="2400" b="1" baseline="-25000" dirty="0">
              <a:solidFill>
                <a:srgbClr val="7030A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5536" y="2060848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   =   m   /  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cs-CZ" sz="24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5536" y="2708920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   =  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 /   N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algn="ctr"/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23528" y="4005064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  hmotnost látky (g) 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755576" y="450912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  relativní molekulová hmotnost sloučeniny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907976" y="5085184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  počet částic látky (molekul, atomů, iontů)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060376" y="5661249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A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</a:t>
            </a:r>
            <a:r>
              <a:rPr lang="cs-CZ" sz="2400" b="1" i="1" dirty="0" err="1" smtClean="0"/>
              <a:t>Avogadrova</a:t>
            </a:r>
            <a:r>
              <a:rPr lang="cs-CZ" sz="2400" b="1" i="1" dirty="0" smtClean="0"/>
              <a:t> konstanta (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6,022   •   10</a:t>
            </a:r>
            <a:r>
              <a:rPr lang="cs-CZ" sz="2400" b="1" i="1" baseline="30000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i="1" dirty="0" smtClean="0"/>
              <a:t>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5919936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Příklad 1: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Kolik atomů 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je obsaženo ve 127 g 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Zápis: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(výpočet n):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699792" y="1556792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= 127 g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r(</a:t>
            </a:r>
            <a:r>
              <a:rPr lang="cs-CZ" sz="2400" b="1" baseline="-25000" dirty="0" err="1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= 63,5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= ?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75928" y="3861048"/>
            <a:ext cx="7912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 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= 127  / 63,5  </a:t>
            </a:r>
            <a:endParaRPr lang="cs-CZ" sz="2400" baseline="-25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75928" y="4437112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n (</a:t>
            </a:r>
            <a:r>
              <a:rPr lang="cs-CZ" sz="2400" b="1" u="sng" dirty="0" err="1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) = 2 mol</a:t>
            </a:r>
            <a:endParaRPr lang="cs-CZ" sz="2400" u="sng" baseline="-25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95536" y="3212976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 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  =   m 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  /   A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r (</a:t>
            </a:r>
            <a:r>
              <a:rPr lang="cs-CZ" sz="2400" b="1" baseline="-25000" dirty="0" err="1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5991944"/>
          </a:xfrm>
        </p:spPr>
        <p:txBody>
          <a:bodyPr/>
          <a:lstStyle/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Řešení,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výpočet N(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Odpověď: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75928" y="2060848"/>
            <a:ext cx="7912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2   = N(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/ 6,022   •   10</a:t>
            </a:r>
            <a:r>
              <a:rPr lang="cs-CZ" sz="2400" b="1" baseline="30000" dirty="0" smtClean="0"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400" b="1" baseline="-250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75928" y="2564904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N(</a:t>
            </a:r>
            <a:r>
              <a:rPr lang="cs-CZ" sz="2400" b="1" u="sng" dirty="0" err="1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) = 1,2046 • 10</a:t>
            </a:r>
            <a:r>
              <a:rPr lang="cs-CZ" sz="2400" b="1" u="sng" baseline="30000" dirty="0" smtClean="0">
                <a:latin typeface="Times New Roman" pitchFamily="18" charset="0"/>
                <a:cs typeface="Times New Roman" pitchFamily="18" charset="0"/>
              </a:rPr>
              <a:t>24 </a:t>
            </a:r>
            <a:endParaRPr lang="cs-CZ" sz="2400" u="sng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23528" y="4293096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Ve 127 g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obsaženo 1,2046 • 10</a:t>
            </a:r>
            <a:r>
              <a:rPr lang="cs-CZ" sz="2400" b="1" i="1" baseline="30000" dirty="0" smtClean="0">
                <a:latin typeface="Times New Roman" pitchFamily="18" charset="0"/>
                <a:cs typeface="Times New Roman" pitchFamily="18" charset="0"/>
              </a:rPr>
              <a:t>24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atomů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Cu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187624" y="1484784"/>
            <a:ext cx="5328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 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   = N(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  /   N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6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5919936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Příklad 2: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Jaká je hmotnost 6,023  •   10</a:t>
            </a:r>
            <a:r>
              <a:rPr lang="cs-CZ" b="1" baseline="30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molekul SO</a:t>
            </a:r>
            <a:r>
              <a:rPr lang="cs-CZ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Zápis: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03848" y="1412776"/>
            <a:ext cx="36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r(S)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= 32,06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r(O)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= 15,99</a:t>
            </a:r>
          </a:p>
          <a:p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 ?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 SO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6,023   •   10</a:t>
            </a:r>
            <a:r>
              <a:rPr lang="cs-CZ" sz="2400" b="1" baseline="30000" dirty="0" smtClean="0"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= 6,023   •   10</a:t>
            </a:r>
            <a:r>
              <a:rPr lang="cs-CZ" sz="2400" b="1" baseline="30000" dirty="0" smtClean="0">
                <a:latin typeface="Times New Roman" pitchFamily="18" charset="0"/>
                <a:cs typeface="Times New Roman" pitchFamily="18" charset="0"/>
              </a:rPr>
              <a:t>23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 SO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 ?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23528" y="4797152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 A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r(S)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r(O)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cs-CZ" sz="2400" baseline="-25000" dirty="0"/>
          </a:p>
        </p:txBody>
      </p:sp>
      <p:sp>
        <p:nvSpPr>
          <p:cNvPr id="10" name="Obdélník 9"/>
          <p:cNvSpPr/>
          <p:nvPr/>
        </p:nvSpPr>
        <p:spPr>
          <a:xfrm>
            <a:off x="179512" y="4149080"/>
            <a:ext cx="575542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(výpočet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600" b="1" baseline="-250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6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sz="26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75928" y="5373216"/>
            <a:ext cx="7912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 32,06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[1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cs-CZ" sz="2400" baseline="-25000" dirty="0" smtClean="0"/>
          </a:p>
          <a:p>
            <a:pPr algn="ctr"/>
            <a:endParaRPr lang="cs-CZ" sz="2400" baseline="-250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75928" y="5805264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u="sng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u="sng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 SO</a:t>
            </a:r>
            <a:r>
              <a:rPr lang="cs-CZ" sz="2400" b="1" u="sng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= 64,04</a:t>
            </a:r>
            <a:endParaRPr lang="cs-CZ" sz="2400" u="sng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26469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34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34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4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(výpočet m SO</a:t>
            </a:r>
            <a:r>
              <a:rPr lang="cs-CZ" sz="42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4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>
              <a:buNone/>
            </a:pPr>
            <a:endParaRPr lang="cs-CZ" sz="34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4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Odpověď: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3528" y="3501008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 SO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= m SO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/  M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endParaRPr lang="cs-CZ" sz="2400" baseline="-25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75928" y="4005064"/>
            <a:ext cx="7912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0,01 = m SO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/  64,04   </a:t>
            </a:r>
            <a:endParaRPr lang="cs-CZ" sz="2400" baseline="-250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75928" y="4509120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m SO</a:t>
            </a:r>
            <a:r>
              <a:rPr lang="cs-CZ" sz="2400" b="1" u="sng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 = 0,6404 g</a:t>
            </a:r>
            <a:endParaRPr lang="cs-CZ" sz="2400" u="sng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79512" y="6021288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Skutečná hmotnost uvedeného počtu molekul SO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je 0,6404 g.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95536" y="2132856"/>
            <a:ext cx="8361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n SO</a:t>
            </a:r>
            <a:r>
              <a:rPr lang="cs-CZ" sz="2400" b="1" u="sng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 = 0,01 mol</a:t>
            </a:r>
            <a:endParaRPr lang="cs-CZ" sz="2400" u="sng" baseline="-250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75928" y="1628800"/>
            <a:ext cx="7912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 SO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 6,023   •   10</a:t>
            </a:r>
            <a:r>
              <a:rPr lang="cs-CZ" sz="2400" b="1" baseline="30000" dirty="0" smtClean="0">
                <a:latin typeface="Times New Roman" pitchFamily="18" charset="0"/>
                <a:cs typeface="Times New Roman" pitchFamily="18" charset="0"/>
              </a:rPr>
              <a:t>21  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2400" b="1" baseline="30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6,023   •   10</a:t>
            </a:r>
            <a:r>
              <a:rPr lang="cs-CZ" sz="2400" b="1" baseline="30000" dirty="0" smtClean="0">
                <a:latin typeface="Times New Roman" pitchFamily="18" charset="0"/>
                <a:cs typeface="Times New Roman" pitchFamily="18" charset="0"/>
              </a:rPr>
              <a:t>23   </a:t>
            </a:r>
            <a:endParaRPr lang="cs-CZ" sz="2400" baseline="-25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23528" y="1124744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 SO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 N SO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/   N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cs-CZ" sz="2400" dirty="0"/>
          </a:p>
        </p:txBody>
      </p:sp>
      <p:sp>
        <p:nvSpPr>
          <p:cNvPr id="19" name="Obdélník 18"/>
          <p:cNvSpPr/>
          <p:nvPr/>
        </p:nvSpPr>
        <p:spPr>
          <a:xfrm>
            <a:off x="323528" y="548680"/>
            <a:ext cx="550458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(výpočet n SO</a:t>
            </a:r>
            <a:r>
              <a:rPr lang="cs-CZ" sz="26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6" grpId="0"/>
      <p:bldP spid="14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415880"/>
          </a:xfrm>
        </p:spPr>
        <p:txBody>
          <a:bodyPr/>
          <a:lstStyle/>
          <a:p>
            <a:pPr>
              <a:buNone/>
            </a:pPr>
            <a:r>
              <a:rPr lang="cs-CZ" b="1" i="1" dirty="0" smtClean="0"/>
              <a:t>Literatura:</a:t>
            </a:r>
          </a:p>
          <a:p>
            <a:pPr>
              <a:buNone/>
            </a:pPr>
            <a:r>
              <a:rPr lang="cs-CZ" dirty="0" smtClean="0"/>
              <a:t>ŠRÁMEK,V., KOSINA, L. </a:t>
            </a:r>
            <a:r>
              <a:rPr lang="cs-CZ" i="1" dirty="0" smtClean="0"/>
              <a:t>CHEMICKÉ VÝPOČTY A REAKCE</a:t>
            </a:r>
            <a:r>
              <a:rPr lang="cs-CZ" dirty="0" smtClean="0"/>
              <a:t>. Úvaly u Prahy: ALBRA, 1996.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171</TotalTime>
  <Words>426</Words>
  <Application>Microsoft Office PowerPoint</Application>
  <PresentationFormat>Předvádění na obrazovce (4:3)</PresentationFormat>
  <Paragraphs>112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 Výpočet látkového množství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Výpočet látkového množství</dc:title>
  <dc:creator>Ptacek</dc:creator>
  <cp:lastModifiedBy>Ptacek</cp:lastModifiedBy>
  <cp:revision>29</cp:revision>
  <dcterms:created xsi:type="dcterms:W3CDTF">2012-10-07T17:26:09Z</dcterms:created>
  <dcterms:modified xsi:type="dcterms:W3CDTF">2015-02-19T10:08:01Z</dcterms:modified>
</cp:coreProperties>
</file>