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C3B12-8106-477B-BFEC-6D03F5729CDE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5ADCE-1FCC-448C-AAC7-11C20182018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53945D-C948-434A-98BA-C0EC55FF7D9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>
                <a:solidFill>
                  <a:schemeClr val="bg1"/>
                </a:solidFill>
              </a:rPr>
              <a:t>Oxidační číslo atomu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620688"/>
            <a:ext cx="8712968" cy="6120680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?Co je to oxidační číslo atomu?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?Jakými číslicemi značíme oxidační číslo?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?Kde u značky prvku vyznačujeme oxidační číslo?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?Jaká oxidační čísla jsou ve sloučeninách možná u atomu vodíku?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124744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Je to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elektrický náboj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který by byl přítomen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na atomu prvku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kdybychom elektrony v každé vazbě vycházející z tohoto atomu přidělili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elektronegativnějšímu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atomu</a:t>
            </a:r>
            <a:endParaRPr lang="cs-CZ" sz="2400" b="1" i="1" dirty="0">
              <a:solidFill>
                <a:srgbClr val="C00000"/>
              </a:solidFill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250825" y="2996952"/>
            <a:ext cx="8137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Oxidační číslo značíme římskými číslicemi  </a:t>
            </a:r>
            <a:endParaRPr lang="cs-CZ" sz="2400" b="1" i="1" dirty="0">
              <a:latin typeface="Constantia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251521" y="3933056"/>
            <a:ext cx="828923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Oxidační číslo </a:t>
            </a:r>
            <a:r>
              <a:rPr lang="cs-CZ" sz="2400" b="1" i="1" dirty="0" smtClean="0">
                <a:latin typeface="Constantia" pitchFamily="18" charset="0"/>
              </a:rPr>
              <a:t>vyznačujeme jako pravý </a:t>
            </a:r>
            <a:r>
              <a:rPr lang="cs-CZ" sz="2400" b="1" i="1" dirty="0" err="1" smtClean="0">
                <a:latin typeface="Constantia" pitchFamily="18" charset="0"/>
              </a:rPr>
              <a:t>hormí</a:t>
            </a:r>
            <a:r>
              <a:rPr lang="cs-CZ" sz="2400" b="1" i="1" dirty="0" smtClean="0">
                <a:latin typeface="Constantia" pitchFamily="18" charset="0"/>
              </a:rPr>
              <a:t> index u značky prvku (např. O</a:t>
            </a:r>
            <a:r>
              <a:rPr lang="cs-CZ" sz="2400" b="1" i="1" baseline="30000" dirty="0" smtClean="0">
                <a:solidFill>
                  <a:srgbClr val="7030A0"/>
                </a:solidFill>
                <a:latin typeface="Constantia" pitchFamily="18" charset="0"/>
              </a:rPr>
              <a:t>-II</a:t>
            </a:r>
            <a:r>
              <a:rPr lang="cs-CZ" sz="2400" b="1" i="1" dirty="0" smtClean="0">
                <a:latin typeface="Constantia" pitchFamily="18" charset="0"/>
              </a:rPr>
              <a:t>)  </a:t>
            </a:r>
            <a:endParaRPr lang="cs-CZ" sz="2400" b="1" i="1" dirty="0">
              <a:latin typeface="Constantia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79512" y="5733256"/>
            <a:ext cx="86409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Oxidační číslo vodíku je </a:t>
            </a:r>
            <a:r>
              <a:rPr lang="cs-CZ" sz="2400" b="1" dirty="0" smtClean="0">
                <a:solidFill>
                  <a:srgbClr val="7030A0"/>
                </a:solidFill>
                <a:latin typeface="Constantia" pitchFamily="18" charset="0"/>
              </a:rPr>
              <a:t>+I</a:t>
            </a:r>
            <a:r>
              <a:rPr lang="cs-CZ" sz="2400" b="1" dirty="0" smtClean="0">
                <a:latin typeface="Constantia" pitchFamily="18" charset="0"/>
              </a:rPr>
              <a:t>, </a:t>
            </a:r>
            <a:r>
              <a:rPr lang="cs-CZ" sz="2400" b="1" i="1" dirty="0" smtClean="0">
                <a:latin typeface="Constantia" pitchFamily="18" charset="0"/>
              </a:rPr>
              <a:t>výjimkou jsou 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</a:rPr>
              <a:t>iontové hydridy </a:t>
            </a:r>
            <a:r>
              <a:rPr lang="cs-CZ" sz="2400" b="1" i="1" dirty="0" smtClean="0">
                <a:latin typeface="Constantia" pitchFamily="18" charset="0"/>
              </a:rPr>
              <a:t>, ve kterých má vodík oxidační číslo </a:t>
            </a:r>
            <a:r>
              <a:rPr lang="cs-CZ" sz="2400" b="1" dirty="0" smtClean="0">
                <a:solidFill>
                  <a:srgbClr val="C00000"/>
                </a:solidFill>
                <a:latin typeface="Constantia" pitchFamily="18" charset="0"/>
              </a:rPr>
              <a:t>–I </a:t>
            </a:r>
            <a:r>
              <a:rPr lang="cs-CZ" sz="2400" b="1" dirty="0" smtClean="0">
                <a:latin typeface="Constantia" pitchFamily="18" charset="0"/>
              </a:rPr>
              <a:t>(např. </a:t>
            </a:r>
            <a:r>
              <a:rPr lang="cs-CZ" sz="2400" b="1" dirty="0" err="1" smtClean="0">
                <a:latin typeface="Constantia" pitchFamily="18" charset="0"/>
              </a:rPr>
              <a:t>NaH</a:t>
            </a:r>
            <a:r>
              <a:rPr lang="cs-CZ" sz="2400" b="1" baseline="30000" dirty="0" smtClean="0">
                <a:solidFill>
                  <a:srgbClr val="C00000"/>
                </a:solidFill>
                <a:latin typeface="Constantia" pitchFamily="18" charset="0"/>
              </a:rPr>
              <a:t>-I</a:t>
            </a:r>
            <a:r>
              <a:rPr lang="cs-CZ" sz="2400" b="1" dirty="0" smtClean="0">
                <a:latin typeface="Constantia" pitchFamily="18" charset="0"/>
              </a:rPr>
              <a:t>)  </a:t>
            </a:r>
            <a:endParaRPr lang="cs-CZ" sz="2400" b="1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620688"/>
            <a:ext cx="8712968" cy="6120680"/>
          </a:xfrm>
        </p:spPr>
        <p:txBody>
          <a:bodyPr/>
          <a:lstStyle/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251521" y="4005064"/>
            <a:ext cx="82892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Oxidační číslo prvků v čistém stavu je 0 (např. Fe</a:t>
            </a:r>
            <a:r>
              <a:rPr lang="cs-CZ" sz="2000" b="1" i="1" baseline="5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251520" y="5733256"/>
            <a:ext cx="85689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Součet oxidačních čísel prvků v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elektroneutrální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molekule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musí být roven 0</a:t>
            </a:r>
            <a:endParaRPr lang="cs-CZ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692696"/>
            <a:ext cx="842493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?Jaká oxidační čísla jsou ve sloučeninách možná u atomu kyslíku?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31912" y="1628800"/>
            <a:ext cx="864096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Oxidační číslo kyslíku je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výjimkou jsou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fluoridy kyslíku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ve kterých má kyslík oxidační číslo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+II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např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O</a:t>
            </a:r>
            <a:r>
              <a:rPr lang="cs-CZ" sz="2200" b="1" baseline="50000" dirty="0" smtClean="0">
                <a:latin typeface="Times New Roman" pitchFamily="18" charset="0"/>
                <a:cs typeface="Times New Roman" pitchFamily="18" charset="0"/>
              </a:rPr>
              <a:t>+II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Další výjimkou jsou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peroxidy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ve kterých má kyslík oxidační číslo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–I.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23528" y="3068960"/>
            <a:ext cx="86493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?Jaká oxidační čísla nesou prvky v čistém (nesloučeném) stavu?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23528" y="4725144"/>
            <a:ext cx="88017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?Čemu je roven součet oxidačních čísel jednotlivých prvků v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elektroneutrální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molekule?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620688"/>
            <a:ext cx="8712968" cy="6120680"/>
          </a:xfrm>
        </p:spPr>
        <p:txBody>
          <a:bodyPr/>
          <a:lstStyle/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251520" y="1628800"/>
            <a:ext cx="85689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Součet oxidačních čísel prvků v iontech je roven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celkovému náboji daného iontu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např.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(NO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3  •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(-II)  +  V  =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-1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23528" y="764704"/>
            <a:ext cx="88017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?Čemu je roven součet oxidačních čísel jednotlivých prvků v iontech?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51520" y="2708920"/>
            <a:ext cx="902615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?Jak odlišujeme náboj částice od oxidačního čísla?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403920" y="3212976"/>
            <a:ext cx="85689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Náboj částice odlišujeme od oxidačního čísla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způsobem vyznačování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zatímco oxidační čísla vyznačujeme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římskými číslicemi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cs-CZ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náboj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vyznačujeme </a:t>
            </a:r>
            <a:r>
              <a:rPr lang="cs-CZ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arabskými číslicemi </a:t>
            </a:r>
            <a:endParaRPr lang="cs-CZ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03920" y="4581128"/>
            <a:ext cx="90261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smtClean="0">
                <a:latin typeface="Times New Roman"/>
                <a:cs typeface="Times New Roman"/>
              </a:rPr>
              <a:t> Oxidační </a:t>
            </a:r>
            <a:r>
              <a:rPr lang="cs-CZ" sz="2400" b="1" i="1" dirty="0" smtClean="0">
                <a:latin typeface="Times New Roman"/>
                <a:cs typeface="Times New Roman"/>
              </a:rPr>
              <a:t>čísla mohou nést vždy pouze jednotlivé atomy, zatímco elektrický náboj mohou nést kromě samostatných atomů také skupiny atomů </a:t>
            </a:r>
            <a:r>
              <a:rPr lang="en-US" sz="2400" b="1" i="1" dirty="0" smtClean="0">
                <a:latin typeface="Times New Roman"/>
                <a:cs typeface="Times New Roman"/>
              </a:rPr>
              <a:t>[</a:t>
            </a:r>
            <a:r>
              <a:rPr lang="cs-CZ" sz="2400" b="1" i="1" dirty="0" smtClean="0">
                <a:latin typeface="Times New Roman"/>
                <a:cs typeface="Times New Roman"/>
              </a:rPr>
              <a:t>např. (OH)</a:t>
            </a:r>
            <a:r>
              <a:rPr lang="cs-CZ" sz="2400" b="1" i="1" baseline="30000" dirty="0" smtClean="0">
                <a:latin typeface="Times New Roman"/>
                <a:cs typeface="Times New Roman"/>
              </a:rPr>
              <a:t>-</a:t>
            </a:r>
            <a:r>
              <a:rPr lang="cs-CZ" sz="2400" b="1" i="1" dirty="0" smtClean="0">
                <a:latin typeface="Times New Roman"/>
                <a:cs typeface="Times New Roman"/>
              </a:rPr>
              <a:t>, (CN)</a:t>
            </a:r>
            <a:r>
              <a:rPr lang="cs-CZ" sz="2400" b="1" i="1" baseline="30000" dirty="0" smtClean="0">
                <a:latin typeface="Times New Roman"/>
                <a:cs typeface="Times New Roman"/>
              </a:rPr>
              <a:t>-</a:t>
            </a:r>
            <a:r>
              <a:rPr lang="en-US" sz="2400" b="1" i="1" dirty="0" smtClean="0">
                <a:latin typeface="Times New Roman"/>
                <a:cs typeface="Times New Roman"/>
              </a:rPr>
              <a:t>]</a:t>
            </a:r>
            <a:endParaRPr lang="cs-CZ" sz="2400" b="1" i="1" dirty="0" smtClean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404813"/>
            <a:ext cx="8642350" cy="5919787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cs-C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Příklad 1:</a:t>
            </a:r>
            <a:r>
              <a:rPr lang="cs-CZ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cs-CZ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Určete oxidační čísla prvků v H</a:t>
            </a:r>
            <a:r>
              <a:rPr lang="cs-CZ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cs-CZ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51520" y="1628801"/>
            <a:ext cx="568414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060848"/>
            <a:ext cx="9036497" cy="479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415880"/>
          </a:xfrm>
        </p:spPr>
        <p:txBody>
          <a:bodyPr/>
          <a:lstStyle/>
          <a:p>
            <a:pPr>
              <a:buNone/>
            </a:pPr>
            <a:r>
              <a:rPr lang="cs-CZ" b="1" i="1" dirty="0" smtClean="0"/>
              <a:t>Literatura:</a:t>
            </a:r>
          </a:p>
          <a:p>
            <a:pPr>
              <a:buNone/>
            </a:pPr>
            <a:r>
              <a:rPr lang="cs-CZ" dirty="0" smtClean="0"/>
              <a:t>ŠRÁMEK,V., KOSINA, L. </a:t>
            </a:r>
            <a:r>
              <a:rPr lang="cs-CZ" i="1" dirty="0" smtClean="0"/>
              <a:t>CHEMICKÉ VÝPOČTY A REAKCE</a:t>
            </a:r>
            <a:r>
              <a:rPr lang="cs-CZ" dirty="0" smtClean="0"/>
              <a:t>. Úvaly u Prahy: ALBRA, 1996.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577</TotalTime>
  <Words>350</Words>
  <Application>Microsoft Office PowerPoint</Application>
  <PresentationFormat>Předvádění na obrazovce (4:3)</PresentationFormat>
  <Paragraphs>48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 Oxidační číslo atomu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75</cp:revision>
  <dcterms:created xsi:type="dcterms:W3CDTF">2012-10-10T13:12:23Z</dcterms:created>
  <dcterms:modified xsi:type="dcterms:W3CDTF">2015-02-19T10:09:12Z</dcterms:modified>
</cp:coreProperties>
</file>