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6" r:id="rId7"/>
    <p:sldId id="267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46" autoAdjust="0"/>
    <p:restoredTop sz="94660"/>
  </p:normalViewPr>
  <p:slideViewPr>
    <p:cSldViewPr>
      <p:cViewPr varScale="1">
        <p:scale>
          <a:sx n="102" d="100"/>
          <a:sy n="102" d="100"/>
        </p:scale>
        <p:origin x="-16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CC6DB-F35F-4201-BF09-331BEBC92E95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B3A27-D4A2-4EC3-8A10-5D5251F8CDE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53945D-C948-434A-98BA-C0EC55FF7D9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5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smtClean="0">
                <a:solidFill>
                  <a:schemeClr val="bg1"/>
                </a:solidFill>
              </a:rPr>
              <a:t>Hmotnostní zlomek 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50825" y="1484785"/>
            <a:ext cx="8713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Výpočet hmotnostního zlomku slouží k určení </a:t>
            </a:r>
            <a:r>
              <a:rPr lang="cs-CZ" sz="2400" b="1" i="1" dirty="0" smtClean="0">
                <a:solidFill>
                  <a:srgbClr val="FF3300"/>
                </a:solidFill>
                <a:latin typeface="Constantia" pitchFamily="18" charset="0"/>
              </a:rPr>
              <a:t>koncentrace rozpuštěné látky </a:t>
            </a:r>
            <a:r>
              <a:rPr lang="cs-CZ" sz="2400" b="1" i="1" dirty="0" smtClean="0">
                <a:latin typeface="Constantia" pitchFamily="18" charset="0"/>
              </a:rPr>
              <a:t>v určitém roztoku.</a:t>
            </a:r>
            <a:endParaRPr lang="cs-CZ" sz="2400" b="1" i="1" dirty="0">
              <a:latin typeface="Constantia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23850" y="2924944"/>
            <a:ext cx="8369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Koncentrace </a:t>
            </a:r>
            <a:r>
              <a:rPr lang="cs-CZ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určité konkrétní látky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vyjadřuje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poměr množství této látky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ku celkovému množství směsi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ve které je tato konkrétní látka obsažena.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23528" y="980728"/>
            <a:ext cx="82089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 čemu slouží výpočet hmotnostního zlomku ?</a:t>
            </a:r>
          </a:p>
        </p:txBody>
      </p:sp>
      <p:sp>
        <p:nvSpPr>
          <p:cNvPr id="8" name="Obdélník 7"/>
          <p:cNvSpPr/>
          <p:nvPr/>
        </p:nvSpPr>
        <p:spPr>
          <a:xfrm>
            <a:off x="323528" y="2492896"/>
            <a:ext cx="83613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znamená pojem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koncentace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látky ?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5537" y="4221088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Příklad: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3789040"/>
            <a:ext cx="6804248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850" y="1628800"/>
            <a:ext cx="85217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4000" b="1" baseline="-25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=    </a:t>
            </a:r>
            <a:r>
              <a:rPr lang="cs-CZ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4000" b="1" baseline="-25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4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/   </a:t>
            </a:r>
            <a:r>
              <a:rPr lang="cs-CZ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4000" b="1" baseline="-25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cs-CZ" sz="4000" b="1" baseline="-25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3573016"/>
            <a:ext cx="86024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400" b="1" baseline="-25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hmotnostní zlomek rozpuštěné látky A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536" y="4149080"/>
            <a:ext cx="9073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hmotnost rozpuštěné látky A (jejíž koncentraci zjišťujeme)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4725144"/>
            <a:ext cx="8907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hmotnost roztoku (celé směsi)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51520" y="836711"/>
            <a:ext cx="82809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Jaký je vzoreček pro výpočet hmotnostního zlomku ?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51520" y="2924944"/>
            <a:ext cx="84249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vyjadřují jednotlivé symboly ve vzorečku ?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95536" y="5301208"/>
            <a:ext cx="9059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     </a:t>
            </a:r>
            <a:r>
              <a:rPr lang="cs-CZ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+   m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H2O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5877272"/>
            <a:ext cx="92120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H2O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 hmotnost vody v roztoku</a:t>
            </a:r>
          </a:p>
          <a:p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2636912"/>
            <a:ext cx="856895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 rozpuštěné látky:  m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(KOH)</a:t>
            </a:r>
            <a:r>
              <a:rPr lang="cs-CZ" sz="24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 vody:                      m (H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100 g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 roztoku:               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120 g  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(KOH)  + m (H</a:t>
            </a:r>
            <a:r>
              <a:rPr lang="cs-CZ" sz="24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O)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cs-CZ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hmotnostní zlomek KOH:  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 (KOH) 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850" y="5301208"/>
            <a:ext cx="8280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w (KOH)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=   m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(KOH)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79388" y="4797152"/>
            <a:ext cx="5756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w(KOH)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684584" y="5733256"/>
            <a:ext cx="94412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w (KOH)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=    20</a:t>
            </a:r>
            <a:r>
              <a:rPr lang="cs-CZ" sz="24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120 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-1692696" y="6237312"/>
            <a:ext cx="106017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 (KOH) </a:t>
            </a:r>
            <a:r>
              <a:rPr lang="cs-CZ" sz="2400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= 0,166 </a:t>
            </a:r>
            <a:endParaRPr lang="cs-CZ" sz="2400" u="sng" baseline="-25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692696"/>
            <a:ext cx="2376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Příklad 1:</a:t>
            </a:r>
            <a:endParaRPr lang="cs-CZ" sz="2600" dirty="0"/>
          </a:p>
        </p:txBody>
      </p:sp>
      <p:sp>
        <p:nvSpPr>
          <p:cNvPr id="12" name="Obdélník 11"/>
          <p:cNvSpPr/>
          <p:nvPr/>
        </p:nvSpPr>
        <p:spPr>
          <a:xfrm>
            <a:off x="179512" y="1124744"/>
            <a:ext cx="88569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Ve 100 g H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O bylo rozpuštěno 20 g KOH. Vypočítejte hmotnostní zlomek a hmotnostní procenta KOH v roztoku.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79512" y="2132856"/>
            <a:ext cx="47990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Zápis: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8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323528" y="4221088"/>
            <a:ext cx="83521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Hmotnostní zlomek KOH v uvedeném roztoku je 0,166, což znamená, že množství KOH (vyjádřené v procentech) představuje 16,6 % hmotnosti roztoku.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323850" y="908720"/>
            <a:ext cx="80645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hmotnostních procent KOH v roztoku: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23850" y="1700808"/>
            <a:ext cx="8521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w (KOH)    •   100   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hmotnostní procenta KOH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-396552" y="2420888"/>
            <a:ext cx="8713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0,166    •   100    = 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16,6 % KOH </a:t>
            </a:r>
            <a:endParaRPr lang="cs-CZ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51520" y="3573016"/>
            <a:ext cx="492096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2636912"/>
            <a:ext cx="856895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 rozpuštěné látky: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? g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 vody:                    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 (H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O) 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? g</a:t>
            </a:r>
          </a:p>
          <a:p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 roztoku:               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300 g  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 + m (H</a:t>
            </a:r>
            <a:r>
              <a:rPr lang="cs-CZ" sz="24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O)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hmotnostní zlomek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:     w 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0,1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850" y="5301208"/>
            <a:ext cx="8280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w 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)    = m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/  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79388" y="4797152"/>
            <a:ext cx="57562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03648" y="5733256"/>
            <a:ext cx="73530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0,1   =    m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300 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-324544" y="6237312"/>
            <a:ext cx="92335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cs-CZ" sz="24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   300    •   0,1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692696"/>
            <a:ext cx="2376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Příklad 2:</a:t>
            </a:r>
            <a:endParaRPr lang="cs-CZ" sz="2600" dirty="0"/>
          </a:p>
        </p:txBody>
      </p:sp>
      <p:sp>
        <p:nvSpPr>
          <p:cNvPr id="12" name="Obdélník 11"/>
          <p:cNvSpPr/>
          <p:nvPr/>
        </p:nvSpPr>
        <p:spPr>
          <a:xfrm>
            <a:off x="179512" y="1124744"/>
            <a:ext cx="88569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Kolik gramů </a:t>
            </a:r>
            <a:r>
              <a:rPr lang="cs-CZ" sz="2600" b="1" dirty="0" err="1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a kolik gramů H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O potřebujeme na přípravu 300 g 10% roztoku </a:t>
            </a:r>
            <a:r>
              <a:rPr lang="cs-CZ" sz="2600" b="1" dirty="0" err="1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79512" y="2132856"/>
            <a:ext cx="47990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Zápis: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8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052736"/>
            <a:ext cx="89090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cs-CZ" sz="2400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   30 g </a:t>
            </a:r>
            <a:endParaRPr lang="cs-CZ" sz="2400" u="sng" baseline="-25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55576" y="2204864"/>
            <a:ext cx="44714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 (H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O)  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-    m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755576" y="2852936"/>
            <a:ext cx="525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 (H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O)  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   300    -    30 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755576" y="3429000"/>
            <a:ext cx="5408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 (H</a:t>
            </a:r>
            <a:r>
              <a:rPr lang="cs-CZ" sz="2400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O)    =    270 g </a:t>
            </a:r>
            <a:endParaRPr lang="cs-CZ" sz="2400" u="sng" dirty="0">
              <a:solidFill>
                <a:srgbClr val="C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1520" y="4437112"/>
            <a:ext cx="492096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251520" y="4941168"/>
            <a:ext cx="88924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Na přípravu 300 g 10% roztoku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potřebujeme 30 g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270 g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O.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268760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/>
              <a:t>Literatura:</a:t>
            </a:r>
            <a:endParaRPr lang="cs-CZ" sz="2600" dirty="0"/>
          </a:p>
        </p:txBody>
      </p:sp>
      <p:sp>
        <p:nvSpPr>
          <p:cNvPr id="5" name="Obdélník 4"/>
          <p:cNvSpPr/>
          <p:nvPr/>
        </p:nvSpPr>
        <p:spPr>
          <a:xfrm>
            <a:off x="395536" y="191683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400" b="1" dirty="0" smtClean="0"/>
              <a:t>ŠRÁMEK,V., KOSINA, L. </a:t>
            </a:r>
            <a:r>
              <a:rPr lang="cs-CZ" sz="2400" b="1" i="1" dirty="0" smtClean="0"/>
              <a:t>CHEMICKÉ VÝPOČTY A REAKCE</a:t>
            </a:r>
            <a:r>
              <a:rPr lang="cs-CZ" sz="2400" b="1" dirty="0" smtClean="0"/>
              <a:t>. Úvaly u Prahy: ALBRA, 1996.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1139</TotalTime>
  <Words>447</Words>
  <Application>Microsoft Office PowerPoint</Application>
  <PresentationFormat>Předvádění na obrazovce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Hmotnostní zlomek 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127</cp:revision>
  <dcterms:created xsi:type="dcterms:W3CDTF">2013-02-12T16:36:17Z</dcterms:created>
  <dcterms:modified xsi:type="dcterms:W3CDTF">2015-03-05T13:40:20Z</dcterms:modified>
</cp:coreProperties>
</file>