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258" r:id="rId3"/>
    <p:sldId id="266" r:id="rId4"/>
    <p:sldId id="260" r:id="rId5"/>
    <p:sldId id="267" r:id="rId6"/>
    <p:sldId id="268" r:id="rId7"/>
    <p:sldId id="269" r:id="rId8"/>
    <p:sldId id="264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33CC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3824" autoAdjust="0"/>
    <p:restoredTop sz="94660"/>
  </p:normalViewPr>
  <p:slideViewPr>
    <p:cSldViewPr>
      <p:cViewPr varScale="1">
        <p:scale>
          <a:sx n="102" d="100"/>
          <a:sy n="102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50D9C0-59C3-49D0-B70C-4E2B884A8E3F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E7178-7373-4193-8284-517E46870E3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5363" name="Zástupný symbol pro číslo snímku 4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853945D-C948-434A-98BA-C0EC55FF7D97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6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6.wav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6"/>
          <p:cNvSpPr>
            <a:spLocks noGrp="1"/>
          </p:cNvSpPr>
          <p:nvPr>
            <p:ph type="ctrTitle"/>
          </p:nvPr>
        </p:nvSpPr>
        <p:spPr>
          <a:xfrm>
            <a:off x="571500" y="1785938"/>
            <a:ext cx="7772400" cy="1470025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sz="4000" dirty="0" smtClean="0">
                <a:solidFill>
                  <a:schemeClr val="bg1"/>
                </a:solidFill>
              </a:rPr>
              <a:t>Výpočet obsahu prvků ve sloučenině</a:t>
            </a:r>
            <a:endParaRPr lang="cs-CZ" sz="4800" dirty="0" smtClean="0">
              <a:solidFill>
                <a:schemeClr val="bg1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250825" y="1700808"/>
            <a:ext cx="871366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Constantia" pitchFamily="18" charset="0"/>
              </a:rPr>
              <a:t> </a:t>
            </a:r>
            <a:r>
              <a:rPr lang="cs-CZ" sz="2400" b="1" i="1" dirty="0" smtClean="0">
                <a:latin typeface="Constantia" pitchFamily="18" charset="0"/>
              </a:rPr>
              <a:t>Hmotnostní zlomek </a:t>
            </a:r>
            <a:r>
              <a:rPr lang="cs-CZ" sz="2400" b="1" i="1" dirty="0" smtClean="0">
                <a:solidFill>
                  <a:srgbClr val="C00000"/>
                </a:solidFill>
                <a:latin typeface="Constantia" pitchFamily="18" charset="0"/>
              </a:rPr>
              <a:t>w</a:t>
            </a:r>
            <a:r>
              <a:rPr lang="cs-CZ" sz="2400" b="1" i="1" dirty="0" smtClean="0">
                <a:latin typeface="Constantia" pitchFamily="18" charset="0"/>
              </a:rPr>
              <a:t> vyjadřuje </a:t>
            </a:r>
            <a:r>
              <a:rPr lang="cs-CZ" sz="2400" b="1" i="1" dirty="0" smtClean="0">
                <a:solidFill>
                  <a:srgbClr val="C00000"/>
                </a:solidFill>
                <a:latin typeface="Constantia" pitchFamily="18" charset="0"/>
              </a:rPr>
              <a:t>podíl</a:t>
            </a:r>
            <a:r>
              <a:rPr lang="cs-CZ" sz="2400" b="1" i="1" dirty="0" smtClean="0">
                <a:latin typeface="Constantia" pitchFamily="18" charset="0"/>
              </a:rPr>
              <a:t> hmotnosti látky obsažené ve sloučenině </a:t>
            </a:r>
            <a:r>
              <a:rPr lang="cs-CZ" sz="2400" b="1" i="1" dirty="0" smtClean="0">
                <a:solidFill>
                  <a:srgbClr val="00B0F0"/>
                </a:solidFill>
                <a:latin typeface="Constantia" pitchFamily="18" charset="0"/>
              </a:rPr>
              <a:t>m (A)</a:t>
            </a:r>
            <a:r>
              <a:rPr lang="cs-CZ" sz="2400" b="1" i="1" dirty="0" smtClean="0">
                <a:latin typeface="Constantia" pitchFamily="18" charset="0"/>
              </a:rPr>
              <a:t> a celkové hmotnosti sloučeniny </a:t>
            </a:r>
            <a:r>
              <a:rPr lang="cs-CZ" sz="2400" b="1" i="1" dirty="0" smtClean="0">
                <a:solidFill>
                  <a:srgbClr val="00B0F0"/>
                </a:solidFill>
                <a:latin typeface="Constantia" pitchFamily="18" charset="0"/>
              </a:rPr>
              <a:t>m (s).</a:t>
            </a:r>
            <a:endParaRPr lang="cs-CZ" sz="2400" b="1" i="1" dirty="0">
              <a:solidFill>
                <a:srgbClr val="00B0F0"/>
              </a:solidFill>
              <a:latin typeface="Constantia" pitchFamily="18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323528" y="836712"/>
            <a:ext cx="8208912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Vysvětlete co vyjadřuje veličina hmotnostní zlomek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vzhledem k obsahu určité látky ve sloučenině: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251520" y="3068960"/>
            <a:ext cx="8424936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 převedeme hmotnostní zlomek na hmotnostní procenta ?</a:t>
            </a:r>
          </a:p>
        </p:txBody>
      </p:sp>
      <p:sp>
        <p:nvSpPr>
          <p:cNvPr id="15" name="TextovéPole 14"/>
          <p:cNvSpPr txBox="1">
            <a:spLocks noChangeArrowheads="1"/>
          </p:cNvSpPr>
          <p:nvPr/>
        </p:nvSpPr>
        <p:spPr bwMode="auto">
          <a:xfrm>
            <a:off x="403225" y="3933056"/>
            <a:ext cx="87136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Constantia" pitchFamily="18" charset="0"/>
              </a:rPr>
              <a:t> </a:t>
            </a:r>
            <a:r>
              <a:rPr lang="cs-CZ" sz="2400" b="1" i="1" dirty="0" smtClean="0">
                <a:latin typeface="Constantia" pitchFamily="18" charset="0"/>
              </a:rPr>
              <a:t>Hmotnostní zlomek </a:t>
            </a:r>
            <a:r>
              <a:rPr lang="cs-CZ" sz="2400" b="1" i="1" dirty="0" smtClean="0">
                <a:solidFill>
                  <a:srgbClr val="C00000"/>
                </a:solidFill>
                <a:latin typeface="Constantia" pitchFamily="18" charset="0"/>
              </a:rPr>
              <a:t>w</a:t>
            </a:r>
            <a:r>
              <a:rPr lang="cs-CZ" sz="2400" b="1" i="1" dirty="0" smtClean="0">
                <a:latin typeface="Constantia" pitchFamily="18" charset="0"/>
              </a:rPr>
              <a:t> převedeme na hmotnostní procenta </a:t>
            </a:r>
            <a:r>
              <a:rPr lang="cs-CZ" sz="2400" b="1" i="1" dirty="0" smtClean="0">
                <a:solidFill>
                  <a:srgbClr val="C00000"/>
                </a:solidFill>
                <a:latin typeface="Constantia" pitchFamily="18" charset="0"/>
              </a:rPr>
              <a:t>vynásobením stem.</a:t>
            </a:r>
            <a:endParaRPr lang="cs-CZ" sz="2400" b="1" i="1" dirty="0">
              <a:solidFill>
                <a:srgbClr val="C00000"/>
              </a:solidFill>
              <a:latin typeface="Constantia" pitchFamily="18" charset="0"/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251520" y="4941168"/>
            <a:ext cx="857733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Jaká je jednotka hmotnostního zlomku ?</a:t>
            </a:r>
          </a:p>
        </p:txBody>
      </p:sp>
      <p:sp>
        <p:nvSpPr>
          <p:cNvPr id="17" name="TextovéPole 16"/>
          <p:cNvSpPr txBox="1">
            <a:spLocks noChangeArrowheads="1"/>
          </p:cNvSpPr>
          <p:nvPr/>
        </p:nvSpPr>
        <p:spPr bwMode="auto">
          <a:xfrm>
            <a:off x="395537" y="5445224"/>
            <a:ext cx="887375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Constantia" pitchFamily="18" charset="0"/>
              </a:rPr>
              <a:t> </a:t>
            </a:r>
            <a:r>
              <a:rPr lang="cs-CZ" sz="2400" b="1" i="1" dirty="0" smtClean="0">
                <a:solidFill>
                  <a:srgbClr val="C00000"/>
                </a:solidFill>
                <a:latin typeface="Constantia" pitchFamily="18" charset="0"/>
              </a:rPr>
              <a:t>Žádná,</a:t>
            </a:r>
            <a:r>
              <a:rPr lang="cs-CZ" sz="2400" b="1" i="1" dirty="0" smtClean="0">
                <a:latin typeface="Constantia" pitchFamily="18" charset="0"/>
              </a:rPr>
              <a:t> hmotnostní zlomek je </a:t>
            </a:r>
            <a:r>
              <a:rPr lang="cs-CZ" sz="2400" b="1" i="1" dirty="0" smtClean="0">
                <a:solidFill>
                  <a:srgbClr val="C00000"/>
                </a:solidFill>
                <a:latin typeface="Constantia" pitchFamily="18" charset="0"/>
              </a:rPr>
              <a:t>bez jednotky</a:t>
            </a:r>
            <a:r>
              <a:rPr lang="cs-CZ" sz="2400" b="1" i="1" dirty="0" smtClean="0">
                <a:latin typeface="Constantia" pitchFamily="18" charset="0"/>
              </a:rPr>
              <a:t>, lze jej však převádět na </a:t>
            </a:r>
            <a:r>
              <a:rPr lang="cs-CZ" sz="2400" b="1" i="1" dirty="0" smtClean="0">
                <a:solidFill>
                  <a:srgbClr val="C00000"/>
                </a:solidFill>
                <a:latin typeface="Constantia" pitchFamily="18" charset="0"/>
              </a:rPr>
              <a:t>hmotnostní procenta</a:t>
            </a:r>
            <a:r>
              <a:rPr lang="cs-CZ" sz="2400" b="1" i="1" dirty="0" smtClean="0">
                <a:latin typeface="Constantia" pitchFamily="18" charset="0"/>
              </a:rPr>
              <a:t>. </a:t>
            </a:r>
            <a:endParaRPr lang="cs-CZ" sz="2400" b="1" i="1" dirty="0">
              <a:solidFill>
                <a:srgbClr val="C00000"/>
              </a:solidFill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5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251520" y="3645024"/>
            <a:ext cx="843332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Vysvětlete význam jednotlivých symbolů uvedených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ve vzorečku:</a:t>
            </a:r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395536" y="4509120"/>
            <a:ext cx="860241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% (X)</a:t>
            </a:r>
            <a:r>
              <a:rPr lang="cs-CZ" sz="2400" b="1" baseline="-25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hmotnostní procenta prvku X obsaženého ve sloučenině XY 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395536" y="5373216"/>
            <a:ext cx="875481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Ar (X)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relativní atomová hmotnost prvku X obsaženého ve sloučenině XY 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395536" y="6237312"/>
            <a:ext cx="89072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Mr</a:t>
            </a:r>
            <a:r>
              <a:rPr lang="cs-CZ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(XY)  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relativní molekulová hmotnost sloučeniny XY 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3568" y="1844824"/>
            <a:ext cx="7631757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Obdélník 9"/>
          <p:cNvSpPr/>
          <p:nvPr/>
        </p:nvSpPr>
        <p:spPr>
          <a:xfrm>
            <a:off x="251520" y="836712"/>
            <a:ext cx="843332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Uveďte vzoreček pro výpočet hmotnostních procent prvku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ve sloučenině: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323528" y="2204864"/>
            <a:ext cx="8712968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relativni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atomová hmotnost O:  Ar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(O)</a:t>
            </a:r>
            <a:r>
              <a:rPr lang="cs-CZ" sz="2400" b="1" baseline="-25000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16</a:t>
            </a:r>
            <a:endParaRPr lang="cs-CZ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relativni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atomová hmotnost C:  Ar (C) 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12,01</a:t>
            </a:r>
            <a:endParaRPr lang="cs-CZ" sz="2400" b="1" dirty="0">
              <a:latin typeface="Times New Roman" pitchFamily="18" charset="0"/>
              <a:cs typeface="Times New Roman" pitchFamily="18" charset="0"/>
            </a:endParaRPr>
          </a:p>
          <a:p>
            <a:endParaRPr lang="cs-CZ" sz="2400" b="1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hmotnostní procenta O:    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%(O) </a:t>
            </a:r>
            <a:r>
              <a:rPr lang="cs-CZ" sz="24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relativni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molekulová hmotnost CO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Mr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(CO</a:t>
            </a:r>
            <a:r>
              <a:rPr lang="cs-CZ" sz="24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 = ? </a:t>
            </a:r>
            <a:endParaRPr lang="cs-CZ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251520" y="764704"/>
            <a:ext cx="252028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Příklad 1:</a:t>
            </a:r>
            <a:endParaRPr lang="cs-CZ" sz="2600" dirty="0">
              <a:solidFill>
                <a:srgbClr val="663300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179512" y="1196752"/>
            <a:ext cx="885698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 2" pitchFamily="18" charset="2"/>
              <a:buNone/>
            </a:pPr>
            <a:r>
              <a:rPr lang="cs-CZ" sz="2600" b="1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Vypočítejte hmotnostní procenta O v CO</a:t>
            </a:r>
            <a:r>
              <a:rPr lang="cs-CZ" sz="2600" b="1" baseline="-25000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600" b="1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cs-CZ" sz="2600" b="1" baseline="-25000" dirty="0" smtClean="0">
              <a:solidFill>
                <a:srgbClr val="38702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179512" y="1772816"/>
            <a:ext cx="4799009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 2" pitchFamily="18" charset="2"/>
              <a:buNone/>
            </a:pPr>
            <a:r>
              <a:rPr lang="cs-CZ" sz="2600" b="1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Zápis: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179388" y="4293096"/>
            <a:ext cx="5756275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Řešení 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výpočet </a:t>
            </a:r>
            <a:r>
              <a:rPr lang="cs-CZ" sz="2600" b="1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Mr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(CO</a:t>
            </a:r>
            <a:r>
              <a:rPr lang="cs-CZ" sz="2600" b="1" baseline="-25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):</a:t>
            </a:r>
            <a:endParaRPr lang="cs-CZ" sz="26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1187624" y="4869160"/>
            <a:ext cx="734481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Mr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(CO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)    =   Ar (C)    +    2 • Ar (O)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baseline="-25000" dirty="0">
              <a:latin typeface="+mn-lt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323528" y="5517232"/>
            <a:ext cx="843312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Mr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(CO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)    =   12,01    +    2 • 16 </a:t>
            </a:r>
            <a:endParaRPr lang="cs-CZ" sz="2400" baseline="-25000" dirty="0">
              <a:latin typeface="+mn-lt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323528" y="6165304"/>
            <a:ext cx="691276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u="sng" dirty="0" err="1" smtClean="0">
                <a:latin typeface="Times New Roman" pitchFamily="18" charset="0"/>
                <a:cs typeface="Times New Roman" pitchFamily="18" charset="0"/>
              </a:rPr>
              <a:t>Mr</a:t>
            </a:r>
            <a:r>
              <a:rPr lang="cs-CZ" sz="2400" b="1" u="sng" dirty="0" smtClean="0">
                <a:latin typeface="Times New Roman" pitchFamily="18" charset="0"/>
                <a:cs typeface="Times New Roman" pitchFamily="18" charset="0"/>
              </a:rPr>
              <a:t> (CO</a:t>
            </a:r>
            <a:r>
              <a:rPr lang="cs-CZ" sz="2400" b="1" u="sng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u="sng" dirty="0" smtClean="0">
                <a:latin typeface="Times New Roman" pitchFamily="18" charset="0"/>
                <a:cs typeface="Times New Roman" pitchFamily="18" charset="0"/>
              </a:rPr>
              <a:t>)    =   44,01 </a:t>
            </a:r>
            <a:endParaRPr lang="cs-CZ" sz="2400" u="sng" baseline="-250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6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79388" y="764704"/>
            <a:ext cx="57562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Řešení 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výpočet </a:t>
            </a: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w(O)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cs-CZ" sz="26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95536" y="1340768"/>
            <a:ext cx="936104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w (O) 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 =   2 • Ar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(O)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Mr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(CO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baseline="-25000" dirty="0">
              <a:latin typeface="+mn-lt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979712" y="1916832"/>
            <a:ext cx="496855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w (O) 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 =   2 • 16</a:t>
            </a:r>
            <a:r>
              <a:rPr lang="cs-CZ" sz="2400" b="1" baseline="-25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/  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44,01  </a:t>
            </a:r>
            <a:endParaRPr lang="cs-CZ" sz="2400" baseline="-25000" dirty="0">
              <a:latin typeface="+mn-lt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115616" y="3068960"/>
            <a:ext cx="511256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w (O) </a:t>
            </a:r>
            <a:r>
              <a:rPr lang="cs-CZ" sz="2400" b="1" u="sng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= 0,73 </a:t>
            </a:r>
            <a:endParaRPr lang="cs-CZ" sz="2400" u="sng" baseline="-250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979712" y="2492897"/>
            <a:ext cx="460851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w (O) 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 =   32</a:t>
            </a:r>
            <a:r>
              <a:rPr lang="cs-CZ" sz="2400" b="1" baseline="-25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/  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44,01  </a:t>
            </a:r>
            <a:endParaRPr lang="cs-CZ" sz="2400" baseline="-25000" dirty="0">
              <a:latin typeface="+mn-lt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179512" y="3717032"/>
            <a:ext cx="590855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Řešení 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výpočet % </a:t>
            </a: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(O)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cs-CZ" sz="26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1979712" y="4221088"/>
            <a:ext cx="403244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% (O) 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= w (O)  • 100</a:t>
            </a:r>
            <a:endParaRPr lang="cs-CZ" sz="2400" baseline="-25000" dirty="0">
              <a:latin typeface="+mn-lt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1619672" y="4725144"/>
            <a:ext cx="45448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% (O) 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 = 0,73  • 100</a:t>
            </a:r>
            <a:endParaRPr lang="cs-CZ" sz="2400" baseline="-25000" dirty="0">
              <a:latin typeface="+mn-lt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1259632" y="5229200"/>
            <a:ext cx="460851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% (O)    = 73 %</a:t>
            </a:r>
            <a:endParaRPr lang="cs-CZ" sz="2400" u="sng" baseline="-250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179512" y="5733256"/>
            <a:ext cx="792088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Odpověď:</a:t>
            </a:r>
            <a:endParaRPr lang="cs-CZ" sz="2600" b="1" i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1979712" y="6165304"/>
            <a:ext cx="77048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V CO</a:t>
            </a:r>
            <a:r>
              <a:rPr lang="cs-CZ" sz="28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 je obsaženo 73 % kyslíku O.</a:t>
            </a:r>
            <a:r>
              <a:rPr lang="cs-CZ" sz="28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sz="2800" b="1" i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1" grpId="0"/>
      <p:bldP spid="12" grpId="0"/>
      <p:bldP spid="13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323528" y="2204864"/>
            <a:ext cx="8712968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relativni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atomová hmotnost </a:t>
            </a: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:  Ar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cs-CZ" sz="2400" b="1" baseline="-25000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55,85</a:t>
            </a:r>
            <a:endParaRPr lang="cs-CZ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relativni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atomová hmotnost O:    Ar (O) 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16</a:t>
            </a: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hmotnost (skutečná) Fe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:    m (Fe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)  = 10 g</a:t>
            </a:r>
            <a:endParaRPr lang="cs-CZ" sz="2400" b="1" dirty="0">
              <a:latin typeface="Times New Roman" pitchFamily="18" charset="0"/>
              <a:cs typeface="Times New Roman" pitchFamily="18" charset="0"/>
            </a:endParaRPr>
          </a:p>
          <a:p>
            <a:endParaRPr lang="cs-CZ" sz="2400" b="1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hmotnostní procenta </a:t>
            </a: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:    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%(</a:t>
            </a:r>
            <a:r>
              <a:rPr lang="cs-CZ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cs-CZ" sz="24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hmotnost (skutečná) </a:t>
            </a: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:     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 (</a:t>
            </a:r>
            <a:r>
              <a:rPr lang="cs-CZ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cs-CZ" sz="24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= ? </a:t>
            </a:r>
            <a:endParaRPr lang="cs-CZ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251520" y="764704"/>
            <a:ext cx="252028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Příklad 2:</a:t>
            </a:r>
            <a:endParaRPr lang="cs-CZ" sz="2600" dirty="0">
              <a:solidFill>
                <a:srgbClr val="663300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179512" y="1196752"/>
            <a:ext cx="885698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600" b="1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Kolik gramů </a:t>
            </a:r>
            <a:r>
              <a:rPr lang="cs-CZ" sz="2600" b="1" dirty="0" err="1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cs-CZ" sz="2600" b="1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 je obsaženo v 10 g Fe</a:t>
            </a:r>
            <a:r>
              <a:rPr lang="cs-CZ" sz="2600" b="1" baseline="-25000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600" b="1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600" b="1" baseline="-25000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600" b="1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 ?</a:t>
            </a:r>
            <a:endParaRPr lang="cs-CZ" sz="2600" b="1" baseline="-25000" dirty="0" smtClean="0">
              <a:solidFill>
                <a:srgbClr val="38702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179512" y="1772816"/>
            <a:ext cx="4799009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 2" pitchFamily="18" charset="2"/>
              <a:buNone/>
            </a:pPr>
            <a:r>
              <a:rPr lang="cs-CZ" sz="2600" b="1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Zápis: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179388" y="4581128"/>
            <a:ext cx="5756275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Řešení 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výpočet </a:t>
            </a:r>
            <a:r>
              <a:rPr lang="cs-CZ" sz="2600" b="1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Mr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(Fe</a:t>
            </a:r>
            <a:r>
              <a:rPr lang="cs-CZ" sz="2600" b="1" baseline="-25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600" b="1" baseline="-25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):</a:t>
            </a:r>
            <a:endParaRPr lang="cs-CZ" sz="26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1691680" y="5157192"/>
            <a:ext cx="684076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Mr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(Fe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)    =   2 • Ar (</a:t>
            </a: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 +  3 • Ar (O)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baseline="-25000" dirty="0">
              <a:latin typeface="+mn-lt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1187624" y="5661248"/>
            <a:ext cx="749721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Mr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(Fe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)    =   (2 • 55,85)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 +  (3 • 16)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baseline="-25000" dirty="0">
              <a:latin typeface="+mn-lt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683568" y="6165304"/>
            <a:ext cx="64807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u="sng" dirty="0" err="1" smtClean="0">
                <a:latin typeface="Times New Roman" pitchFamily="18" charset="0"/>
                <a:cs typeface="Times New Roman" pitchFamily="18" charset="0"/>
              </a:rPr>
              <a:t>Mr</a:t>
            </a:r>
            <a:r>
              <a:rPr lang="cs-CZ" sz="2400" b="1" u="sng" dirty="0" smtClean="0">
                <a:latin typeface="Times New Roman" pitchFamily="18" charset="0"/>
                <a:cs typeface="Times New Roman" pitchFamily="18" charset="0"/>
              </a:rPr>
              <a:t> (Fe</a:t>
            </a:r>
            <a:r>
              <a:rPr lang="cs-CZ" sz="2400" b="1" u="sng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u="sng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400" b="1" u="sng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u="sng" dirty="0" smtClean="0">
                <a:latin typeface="Times New Roman" pitchFamily="18" charset="0"/>
                <a:cs typeface="Times New Roman" pitchFamily="18" charset="0"/>
              </a:rPr>
              <a:t>)    =   159,7</a:t>
            </a:r>
            <a:endParaRPr lang="cs-CZ" sz="2400" u="sng" baseline="-250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6" grpId="0"/>
      <p:bldP spid="10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79388" y="620688"/>
            <a:ext cx="57562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Řešení 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výpočet </a:t>
            </a: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w(</a:t>
            </a:r>
            <a:r>
              <a:rPr lang="cs-CZ" sz="2800" b="1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cs-CZ" sz="26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475656" y="1124744"/>
            <a:ext cx="705678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w (</a:t>
            </a: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 =   2 • Ar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Mr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(Fe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baseline="-25000" dirty="0">
              <a:latin typeface="+mn-lt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979712" y="1556792"/>
            <a:ext cx="496855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w (</a:t>
            </a: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 =   2 • 55,85</a:t>
            </a:r>
            <a:r>
              <a:rPr lang="cs-CZ" sz="2400" b="1" baseline="-25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/  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159,7  </a:t>
            </a:r>
            <a:endParaRPr lang="cs-CZ" sz="2400" baseline="-25000" dirty="0">
              <a:latin typeface="+mn-lt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115616" y="2564904"/>
            <a:ext cx="511256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w (</a:t>
            </a:r>
            <a:r>
              <a:rPr lang="cs-CZ" sz="24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cs-CZ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cs-CZ" sz="2400" b="1" u="sng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= 0,699 </a:t>
            </a:r>
            <a:endParaRPr lang="cs-CZ" sz="2400" u="sng" baseline="-250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979712" y="2060849"/>
            <a:ext cx="460851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w (</a:t>
            </a: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 =   111,7 </a:t>
            </a:r>
            <a:r>
              <a:rPr lang="cs-CZ" sz="2400" b="1" baseline="-25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 159,7   </a:t>
            </a:r>
            <a:endParaRPr lang="cs-CZ" sz="2400" baseline="-25000" dirty="0">
              <a:latin typeface="+mn-lt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179512" y="3429000"/>
            <a:ext cx="5908551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Řešení 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výpočet m (</a:t>
            </a:r>
            <a:r>
              <a:rPr lang="cs-CZ" sz="2600" b="1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cs-CZ" sz="2600" b="1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v 10 g Fe</a:t>
            </a:r>
            <a:r>
              <a:rPr lang="cs-CZ" sz="2600" b="1" baseline="-25000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600" b="1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600" b="1" baseline="-25000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600" b="1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cs-CZ" sz="26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1331640" y="4005064"/>
            <a:ext cx="669674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w (</a:t>
            </a: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 =   m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/   m (Fe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cs-CZ" sz="2400" baseline="-25000" dirty="0">
              <a:latin typeface="+mn-lt"/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179512" y="5733256"/>
            <a:ext cx="792088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Odpověď:</a:t>
            </a:r>
            <a:endParaRPr lang="cs-CZ" sz="2600" b="1" i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1979712" y="6165304"/>
            <a:ext cx="77048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V 10 g Fe</a:t>
            </a:r>
            <a:r>
              <a:rPr lang="cs-CZ" sz="28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800" b="1" i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 je obsaženo 6,99 g železa </a:t>
            </a:r>
            <a:r>
              <a:rPr lang="cs-CZ" sz="2800" b="1" i="1" dirty="0" err="1" smtClean="0"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28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sz="2800" b="1" i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1691680" y="4437112"/>
            <a:ext cx="496855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0,6994 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 =   m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/   10</a:t>
            </a:r>
            <a:endParaRPr lang="cs-CZ" sz="2400" baseline="-25000" dirty="0">
              <a:latin typeface="+mn-lt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1547664" y="4869160"/>
            <a:ext cx="511256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 =   10   •   0,699 </a:t>
            </a:r>
            <a:endParaRPr lang="cs-CZ" sz="2400" baseline="-25000" dirty="0">
              <a:latin typeface="+mn-lt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1475656" y="5301208"/>
            <a:ext cx="446449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4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cs-CZ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    =   6,99 g </a:t>
            </a:r>
            <a:endParaRPr lang="cs-CZ" sz="2400" u="sng" baseline="-25000" dirty="0">
              <a:solidFill>
                <a:srgbClr val="C000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1" grpId="0"/>
      <p:bldP spid="15" grpId="0"/>
      <p:bldP spid="16" grpId="0"/>
      <p:bldP spid="17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95536" y="1268760"/>
            <a:ext cx="259228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i="1" dirty="0" smtClean="0"/>
              <a:t>Literatura:</a:t>
            </a:r>
            <a:endParaRPr lang="cs-CZ" sz="2600" dirty="0"/>
          </a:p>
        </p:txBody>
      </p:sp>
      <p:sp>
        <p:nvSpPr>
          <p:cNvPr id="5" name="Obdélník 4"/>
          <p:cNvSpPr/>
          <p:nvPr/>
        </p:nvSpPr>
        <p:spPr>
          <a:xfrm>
            <a:off x="395536" y="1916832"/>
            <a:ext cx="83529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 2" pitchFamily="18" charset="2"/>
              <a:buNone/>
            </a:pPr>
            <a:r>
              <a:rPr lang="cs-CZ" sz="2400" b="1" dirty="0" smtClean="0"/>
              <a:t>ŠRÁMEK,V., KOSINA, L. </a:t>
            </a:r>
            <a:r>
              <a:rPr lang="cs-CZ" sz="2400" b="1" i="1" dirty="0" smtClean="0"/>
              <a:t>CHEMICKÉ VÝPOČTY A REAKCE</a:t>
            </a:r>
            <a:r>
              <a:rPr lang="cs-CZ" sz="2400" b="1" dirty="0" smtClean="0"/>
              <a:t>. Úvaly u Prahy: ALBRA, 1996.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358</TotalTime>
  <Words>570</Words>
  <Application>Microsoft Office PowerPoint</Application>
  <PresentationFormat>Předvádění na obrazovce (4:3)</PresentationFormat>
  <Paragraphs>66</Paragraphs>
  <Slides>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Tok</vt:lpstr>
      <vt:lpstr>Výpočet obsahu prvků ve sloučenině</vt:lpstr>
      <vt:lpstr>Snímek 2</vt:lpstr>
      <vt:lpstr>Snímek 3</vt:lpstr>
      <vt:lpstr>Snímek 4</vt:lpstr>
      <vt:lpstr>Snímek 5</vt:lpstr>
      <vt:lpstr>Snímek 6</vt:lpstr>
      <vt:lpstr>Snímek 7</vt:lpstr>
      <vt:lpstr>Snímek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Ptacek</dc:creator>
  <cp:lastModifiedBy>Ptacek</cp:lastModifiedBy>
  <cp:revision>44</cp:revision>
  <dcterms:created xsi:type="dcterms:W3CDTF">2013-02-14T13:15:56Z</dcterms:created>
  <dcterms:modified xsi:type="dcterms:W3CDTF">2015-03-05T13:39:57Z</dcterms:modified>
</cp:coreProperties>
</file>