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7" r:id="rId4"/>
    <p:sldId id="268" r:id="rId5"/>
    <p:sldId id="260" r:id="rId6"/>
    <p:sldId id="269" r:id="rId7"/>
    <p:sldId id="270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D1A4E-D4E7-44FD-A6FA-2E8FED7D884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D4C0A-E105-44C6-9DEB-60FA63B7E0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598AA-FB91-4155-A94D-93B9D0685E93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Molární zlomek a molární procenta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268760"/>
            <a:ext cx="87136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Molární zlomek </a:t>
            </a:r>
            <a:r>
              <a:rPr lang="cs-CZ" sz="2400" b="1" i="1" dirty="0" err="1" smtClean="0">
                <a:solidFill>
                  <a:srgbClr val="FF0000"/>
                </a:solidFill>
                <a:latin typeface="Constantia" pitchFamily="18" charset="0"/>
              </a:rPr>
              <a:t>x</a:t>
            </a:r>
            <a:r>
              <a:rPr lang="cs-CZ" sz="2400" b="1" i="1" baseline="-25000" dirty="0" err="1" smtClean="0">
                <a:solidFill>
                  <a:srgbClr val="FF0000"/>
                </a:solidFill>
                <a:latin typeface="Constantia" pitchFamily="18" charset="0"/>
              </a:rPr>
              <a:t>A</a:t>
            </a:r>
            <a:r>
              <a:rPr lang="cs-CZ" sz="2400" b="1" i="1" dirty="0" smtClean="0">
                <a:latin typeface="Constantia" pitchFamily="18" charset="0"/>
              </a:rPr>
              <a:t> určité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složky A</a:t>
            </a:r>
            <a:r>
              <a:rPr lang="cs-CZ" sz="2400" b="1" i="1" dirty="0" smtClean="0">
                <a:latin typeface="Constantia" pitchFamily="18" charset="0"/>
              </a:rPr>
              <a:t> ve směsi vyjadřuje podíl látkového množství složky </a:t>
            </a:r>
            <a:r>
              <a:rPr lang="cs-CZ" sz="2400" b="1" i="1" dirty="0" err="1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n</a:t>
            </a:r>
            <a:r>
              <a:rPr lang="cs-CZ" sz="2400" b="1" i="1" baseline="-25000" dirty="0" err="1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A</a:t>
            </a:r>
            <a:r>
              <a:rPr lang="cs-CZ" sz="2400" b="1" i="1" dirty="0" smtClean="0">
                <a:latin typeface="Constantia" pitchFamily="18" charset="0"/>
              </a:rPr>
              <a:t> a celkového látkového množství všech složek směsi </a:t>
            </a:r>
            <a:r>
              <a:rPr lang="cs-CZ" sz="2400" b="1" i="1" dirty="0" err="1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n</a:t>
            </a:r>
            <a:r>
              <a:rPr lang="cs-CZ" sz="2400" b="1" i="1" baseline="-25000" dirty="0" err="1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S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.</a:t>
            </a:r>
            <a:r>
              <a:rPr lang="cs-CZ" sz="2400" b="1" i="1" dirty="0" smtClean="0">
                <a:latin typeface="Constantia" pitchFamily="18" charset="0"/>
              </a:rPr>
              <a:t> </a:t>
            </a:r>
            <a:endParaRPr lang="cs-CZ" sz="2400" b="1" i="1" dirty="0">
              <a:solidFill>
                <a:srgbClr val="00B0F0"/>
              </a:solidFill>
              <a:latin typeface="Constantia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51520" y="764704"/>
            <a:ext cx="82809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Vysvětlete, co vyjadřuje veličina molární zlomek: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2420888"/>
            <a:ext cx="84333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vzoreček pro výpočet molárního zlomku: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51520" y="4509120"/>
            <a:ext cx="84333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jednotlivých symbolů ve vzorečku: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5085184"/>
            <a:ext cx="8602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 molární zlomek složky A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5661248"/>
            <a:ext cx="8754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i="1" baseline="-25000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látkové množství složky A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95536" y="6237312"/>
            <a:ext cx="8907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err="1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n</a:t>
            </a:r>
            <a:r>
              <a:rPr lang="cs-CZ" sz="2400" b="1" i="1" baseline="-25000" dirty="0" err="1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S</a:t>
            </a:r>
            <a:r>
              <a:rPr lang="cs-CZ" sz="2400" b="1" i="1" baseline="-25000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celkové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látkové množství všech složek směsi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3068960"/>
            <a:ext cx="28860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95536" y="1268760"/>
            <a:ext cx="76328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!!! Součet molárních zlomků všech složek každé směsi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 rovná 1 !!! </a:t>
            </a:r>
            <a:endParaRPr lang="cs-CZ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7544" y="764704"/>
            <a:ext cx="86661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PRAVIDLO pro výpočty molárního zlomku: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51520" y="2276872"/>
            <a:ext cx="64807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jednotkou molárního zlomku 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95536" y="278092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i="1" baseline="-25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 bezrozměrné číslo (nemá jednotku)</a:t>
            </a:r>
            <a:endParaRPr lang="cs-CZ" sz="2400" b="1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51520" y="3429000"/>
            <a:ext cx="84249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přepočítáme molární zlomek na molární procenta ?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03225" y="4005064"/>
            <a:ext cx="83452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mol.% 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   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   100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23528" y="4797152"/>
            <a:ext cx="87129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vyjadřují molární procenta určité složky ve směsi ?</a:t>
            </a:r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395537" y="5445224"/>
            <a:ext cx="85053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Molární procenta určité složky udávají látkové množství dané složky na 100 molů směsi.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2708920"/>
            <a:ext cx="871296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CH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OH: 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 (CH</a:t>
            </a:r>
            <a:r>
              <a:rPr lang="cs-CZ" sz="2400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OH)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  <a:sym typeface="Symbol"/>
              </a:rPr>
              <a:t> </a:t>
            </a:r>
            <a:r>
              <a:rPr lang="cs-CZ" sz="2400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32 g (složka 1)</a:t>
            </a:r>
            <a:endParaRPr lang="cs-CZ" sz="2400" b="1" baseline="30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O: 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 (H</a:t>
            </a:r>
            <a:r>
              <a:rPr lang="cs-CZ" sz="2400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O) </a:t>
            </a:r>
            <a:r>
              <a:rPr lang="cs-CZ" sz="2400" b="1" baseline="-25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162 g (složka 2)</a:t>
            </a:r>
          </a:p>
          <a:p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(CH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OH)  =  32,05</a:t>
            </a:r>
          </a:p>
          <a:p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O)  =  18,02</a:t>
            </a:r>
          </a:p>
          <a:p>
            <a:endParaRPr lang="cs-CZ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molární zlomek CH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OH: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molární zlomek 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?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molární procenta CH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OH: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mol.%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?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molární procenta 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mol.%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?</a:t>
            </a:r>
            <a:endParaRPr lang="cs-CZ" sz="2400" b="1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692696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endParaRPr lang="cs-CZ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124744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Vypočítejte molární zlomky a molární procenta jednotlivých složek ve směsi 32 g CH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OH a 162 g 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O:</a:t>
            </a:r>
            <a:endParaRPr lang="cs-CZ" sz="2600" b="1" baseline="-25000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2204864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79388" y="908720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n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 (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):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187624" y="1412776"/>
            <a:ext cx="73448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=    m (CH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OH)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/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(CH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OH)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2" y="1844824"/>
            <a:ext cx="41764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=    32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/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,05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195736" y="2276872"/>
            <a:ext cx="20162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   1 mol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79512" y="2996952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n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 (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):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619672" y="3501008"/>
            <a:ext cx="55446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=    m 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O)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/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907704" y="3933056"/>
            <a:ext cx="37444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=   162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/   18,02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619672" y="4365104"/>
            <a:ext cx="3240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2    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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 9 mol 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latin typeface="+mn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772072" y="5589240"/>
            <a:ext cx="34563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1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31912" y="5157192"/>
            <a:ext cx="5908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600" b="1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: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763688" y="6093296"/>
            <a:ext cx="33123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u="sng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    10 mol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6" grpId="0"/>
      <p:bldP spid="18" grpId="0"/>
      <p:bldP spid="19" grpId="0"/>
      <p:bldP spid="20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79388" y="908720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x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 (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):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75656" y="1412776"/>
            <a:ext cx="40324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=    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/ 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2" y="1844824"/>
            <a:ext cx="3600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 1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/   10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691680" y="2276872"/>
            <a:ext cx="2736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0,1 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79512" y="2996952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mol.%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(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):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619672" y="3501008"/>
            <a:ext cx="31683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mol.%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x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•   100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547664" y="3933056"/>
            <a:ext cx="338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mol.%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0,1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•   100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403648" y="4365104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mol.%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 10 % 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31912" y="5157192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 1.: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95536" y="5661248"/>
            <a:ext cx="85689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Molární zlomek CH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OH ve směsi činí 0,1 (což představuje 10 molárních procent směsi).   </a:t>
            </a:r>
            <a:endParaRPr lang="cs-CZ" sz="2400" i="1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6" grpId="0"/>
      <p:bldP spid="18" grpId="0"/>
      <p:bldP spid="19" grpId="0"/>
      <p:bldP spid="20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79388" y="908720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x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 (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):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75656" y="1412776"/>
            <a:ext cx="40324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=    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/ 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2" y="1844824"/>
            <a:ext cx="3600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 9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/   10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691680" y="2276872"/>
            <a:ext cx="2736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0,9 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79512" y="2996952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mol.%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(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onstantia" pitchFamily="18" charset="0"/>
                <a:sym typeface="Symbol"/>
              </a:rPr>
              <a:t>):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619672" y="3501008"/>
            <a:ext cx="31683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mol.%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x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•   100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547664" y="3933056"/>
            <a:ext cx="3384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mol.%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0,9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•   100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403648" y="4365104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mol.%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 90 % 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31912" y="5157192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 2.: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95536" y="5661248"/>
            <a:ext cx="85689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Molární zlomek 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 ve směsi činí 0,9 (což představuje 90 molárních procent směsi).   </a:t>
            </a:r>
            <a:endParaRPr lang="cs-CZ" sz="2400" i="1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6" grpId="0"/>
      <p:bldP spid="18" grpId="0"/>
      <p:bldP spid="19" grpId="0"/>
      <p:bldP spid="20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26876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/>
              <a:t>Literatura:</a:t>
            </a:r>
            <a:endParaRPr lang="cs-CZ" sz="2600" dirty="0"/>
          </a:p>
        </p:txBody>
      </p:sp>
      <p:sp>
        <p:nvSpPr>
          <p:cNvPr id="5" name="Obdélník 4"/>
          <p:cNvSpPr/>
          <p:nvPr/>
        </p:nvSpPr>
        <p:spPr>
          <a:xfrm>
            <a:off x="395536" y="191683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400" b="1" dirty="0" smtClean="0"/>
              <a:t>ŠRÁMEK,V., KOSINA, L. </a:t>
            </a:r>
            <a:r>
              <a:rPr lang="cs-CZ" sz="2400" b="1" i="1" dirty="0" smtClean="0"/>
              <a:t>CHEMICKÉ VÝPOČTY A REAKCE</a:t>
            </a:r>
            <a:r>
              <a:rPr lang="cs-CZ" sz="2400" b="1" dirty="0" smtClean="0"/>
              <a:t>. Úvaly u Prahy: ALBRA, 1996.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293</TotalTime>
  <Words>467</Words>
  <Application>Microsoft Office PowerPoint</Application>
  <PresentationFormat>Předvádění na obrazovce (4:3)</PresentationFormat>
  <Paragraphs>63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Molární zlomek a molární procenta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42</cp:revision>
  <dcterms:created xsi:type="dcterms:W3CDTF">2013-02-17T20:45:47Z</dcterms:created>
  <dcterms:modified xsi:type="dcterms:W3CDTF">2015-03-05T13:39:06Z</dcterms:modified>
</cp:coreProperties>
</file>