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7" r:id="rId6"/>
    <p:sldId id="261" r:id="rId7"/>
    <p:sldId id="268" r:id="rId8"/>
    <p:sldId id="269" r:id="rId9"/>
    <p:sldId id="270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FF"/>
    <a:srgbClr val="FF3399"/>
    <a:srgbClr val="0066FF"/>
    <a:srgbClr val="FF33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1" autoAdjust="0"/>
    <p:restoredTop sz="94660"/>
  </p:normalViewPr>
  <p:slideViewPr>
    <p:cSldViewPr>
      <p:cViewPr varScale="1">
        <p:scale>
          <a:sx n="102" d="100"/>
          <a:sy n="102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68CF4-4714-4ACD-8E5F-9D49B087C418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66599-2BD4-4B21-A944-82B474AEE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598AA-FB91-4155-A94D-93B9D0685E9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Látková koncentrace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26876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b="1" dirty="0" smtClean="0"/>
              <a:t>ŠRÁMEK,V., KOSINA, L. </a:t>
            </a:r>
            <a:r>
              <a:rPr lang="cs-CZ" sz="2400" b="1" i="1" dirty="0" smtClean="0"/>
              <a:t>CHEMICKÉ VÝPOČTY A REAKCE</a:t>
            </a:r>
            <a:r>
              <a:rPr lang="cs-CZ" sz="2400" b="1" dirty="0" smtClean="0"/>
              <a:t>. Úvaly u Prahy: ALBRA,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1268760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Látková koncentrace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udává látkové množství (počet molů) látky A, rozpuštěné v 1 litru roztoku.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1520" y="764704"/>
            <a:ext cx="82809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udává veličina látková koncentrace ?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2204864"/>
            <a:ext cx="84333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vzoreček pro výpočet látkové koncentrace: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1520" y="4509120"/>
            <a:ext cx="84333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co jednotlivé symboly ve vzorečku znamenají: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5085184"/>
            <a:ext cx="8602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 látková koncentrace látky 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(rozpuštěné v roztoku)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5661248"/>
            <a:ext cx="8754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i="1" baseline="-25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látkové množství látky A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536" y="6237312"/>
            <a:ext cx="8907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663300"/>
                </a:solidFill>
                <a:latin typeface="Constantia" pitchFamily="18" charset="0"/>
                <a:sym typeface="Symbol"/>
              </a:rPr>
              <a:t>V</a:t>
            </a:r>
            <a:r>
              <a:rPr lang="cs-CZ" sz="2400" b="1" dirty="0" smtClean="0">
                <a:solidFill>
                  <a:srgbClr val="00B050"/>
                </a:solidFill>
                <a:latin typeface="Constantia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celkové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látkové množství všech složek směsi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924944"/>
            <a:ext cx="28860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251520" y="1916832"/>
            <a:ext cx="64807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jednotku látkové koncentrace: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95536" y="24208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Jednotkou látkové koncentrace je: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 /dm</a:t>
            </a:r>
            <a:r>
              <a:rPr lang="cs-CZ" sz="2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1520" y="4293096"/>
            <a:ext cx="84249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Proč se látková koncentrace roztoků vůbec počítá ?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03225" y="4797152"/>
            <a:ext cx="83452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chemii představuje výpočet počtu molů, látky rozpuštěné v roztoku, jedenu z nejdůležitějších metod určování koncentrace.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1520" y="764704"/>
            <a:ext cx="86409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zní starší název veličiny látkové koncentrace ?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95536" y="1268760"/>
            <a:ext cx="8361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Starší název této veličiny je: </a:t>
            </a:r>
            <a:r>
              <a:rPr lang="cs-CZ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molární koncentrace.</a:t>
            </a:r>
            <a:endParaRPr lang="cs-CZ" sz="2400" b="1" i="1" baseline="30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51520" y="2996952"/>
            <a:ext cx="82089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Lze tuto jednotku zapsat i jiným způsobem ?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95536" y="3501008"/>
            <a:ext cx="8361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Jednotku mol /dm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lze zapsat také formou: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 • dm</a:t>
            </a:r>
            <a:r>
              <a:rPr lang="cs-CZ" sz="2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7" y="5589240"/>
            <a:ext cx="85053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Při chemických reakcích 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spolu totiž jednotlivé látky reagují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nikoliv v hmotnostních poměrech, ale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molárních poměrech.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3429000"/>
            <a:ext cx="871296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roztoku: 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tantia" pitchFamily="18" charset="0"/>
                <a:sym typeface="Symbol"/>
              </a:rPr>
              <a:t> 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 2 dm</a:t>
            </a:r>
            <a:r>
              <a:rPr lang="cs-CZ" sz="24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látková koncentrace: 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 0,1 mol /dm</a:t>
            </a:r>
            <a:r>
              <a:rPr lang="cs-CZ" sz="24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Na: 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(Na)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22,99</a:t>
            </a: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O: 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16</a:t>
            </a: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H: 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(H)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1,01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=   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1052736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>
              <a:solidFill>
                <a:srgbClr val="FF66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628800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Kolik g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potřebujeme na přípravu 2 l roztoku </a:t>
            </a:r>
          </a:p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c(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0,1 mol / dm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2780928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9388" y="836712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 - výpočet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412776"/>
            <a:ext cx="73448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  Ar (Na)   +   Ar (O)   +   Ar (H)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988840"/>
            <a:ext cx="79928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  22,99    +   16   +   1,01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2564904"/>
            <a:ext cx="4536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   =   40 </a:t>
            </a:r>
            <a:endParaRPr lang="cs-CZ" sz="2400" u="sng" baseline="-25000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388" y="3501008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n(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691680" y="4077072"/>
            <a:ext cx="53285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)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  n(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   V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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699792" y="4725144"/>
            <a:ext cx="35283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n(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/   2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475656" y="5301208"/>
            <a:ext cx="4032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=   2  •  0,1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547664" y="5877272"/>
            <a:ext cx="39604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   =   0,2 mol  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2267744" y="1700808"/>
            <a:ext cx="62646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51520" y="980728"/>
            <a:ext cx="59889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výpočet m(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771800" y="2276872"/>
            <a:ext cx="4896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907704" y="2852936"/>
            <a:ext cx="4680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40  •  0,2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051720" y="3501008"/>
            <a:ext cx="37444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cs-CZ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 =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8 g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31912" y="4149080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95536" y="4653136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 přípravu 2 litrů roztoku o látkové koncentraci 0,1 mol / 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potřebujeme 8 g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i="1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6" grpId="0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3429000"/>
            <a:ext cx="871296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AgNO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m(AgNO</a:t>
            </a:r>
            <a:r>
              <a:rPr lang="cs-CZ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=  340 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látková koncentrace: 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AgNO3</a:t>
            </a:r>
            <a:r>
              <a:rPr lang="cs-CZ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 0,5 mol /dm</a:t>
            </a:r>
            <a:r>
              <a:rPr lang="cs-CZ" sz="24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107,87</a:t>
            </a: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N: 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14,01</a:t>
            </a: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relativni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atomová hmotnost O:  Ar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16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objem roztoku: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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?</a:t>
            </a:r>
            <a:endParaRPr lang="cs-CZ" sz="2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1052736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endParaRPr lang="cs-CZ" sz="2600" dirty="0">
              <a:solidFill>
                <a:srgbClr val="FF66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628800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Jaký objem roztoku o c = 0,5 mol/dm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můžeme připravit </a:t>
            </a:r>
          </a:p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 340 g AgNO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2780928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9388" y="836712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 - výpočet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(AgNO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3608" y="1412776"/>
            <a:ext cx="720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(AgNO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  Ar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+   Ar (N)   + 3 • Ar (O)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988840"/>
            <a:ext cx="78488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(AgNO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 =   107,87    +   14,01   + 3 • 16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42484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(AgNO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   =   169,88 </a:t>
            </a:r>
            <a:endParaRPr lang="cs-CZ" sz="2400" u="sng" baseline="-25000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388" y="3645024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n(AgNO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4221088"/>
            <a:ext cx="7128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n(AgNO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  m(AgNO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(AgNO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043608" y="5517232"/>
            <a:ext cx="39604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n(AgNO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  2 mol  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latin typeface="+mn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4869160"/>
            <a:ext cx="4680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n(AgNO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=   340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   169,88 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2051720" y="1700808"/>
            <a:ext cx="4680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(AgNO3)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n(AgNO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</a:t>
            </a: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51520" y="980728"/>
            <a:ext cx="598894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výpočet V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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547664" y="2276872"/>
            <a:ext cx="4968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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051720" y="2852936"/>
            <a:ext cx="3888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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/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0,5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31912" y="4149080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95536" y="4653136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 340 g AgNO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lze připravit 4 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roztoku o koncentraci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0,5 mol/dm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i="1" baseline="-250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55776" y="3429000"/>
            <a:ext cx="24482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u="sng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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4 dm</a:t>
            </a:r>
            <a:r>
              <a:rPr lang="cs-CZ" sz="2400" b="1" u="sng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u="sng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6" grpId="0"/>
      <p:bldP spid="32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596</Words>
  <Application>Microsoft Office PowerPoint</Application>
  <PresentationFormat>Předvádění na obrazovce (4:3)</PresentationFormat>
  <Paragraphs>75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Látková koncentrace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Látková koncentrace</dc:title>
  <dc:creator>Ptacek</dc:creator>
  <cp:lastModifiedBy>Ptacek</cp:lastModifiedBy>
  <cp:revision>50</cp:revision>
  <dcterms:created xsi:type="dcterms:W3CDTF">2013-02-20T16:35:41Z</dcterms:created>
  <dcterms:modified xsi:type="dcterms:W3CDTF">2015-03-05T13:38:39Z</dcterms:modified>
</cp:coreProperties>
</file>