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70" r:id="rId4"/>
    <p:sldId id="269" r:id="rId5"/>
    <p:sldId id="260" r:id="rId6"/>
    <p:sldId id="261" r:id="rId7"/>
    <p:sldId id="273" r:id="rId8"/>
    <p:sldId id="262" r:id="rId9"/>
    <p:sldId id="272" r:id="rId10"/>
    <p:sldId id="274" r:id="rId11"/>
    <p:sldId id="271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FF"/>
    <a:srgbClr val="0066FF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173FC-CCDD-4C7E-881B-B76CCD9D9738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A465-905B-4A9D-BBE5-36907E1351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Stavová rovnice ideálního plynu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764704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- výpočet látkového množství H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15616" y="1988840"/>
            <a:ext cx="5904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100 000   •  0,08   =   n   •   8,314   •  293,15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051720" y="1412776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  •  V   =    n   •   R  •   T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123728" y="2564904"/>
            <a:ext cx="4608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8000   =   n   •   2437,2491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411760" y="3140968"/>
            <a:ext cx="4832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  =   8000   /  2437,2491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564432" y="3717032"/>
            <a:ext cx="5455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  =   3,282 mol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79512" y="4437112"/>
            <a:ext cx="80012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– výpočet relativní molekulové hmotnosti H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11760" y="5013176"/>
            <a:ext cx="47525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Ar (H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•  2</a:t>
            </a:r>
            <a:endParaRPr lang="cs-CZ" sz="2400" b="1" i="1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411760" y="5589240"/>
            <a:ext cx="3672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 =  1,01   •   2</a:t>
            </a:r>
            <a:endParaRPr lang="cs-CZ" sz="2400" b="1" i="1" baseline="-25000" dirty="0">
              <a:latin typeface="+mn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11760" y="6165304"/>
            <a:ext cx="39688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2,02</a:t>
            </a:r>
            <a:endParaRPr lang="cs-CZ" sz="2400" b="1" i="1" u="sng" baseline="-250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0" grpId="0"/>
      <p:bldP spid="12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1124744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– výpočet hmotnosti plynu: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051720" y="1844824"/>
            <a:ext cx="4688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(H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 =    m (H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/  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204120" y="2564904"/>
            <a:ext cx="3880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3,282   =   m (H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  /   2,02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2051720" y="3284984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 (H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 =   2,02   •   3,282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2204120" y="4005064"/>
            <a:ext cx="2799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 (H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 6,06 g  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31912" y="479715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23528" y="5301208"/>
            <a:ext cx="8640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Za uvedených podmínek bude toto množství 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zaujímat objem 15,589 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2" grpId="0"/>
      <p:bldP spid="23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21328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dirty="0" smtClean="0"/>
              <a:t>ŠRÁMEK,V., KOSINA, L. </a:t>
            </a:r>
            <a:r>
              <a:rPr lang="cs-CZ" sz="2400" i="1" dirty="0" smtClean="0"/>
              <a:t>CHEMICKÉ VÝPOČTY A REAKCE</a:t>
            </a:r>
            <a:r>
              <a:rPr lang="cs-CZ" sz="2400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3645024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Základní jednotkou teploty je 1 kelvin = 1 K. (běžně se užívá stupeň Celsia, 273,15 K = 0 °C).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836712"/>
            <a:ext cx="87129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vysvětlit veličinu TERMODYNAMICKÁ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TEPLOTA PLYNU a uveďte její jednotku: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1844824"/>
            <a:ext cx="88653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plynu je mírou tepelného pohybu částic plynu 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537321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tzv. stavové veličiny označujeme: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teplotu, tlak a molární objem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protože právě tyto veličiny plně určují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stav, v jakém se plyn nachází. </a:t>
            </a:r>
            <a:endParaRPr lang="cs-CZ" sz="2400" dirty="0">
              <a:solidFill>
                <a:srgbClr val="FF33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1520" y="4797152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co jsou to stavové veličiny: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51521" y="2708920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Čím vyšší je teplota plynu, tím větší je tepelný pohyb molekul tohoto plynu.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5157192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Objem ideálního plynu za tzv. normálních podmínek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= 0,02241 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(22,41dm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1268760"/>
            <a:ext cx="87129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hodnoty stavových veličin má ideální plyn za tzv. normálních podmínek ?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2492896"/>
            <a:ext cx="88653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ideálního plynu za tzv. normálních podmínek je T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= 273,15 K (0°C).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51521" y="3789040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Tlak ideálního plynu za tzv. normálních podmínek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P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= 101325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(101,325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5085184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Při běžných výpočtech v chemické praxi předpokládáme, </a:t>
            </a:r>
          </a:p>
          <a:p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že plynné látky se chovají jako ideální plyn.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2132856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Látky v plynném skupenství se chovají jako reálné plyny (poněkud odlišně než ideální plyny).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51521" y="3645024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Za nízkých tlaků a vysokých teplot se reálné plyny svým chováním blíží k vlastnostem ideálního plynu.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03920" y="1196752"/>
            <a:ext cx="7552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!!! PRAVIDLA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1196752"/>
            <a:ext cx="81452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vzoreček STAVOVÉ ROVNICE ideálního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plynu: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331640" y="1916832"/>
            <a:ext cx="64807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• V  =  n • R • T  </a:t>
            </a:r>
            <a:endParaRPr lang="cs-CZ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2996952"/>
            <a:ext cx="84249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znamenají jednotlivé symboly ve vzorečku ?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3501008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tlak plynu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4149080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objem plynu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467544" y="4797152"/>
            <a:ext cx="8682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látkové množství plynu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67544" y="5445224"/>
            <a:ext cx="88352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tzv. univerzální plynová konstanta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(R = 8,314 J/K/mol)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467544" y="6093296"/>
            <a:ext cx="8987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plynu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90872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7030A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412776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Jaký objem v 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bude zaujímat 20 kg 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při teplotě 300 K </a:t>
            </a:r>
          </a:p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tlaku 100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636912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356992"/>
            <a:ext cx="87129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(O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 = 20 kg (20 000 g)</a:t>
            </a:r>
            <a:endParaRPr lang="cs-CZ" sz="2400" b="1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teplota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 (O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300 K</a:t>
            </a:r>
            <a:endParaRPr lang="cs-CZ" sz="2400" b="1" baseline="30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tlak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 (O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 =  100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(100 000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univerzální plynová konstanta: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  =  8,314 J/K/mol 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látkové množství plynu: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(O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? mol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plynu: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(O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 m</a:t>
            </a:r>
            <a:r>
              <a:rPr lang="cs-CZ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3861048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– výpočet látkového množství plynu: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051720" y="4509120"/>
            <a:ext cx="4688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(O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 =    m (O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/  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204120" y="5229200"/>
            <a:ext cx="3808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(O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   =    20 000   /   32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835696" y="5877272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(O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 =    625 mol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79512" y="1052736"/>
            <a:ext cx="80012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– výpočet relativní molekulové hmotnosti 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95736" y="1700808"/>
            <a:ext cx="6768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Ar (O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•  2</a:t>
            </a:r>
            <a:endParaRPr lang="cs-CZ" sz="2400" b="1" i="1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195736" y="2348880"/>
            <a:ext cx="403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 =  16   •   2</a:t>
            </a:r>
            <a:endParaRPr lang="cs-CZ" sz="2400" b="1" i="1" baseline="-25000" dirty="0">
              <a:latin typeface="+mn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195736" y="2996952"/>
            <a:ext cx="41848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32</a:t>
            </a:r>
            <a:endParaRPr lang="cs-CZ" sz="2400" b="1" i="1" u="sng" baseline="-250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836712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331640" y="1988840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100 000   •  V   =   625   •   8,314   •  300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1912" y="4869160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5445224"/>
            <a:ext cx="8640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Za uvedených podmínek bude toto množství 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zaujímat objem 15,589 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baseline="-25000" dirty="0">
              <a:latin typeface="+mn-lt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339752" y="126876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  •  V   =    n   •   R  •   T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259632" y="2636912"/>
            <a:ext cx="5832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100 000   •  V   =   1558875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563888" y="3284984"/>
            <a:ext cx="4176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  =   1558875   /   100 000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275856" y="3933056"/>
            <a:ext cx="2952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(O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 15,589 m</a:t>
            </a:r>
            <a:r>
              <a:rPr lang="cs-CZ" sz="2400" b="1" i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i="1" u="sng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1" grpId="0"/>
      <p:bldP spid="14" grpId="0"/>
      <p:bldP spid="15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90872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7030A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412776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Kolik gramů vodíku bude při teplotě 20 °C a tlaku 100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zaujímat objem 80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708920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429000"/>
            <a:ext cx="87129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teplota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 =  20 °C (293,15 K)</a:t>
            </a:r>
            <a:endParaRPr lang="cs-CZ" sz="2400" b="1" baseline="30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tlak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 (H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 =  100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(100 000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plynu: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80 dm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(0,08 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baseline="30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univerzální plynová konstanta: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  =  8,314 J/K/mol 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látkové množství plynu: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(H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 ? mol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plynu: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= ? g</a:t>
            </a:r>
            <a:endParaRPr lang="cs-CZ" sz="24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753</Words>
  <Application>Microsoft Office PowerPoint</Application>
  <PresentationFormat>Předvádění na obrazovce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Stavová rovnice ideálního plynu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30</cp:revision>
  <dcterms:created xsi:type="dcterms:W3CDTF">2013-03-18T20:55:38Z</dcterms:created>
  <dcterms:modified xsi:type="dcterms:W3CDTF">2015-03-05T13:33:35Z</dcterms:modified>
</cp:coreProperties>
</file>