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7" r:id="rId2"/>
    <p:sldId id="258" r:id="rId3"/>
    <p:sldId id="264" r:id="rId4"/>
    <p:sldId id="259" r:id="rId5"/>
    <p:sldId id="260" r:id="rId6"/>
    <p:sldId id="261" r:id="rId7"/>
    <p:sldId id="265" r:id="rId8"/>
    <p:sldId id="262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724886-1912-48DB-A419-6C008E4B5A72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BF4E6A-C242-49F2-B992-2C09C64D7C6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3" name="Zástupný symbol pro číslo snímku 4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B381B6-D296-4751-ABE1-4C8FAB53532F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6"/>
          <p:cNvSpPr>
            <a:spLocks noGrp="1"/>
          </p:cNvSpPr>
          <p:nvPr>
            <p:ph type="ctrTitle"/>
          </p:nvPr>
        </p:nvSpPr>
        <p:spPr>
          <a:xfrm>
            <a:off x="571500" y="1785938"/>
            <a:ext cx="7772400" cy="1470025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000" dirty="0" smtClean="0">
                <a:solidFill>
                  <a:schemeClr val="bg1"/>
                </a:solidFill>
              </a:rPr>
              <a:t/>
            </a:r>
            <a:br>
              <a:rPr lang="cs-CZ" sz="4000" dirty="0" smtClean="0">
                <a:solidFill>
                  <a:schemeClr val="bg1"/>
                </a:solidFill>
              </a:rPr>
            </a:br>
            <a:r>
              <a:rPr lang="cs-CZ" sz="4000" dirty="0" smtClean="0">
                <a:solidFill>
                  <a:schemeClr val="bg1"/>
                </a:solidFill>
              </a:rPr>
              <a:t>Kyseliny a jejich názvosloví</a:t>
            </a:r>
            <a:endParaRPr lang="cs-CZ" sz="4800" dirty="0" smtClean="0">
              <a:solidFill>
                <a:schemeClr val="bg1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77592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468313" y="3861048"/>
            <a:ext cx="84248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Constantia" pitchFamily="18" charset="0"/>
              </a:rPr>
              <a:t>Kyselina fluorovodíková      </a:t>
            </a:r>
            <a:r>
              <a:rPr lang="cs-CZ" sz="2400" b="1" i="1" dirty="0" smtClean="0">
                <a:latin typeface="Constantia" pitchFamily="18" charset="0"/>
                <a:sym typeface="Symbol"/>
              </a:rPr>
              <a:t>     HF</a:t>
            </a:r>
            <a:endParaRPr lang="cs-CZ" sz="2400" b="1" i="1" dirty="0">
              <a:latin typeface="Constantia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323528" y="2924944"/>
            <a:ext cx="864096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Jaké znáte </a:t>
            </a:r>
            <a:r>
              <a:rPr lang="cs-CZ" sz="2600" b="1" dirty="0" err="1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halogenovodíkové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 kyseliny ? Napište jejich názvy a vzorce:</a:t>
            </a:r>
          </a:p>
        </p:txBody>
      </p:sp>
      <p:sp>
        <p:nvSpPr>
          <p:cNvPr id="10" name="TextovéPole 9"/>
          <p:cNvSpPr txBox="1">
            <a:spLocks noChangeArrowheads="1"/>
          </p:cNvSpPr>
          <p:nvPr/>
        </p:nvSpPr>
        <p:spPr bwMode="auto">
          <a:xfrm>
            <a:off x="467544" y="4509120"/>
            <a:ext cx="85780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Constantia" pitchFamily="18" charset="0"/>
              </a:rPr>
              <a:t>Kyselina chlorovodíková      </a:t>
            </a:r>
            <a:r>
              <a:rPr lang="cs-CZ" sz="2400" b="1" i="1" dirty="0" smtClean="0">
                <a:latin typeface="Constantia" pitchFamily="18" charset="0"/>
                <a:sym typeface="Symbol"/>
              </a:rPr>
              <a:t>     </a:t>
            </a:r>
            <a:r>
              <a:rPr lang="cs-CZ" sz="2400" b="1" i="1" dirty="0" err="1" smtClean="0">
                <a:latin typeface="Constantia" pitchFamily="18" charset="0"/>
                <a:sym typeface="Symbol"/>
              </a:rPr>
              <a:t>HCl</a:t>
            </a:r>
            <a:endParaRPr lang="cs-CZ" sz="2400" b="1" i="1" dirty="0">
              <a:latin typeface="Constantia" pitchFamily="18" charset="0"/>
            </a:endParaRPr>
          </a:p>
        </p:txBody>
      </p:sp>
      <p:sp>
        <p:nvSpPr>
          <p:cNvPr id="13" name="TextovéPole 12"/>
          <p:cNvSpPr txBox="1">
            <a:spLocks noChangeArrowheads="1"/>
          </p:cNvSpPr>
          <p:nvPr/>
        </p:nvSpPr>
        <p:spPr bwMode="auto">
          <a:xfrm>
            <a:off x="467544" y="5157192"/>
            <a:ext cx="85780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Constantia" pitchFamily="18" charset="0"/>
              </a:rPr>
              <a:t>Kyselina bromovodíková      </a:t>
            </a:r>
            <a:r>
              <a:rPr lang="cs-CZ" sz="2400" b="1" i="1" dirty="0" smtClean="0">
                <a:latin typeface="Constantia" pitchFamily="18" charset="0"/>
                <a:sym typeface="Symbol"/>
              </a:rPr>
              <a:t>     </a:t>
            </a:r>
            <a:r>
              <a:rPr lang="cs-CZ" sz="2400" b="1" i="1" dirty="0" err="1" smtClean="0">
                <a:latin typeface="Constantia" pitchFamily="18" charset="0"/>
                <a:sym typeface="Symbol"/>
              </a:rPr>
              <a:t>HBr</a:t>
            </a:r>
            <a:endParaRPr lang="cs-CZ" sz="2400" b="1" i="1" dirty="0">
              <a:latin typeface="Constantia" pitchFamily="18" charset="0"/>
            </a:endParaRPr>
          </a:p>
        </p:txBody>
      </p:sp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467544" y="5733256"/>
            <a:ext cx="85780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Constantia" pitchFamily="18" charset="0"/>
              </a:rPr>
              <a:t>Kyselina jodovodíková           </a:t>
            </a:r>
            <a:r>
              <a:rPr lang="cs-CZ" sz="2400" b="1" i="1" dirty="0" smtClean="0">
                <a:latin typeface="Constantia" pitchFamily="18" charset="0"/>
                <a:sym typeface="Symbol"/>
              </a:rPr>
              <a:t>     HI</a:t>
            </a:r>
            <a:endParaRPr lang="cs-CZ" sz="2400" b="1" i="1" dirty="0">
              <a:latin typeface="Constantia" pitchFamily="18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323528" y="836712"/>
            <a:ext cx="828092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 dělíme anorganické kyseliny dle obsahu atomu kyslíku v molekule kyseliny ?</a:t>
            </a:r>
          </a:p>
        </p:txBody>
      </p:sp>
      <p:sp>
        <p:nvSpPr>
          <p:cNvPr id="16" name="TextovéPole 15"/>
          <p:cNvSpPr txBox="1">
            <a:spLocks noChangeArrowheads="1"/>
          </p:cNvSpPr>
          <p:nvPr/>
        </p:nvSpPr>
        <p:spPr bwMode="auto">
          <a:xfrm>
            <a:off x="467544" y="1772816"/>
            <a:ext cx="857803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Constantia" pitchFamily="18" charset="0"/>
              </a:rPr>
              <a:t>Podle toho, zda kyseliny </a:t>
            </a:r>
            <a:r>
              <a:rPr lang="cs-CZ" sz="2400" b="1" i="1" dirty="0" smtClean="0">
                <a:solidFill>
                  <a:srgbClr val="7030A0"/>
                </a:solidFill>
                <a:latin typeface="Constantia" pitchFamily="18" charset="0"/>
              </a:rPr>
              <a:t>obsahují</a:t>
            </a:r>
            <a:r>
              <a:rPr lang="cs-CZ" sz="2400" b="1" i="1" dirty="0" smtClean="0">
                <a:latin typeface="Constantia" pitchFamily="18" charset="0"/>
              </a:rPr>
              <a:t> nebo </a:t>
            </a:r>
            <a:r>
              <a:rPr lang="cs-CZ" sz="2400" b="1" i="1" dirty="0" smtClean="0">
                <a:solidFill>
                  <a:srgbClr val="7030A0"/>
                </a:solidFill>
                <a:latin typeface="Constantia" pitchFamily="18" charset="0"/>
              </a:rPr>
              <a:t>neobsahují</a:t>
            </a:r>
            <a:r>
              <a:rPr lang="cs-CZ" sz="2400" b="1" i="1" dirty="0" smtClean="0">
                <a:latin typeface="Constantia" pitchFamily="18" charset="0"/>
              </a:rPr>
              <a:t> ve své molekule kyslík, je dělíme na </a:t>
            </a:r>
            <a:r>
              <a:rPr lang="cs-CZ" sz="2400" b="1" i="1" dirty="0" smtClean="0">
                <a:solidFill>
                  <a:srgbClr val="7030A0"/>
                </a:solidFill>
                <a:latin typeface="Constantia" pitchFamily="18" charset="0"/>
              </a:rPr>
              <a:t>kyslíkaté</a:t>
            </a:r>
            <a:r>
              <a:rPr lang="cs-CZ" sz="2400" b="1" i="1" dirty="0" smtClean="0">
                <a:latin typeface="Constantia" pitchFamily="18" charset="0"/>
              </a:rPr>
              <a:t> a </a:t>
            </a:r>
            <a:r>
              <a:rPr lang="cs-CZ" sz="2400" b="1" i="1" dirty="0" smtClean="0">
                <a:solidFill>
                  <a:srgbClr val="7030A0"/>
                </a:solidFill>
                <a:latin typeface="Constantia" pitchFamily="18" charset="0"/>
              </a:rPr>
              <a:t>bezkyslíkaté.</a:t>
            </a:r>
            <a:endParaRPr lang="cs-CZ" sz="2400" b="1" i="1" dirty="0">
              <a:solidFill>
                <a:srgbClr val="7030A0"/>
              </a:solidFill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  <p:bldP spid="13" grpId="0"/>
      <p:bldP spid="14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61926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323528" y="4077072"/>
            <a:ext cx="879336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Do obecného vzorce anorganických kyselin vyznačte kladně</a:t>
            </a:r>
          </a:p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nabitou část molekuly a záporně nabitou část molekuly: 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395536" y="764704"/>
            <a:ext cx="872135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Napište obecný vzorec kyslíkatých anorganických kyselin: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00288" y="1340768"/>
            <a:ext cx="4543425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04875" y="5013176"/>
            <a:ext cx="733425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6308725"/>
          </a:xfrm>
        </p:spPr>
        <p:txBody>
          <a:bodyPr>
            <a:normAutofit/>
          </a:bodyPr>
          <a:lstStyle/>
          <a:p>
            <a:pPr algn="ctr" eaLnBrk="1" hangingPunct="1">
              <a:buFont typeface="Wingdings 2" pitchFamily="18" charset="2"/>
              <a:buNone/>
              <a:defRPr/>
            </a:pP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Tvorba vzorců anorganických kyselin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Vytvořte vzorec KYSELINY DUSIČNÉ:  </a:t>
            </a: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Nejdříve napíšeme kostru vzorce dle vzoru obecného vzorce anorganických kyselin, viz dříve:</a:t>
            </a: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Doplníme oxidační čísla nad vodík a kyslík, a následně dle koncovky přídavného jména </a:t>
            </a:r>
            <a:r>
              <a:rPr lang="cs-C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nad prvek, podle kterého je kyselina pojmenována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Pro tvorbu vzorců anorganických kyselin platí následující pravidlo: </a:t>
            </a:r>
            <a:r>
              <a:rPr lang="cs-CZ" sz="20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Součet kladných oxidačních čísel vydělíme záporným oxidačním číslem a </a:t>
            </a:r>
            <a:r>
              <a:rPr lang="cs-CZ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výsledek</a:t>
            </a:r>
            <a:r>
              <a:rPr lang="cs-CZ" sz="20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(bez znaménka) zapíšeme jako </a:t>
            </a:r>
            <a:r>
              <a:rPr lang="cs-CZ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dolní index za značku kyslíku:  </a:t>
            </a:r>
          </a:p>
          <a:p>
            <a:pPr marL="457200" indent="-457200" algn="ctr" eaLnBrk="1" hangingPunct="1">
              <a:buFont typeface="Wingdings 2" pitchFamily="18" charset="2"/>
              <a:buNone/>
              <a:defRPr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924300" y="2276872"/>
            <a:ext cx="237648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2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H N O</a:t>
            </a:r>
            <a:endParaRPr lang="cs-CZ" sz="3200" baseline="60000" dirty="0">
              <a:solidFill>
                <a:srgbClr val="660066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851920" y="4077072"/>
            <a:ext cx="288066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2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3000" b="1" baseline="70000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+I</a:t>
            </a:r>
            <a:r>
              <a:rPr lang="cs-CZ" sz="32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3000" b="1" baseline="7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+V</a:t>
            </a:r>
            <a:r>
              <a:rPr lang="cs-CZ" sz="32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O</a:t>
            </a:r>
            <a:r>
              <a:rPr lang="cs-CZ" sz="3000" b="1" baseline="70000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-II</a:t>
            </a:r>
            <a:endParaRPr lang="cs-CZ" sz="3000" baseline="70000" dirty="0">
              <a:solidFill>
                <a:srgbClr val="FF00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139952" y="6021288"/>
            <a:ext cx="237626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2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H N O</a:t>
            </a:r>
            <a:r>
              <a:rPr lang="cs-CZ" sz="32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cs-CZ" sz="3200" baseline="-25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5775325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  <a:defRPr/>
            </a:pPr>
            <a:r>
              <a:rPr lang="cs-CZ" b="1" u="sng" dirty="0" smtClean="0">
                <a:solidFill>
                  <a:srgbClr val="660066"/>
                </a:solidFill>
              </a:rPr>
              <a:t>Doplňte vzorce následujících anorganických 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b="1" u="sng" dirty="0" smtClean="0">
                <a:solidFill>
                  <a:srgbClr val="660066"/>
                </a:solidFill>
              </a:rPr>
              <a:t>kyselin:</a:t>
            </a:r>
          </a:p>
          <a:p>
            <a:pPr eaLnBrk="1" hangingPunct="1">
              <a:buFont typeface="Wingdings 2" pitchFamily="18" charset="2"/>
              <a:buNone/>
              <a:defRPr/>
            </a:pPr>
            <a:endParaRPr lang="cs-CZ" b="1" u="sng" dirty="0" smtClean="0">
              <a:solidFill>
                <a:srgbClr val="660066"/>
              </a:solidFill>
            </a:endParaRP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sz="2400" b="1" i="1" dirty="0" smtClean="0"/>
              <a:t>kyselina chloristá          </a:t>
            </a:r>
          </a:p>
          <a:p>
            <a:pPr>
              <a:buNone/>
              <a:defRPr/>
            </a:pPr>
            <a:r>
              <a:rPr lang="cs-CZ" sz="2400" b="1" i="1" dirty="0" smtClean="0"/>
              <a:t>kyselina uhličitá </a:t>
            </a:r>
          </a:p>
          <a:p>
            <a:pPr>
              <a:buNone/>
              <a:defRPr/>
            </a:pPr>
            <a:r>
              <a:rPr lang="cs-CZ" sz="2400" b="1" i="1" dirty="0" smtClean="0"/>
              <a:t>kyselina osmičelá </a:t>
            </a:r>
          </a:p>
          <a:p>
            <a:pPr>
              <a:buNone/>
              <a:defRPr/>
            </a:pPr>
            <a:r>
              <a:rPr lang="cs-CZ" sz="2400" b="1" i="1" dirty="0" smtClean="0"/>
              <a:t>kyselina chlorná</a:t>
            </a:r>
          </a:p>
          <a:p>
            <a:pPr>
              <a:buNone/>
              <a:defRPr/>
            </a:pPr>
            <a:r>
              <a:rPr lang="cs-CZ" sz="2400" b="1" i="1" dirty="0" smtClean="0"/>
              <a:t>kyselina sírová </a:t>
            </a:r>
          </a:p>
          <a:p>
            <a:pPr>
              <a:buNone/>
              <a:defRPr/>
            </a:pPr>
            <a:r>
              <a:rPr lang="cs-CZ" sz="2400" b="1" i="1" dirty="0" smtClean="0"/>
              <a:t>kyselina dusitá</a:t>
            </a:r>
          </a:p>
          <a:p>
            <a:pPr>
              <a:buNone/>
              <a:defRPr/>
            </a:pPr>
            <a:r>
              <a:rPr lang="cs-CZ" sz="2400" b="1" i="1" dirty="0" smtClean="0"/>
              <a:t>kyselina křemičitá   </a:t>
            </a:r>
          </a:p>
          <a:p>
            <a:pPr>
              <a:buNone/>
              <a:defRPr/>
            </a:pPr>
            <a:r>
              <a:rPr lang="cs-CZ" sz="2400" b="1" i="1" dirty="0" smtClean="0"/>
              <a:t>kyselina </a:t>
            </a:r>
            <a:r>
              <a:rPr lang="cs-CZ" sz="2400" b="1" i="1" dirty="0" err="1" smtClean="0"/>
              <a:t>trihydrogenfosforečná</a:t>
            </a:r>
            <a:endParaRPr lang="cs-CZ" b="1" dirty="0"/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3419872" y="1916832"/>
            <a:ext cx="43924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HClO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4</a:t>
            </a:r>
            <a:endParaRPr lang="cs-CZ" sz="2400" b="1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3419872" y="2348880"/>
            <a:ext cx="44644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H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CO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cs-CZ" sz="2400" dirty="0"/>
          </a:p>
        </p:txBody>
      </p:sp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3419872" y="2780928"/>
            <a:ext cx="223162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H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OsO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5</a:t>
            </a:r>
            <a:endParaRPr lang="cs-CZ" sz="2400" baseline="-25000" dirty="0"/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3419872" y="3284984"/>
            <a:ext cx="25922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HClO</a:t>
            </a:r>
            <a:endParaRPr lang="cs-CZ" sz="2400" b="1" baseline="-25000" dirty="0"/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3419872" y="3717032"/>
            <a:ext cx="26642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H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SO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4</a:t>
            </a:r>
            <a:endParaRPr lang="cs-CZ" sz="2400" baseline="-25000" dirty="0"/>
          </a:p>
        </p:txBody>
      </p:sp>
      <p:sp>
        <p:nvSpPr>
          <p:cNvPr id="10" name="TextovéPole 9"/>
          <p:cNvSpPr txBox="1">
            <a:spLocks noChangeArrowheads="1"/>
          </p:cNvSpPr>
          <p:nvPr/>
        </p:nvSpPr>
        <p:spPr bwMode="auto">
          <a:xfrm>
            <a:off x="3419872" y="4149080"/>
            <a:ext cx="33123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HNO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endParaRPr lang="cs-CZ" sz="2400" baseline="-25000" dirty="0"/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3419872" y="4581128"/>
            <a:ext cx="194429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H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SiO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3</a:t>
            </a:r>
            <a:endParaRPr lang="cs-CZ" sz="2400" baseline="-25000" dirty="0"/>
          </a:p>
        </p:txBody>
      </p:sp>
      <p:sp>
        <p:nvSpPr>
          <p:cNvPr id="12" name="TextovéPole 11"/>
          <p:cNvSpPr txBox="1">
            <a:spLocks noChangeArrowheads="1"/>
          </p:cNvSpPr>
          <p:nvPr/>
        </p:nvSpPr>
        <p:spPr bwMode="auto">
          <a:xfrm>
            <a:off x="5364088" y="5013177"/>
            <a:ext cx="30243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H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3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PO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4</a:t>
            </a:r>
            <a:endParaRPr lang="cs-CZ" sz="2400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6308725"/>
          </a:xfrm>
        </p:spPr>
        <p:txBody>
          <a:bodyPr>
            <a:normAutofit/>
          </a:bodyPr>
          <a:lstStyle/>
          <a:p>
            <a:pPr algn="ctr" eaLnBrk="1" hangingPunct="1">
              <a:buFont typeface="Wingdings 2" pitchFamily="18" charset="2"/>
              <a:buNone/>
              <a:defRPr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Tvorba názvů anorganických kyselin ze vzorce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sz="24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Vytvořte název následující anorganické kyseliny:</a:t>
            </a:r>
            <a:r>
              <a:rPr lang="cs-CZ" sz="28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28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cs-CZ" sz="28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cs-CZ" sz="3200" b="1" baseline="-25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ClrTx/>
              <a:buFont typeface="Wingdings 2" pitchFamily="18" charset="2"/>
              <a:buAutoNum type="arabicPeriod"/>
              <a:defRPr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Doplníme oxidační čísla tam, kde je známe (nad vodík a kyslík):</a:t>
            </a: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None/>
              <a:defRPr/>
            </a:pPr>
            <a:r>
              <a:rPr lang="cs-CZ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!!! Klíčovým úkolem pro pojmenování kyseliny je určit oxidační číslo nad atomem síry!!!  </a:t>
            </a: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ClrTx/>
              <a:buFont typeface="+mj-lt"/>
              <a:buAutoNum type="arabicPeriod" startAt="2"/>
              <a:defRPr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Spočítáme celkový záporný náboj na záporné části molekuly:</a:t>
            </a:r>
          </a:p>
          <a:p>
            <a:pPr marL="457200" indent="-457200" eaLnBrk="1" hangingPunct="1">
              <a:buFont typeface="Wingdings 2" pitchFamily="18" charset="2"/>
              <a:buAutoNum type="arabicPeriod" startAt="2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 startAt="2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 startAt="2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 startAt="2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 startAt="2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59" name="TextovéPole 4"/>
          <p:cNvSpPr txBox="1">
            <a:spLocks noChangeArrowheads="1"/>
          </p:cNvSpPr>
          <p:nvPr/>
        </p:nvSpPr>
        <p:spPr bwMode="auto">
          <a:xfrm>
            <a:off x="2700338" y="5949280"/>
            <a:ext cx="424815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3   </a:t>
            </a:r>
            <a:r>
              <a:rPr lang="cs-CZ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•  (-</a:t>
            </a:r>
            <a:r>
              <a:rPr lang="cs-CZ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II)   </a:t>
            </a:r>
            <a:r>
              <a:rPr lang="cs-CZ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=   </a:t>
            </a:r>
            <a:r>
              <a:rPr lang="cs-CZ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-6</a:t>
            </a:r>
            <a:endParaRPr lang="cs-CZ" sz="32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1840" y="2636912"/>
            <a:ext cx="2520280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904656"/>
          </a:xfrm>
        </p:spPr>
        <p:txBody>
          <a:bodyPr>
            <a:normAutofit/>
          </a:bodyPr>
          <a:lstStyle/>
          <a:p>
            <a:pPr marL="457200" indent="-457200">
              <a:buClrTx/>
              <a:buFont typeface="+mj-lt"/>
              <a:buAutoNum type="arabicPeriod" startAt="3"/>
              <a:defRPr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Celkový kladný náboj na kladné části molekuly musí být </a:t>
            </a:r>
            <a:r>
              <a:rPr lang="cs-CZ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stejný, ale opačného znaménka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, takže:</a:t>
            </a:r>
          </a:p>
          <a:p>
            <a:pPr marL="457200" indent="-457200">
              <a:buFont typeface="+mj-lt"/>
              <a:buAutoNum type="arabicPeriod" startAt="3"/>
              <a:defRPr/>
            </a:pP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 startAt="3"/>
              <a:defRPr/>
            </a:pP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ClrTx/>
              <a:buFont typeface="+mj-lt"/>
              <a:buAutoNum type="arabicPeriod" startAt="3"/>
              <a:defRPr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Jelikož </a:t>
            </a:r>
            <a:r>
              <a:rPr lang="cs-CZ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2 atomy vodíku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(každý s oxidačním číslem +I) poskytují v molekule </a:t>
            </a:r>
            <a:r>
              <a:rPr lang="cs-CZ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kladný náboj +2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, zbývá do hodnoty </a:t>
            </a:r>
            <a:r>
              <a:rPr lang="cs-CZ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celkového kladného náboje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na kladné části molekuly doplnit </a:t>
            </a:r>
            <a:r>
              <a:rPr lang="cs-CZ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náboj +4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což odpovídá hodnotě oxidačního čísla nad atomem síry 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cs-C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 </a:t>
            </a:r>
            <a:r>
              <a:rPr lang="cs-C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+IV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457200" indent="-457200" eaLnBrk="1" hangingPunct="1">
              <a:buFont typeface="Wingdings 2" pitchFamily="18" charset="2"/>
              <a:buAutoNum type="arabicPeriod" startAt="3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 startAt="3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 startAt="3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 startAt="3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 startAt="3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 startAt="3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None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5"/>
          <p:cNvSpPr txBox="1">
            <a:spLocks noChangeArrowheads="1"/>
          </p:cNvSpPr>
          <p:nvPr/>
        </p:nvSpPr>
        <p:spPr bwMode="auto">
          <a:xfrm>
            <a:off x="3635375" y="1700808"/>
            <a:ext cx="108108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+6</a:t>
            </a:r>
            <a:endParaRPr lang="cs-CZ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4797152"/>
            <a:ext cx="6984776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549275"/>
            <a:ext cx="8435280" cy="5775325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  <a:defRPr/>
            </a:pPr>
            <a:r>
              <a:rPr lang="cs-CZ" b="1" u="sng" dirty="0" smtClean="0">
                <a:solidFill>
                  <a:srgbClr val="7030A0"/>
                </a:solidFill>
              </a:rPr>
              <a:t>Vytvořte názvy následujících anorganických kyselin:</a:t>
            </a:r>
          </a:p>
          <a:p>
            <a:pPr eaLnBrk="1" hangingPunct="1">
              <a:buFont typeface="Wingdings 2" pitchFamily="18" charset="2"/>
              <a:buNone/>
              <a:defRPr/>
            </a:pPr>
            <a:endParaRPr lang="cs-CZ" sz="2800" b="1" i="1" dirty="0" smtClean="0"/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sz="2800" b="1" i="1" dirty="0" smtClean="0"/>
              <a:t> </a:t>
            </a: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2800" b="1" i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AsO</a:t>
            </a:r>
            <a:r>
              <a:rPr lang="cs-CZ" sz="2800" b="1" i="1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 H</a:t>
            </a:r>
            <a:r>
              <a:rPr lang="cs-CZ" sz="2800" b="1" i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BO</a:t>
            </a:r>
            <a:r>
              <a:rPr lang="cs-CZ" sz="2800" b="1" i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 H</a:t>
            </a:r>
            <a:r>
              <a:rPr lang="cs-CZ" sz="28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WO</a:t>
            </a:r>
            <a:r>
              <a:rPr lang="cs-CZ" sz="2800" b="1" i="1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HIO</a:t>
            </a:r>
            <a:r>
              <a:rPr lang="cs-CZ" sz="2800" b="1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cs-CZ" sz="2800" b="1" i="1" baseline="-25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HIO</a:t>
            </a:r>
            <a:r>
              <a:rPr lang="cs-CZ" sz="28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                               </a:t>
            </a:r>
            <a:endParaRPr lang="cs-CZ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HClO</a:t>
            </a:r>
            <a:r>
              <a:rPr lang="cs-CZ" sz="28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>
              <a:buNone/>
              <a:defRPr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H</a:t>
            </a:r>
            <a:r>
              <a:rPr lang="cs-CZ" sz="28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SeO</a:t>
            </a:r>
            <a:r>
              <a:rPr lang="cs-CZ" sz="28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>
              <a:buNone/>
              <a:defRPr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HIO</a:t>
            </a:r>
            <a:endParaRPr lang="cs-CZ" sz="2800" b="1" baseline="-25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  <a:defRPr/>
            </a:pPr>
            <a:endParaRPr lang="cs-CZ" sz="28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1907704" y="1557338"/>
            <a:ext cx="58326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kyselina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trihydrogenarseničná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dirty="0"/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1908175" y="2060575"/>
            <a:ext cx="568816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kyselina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trihydrogenboritá</a:t>
            </a:r>
            <a:endParaRPr lang="cs-CZ" sz="2400" dirty="0"/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1908175" y="2565400"/>
            <a:ext cx="37433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kyselina wolframová</a:t>
            </a:r>
            <a:endParaRPr lang="cs-CZ" sz="2400" dirty="0"/>
          </a:p>
        </p:txBody>
      </p:sp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1908175" y="3068638"/>
            <a:ext cx="31686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kyselina jodistá</a:t>
            </a:r>
            <a:endParaRPr lang="cs-CZ" sz="2400" dirty="0"/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1907704" y="3573463"/>
            <a:ext cx="30246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kyselina jodičná</a:t>
            </a:r>
            <a:endParaRPr lang="cs-CZ" sz="2400" dirty="0"/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1907704" y="4076700"/>
            <a:ext cx="381682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kyselina chloritá</a:t>
            </a:r>
            <a:endParaRPr lang="cs-CZ" sz="2400" dirty="0"/>
          </a:p>
        </p:txBody>
      </p:sp>
      <p:sp>
        <p:nvSpPr>
          <p:cNvPr id="10" name="TextovéPole 9"/>
          <p:cNvSpPr txBox="1">
            <a:spLocks noChangeArrowheads="1"/>
          </p:cNvSpPr>
          <p:nvPr/>
        </p:nvSpPr>
        <p:spPr bwMode="auto">
          <a:xfrm>
            <a:off x="1907704" y="4581128"/>
            <a:ext cx="396922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kyselina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seleničitá</a:t>
            </a:r>
            <a:endParaRPr lang="cs-CZ" sz="2400" dirty="0"/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1979712" y="5085184"/>
            <a:ext cx="40496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kyselina jodná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140</TotalTime>
  <Words>381</Words>
  <Application>Microsoft Office PowerPoint</Application>
  <PresentationFormat>Předvádění na obrazovce (4:3)</PresentationFormat>
  <Paragraphs>99</Paragraphs>
  <Slides>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Tok</vt:lpstr>
      <vt:lpstr> Kyseliny a jejich názvosloví</vt:lpstr>
      <vt:lpstr>Snímek 2</vt:lpstr>
      <vt:lpstr>Snímek 3</vt:lpstr>
      <vt:lpstr>Snímek 4</vt:lpstr>
      <vt:lpstr>Snímek 5</vt:lpstr>
      <vt:lpstr>Snímek 6</vt:lpstr>
      <vt:lpstr>Snímek 7</vt:lpstr>
      <vt:lpstr>Snímek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Kyseliny a jejich názvosloví</dc:title>
  <dc:creator>Ptacek</dc:creator>
  <cp:lastModifiedBy>Ptacek</cp:lastModifiedBy>
  <cp:revision>24</cp:revision>
  <dcterms:created xsi:type="dcterms:W3CDTF">2012-12-16T18:39:18Z</dcterms:created>
  <dcterms:modified xsi:type="dcterms:W3CDTF">2015-02-26T09:32:48Z</dcterms:modified>
</cp:coreProperties>
</file>