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64" r:id="rId3"/>
    <p:sldId id="265" r:id="rId4"/>
    <p:sldId id="266" r:id="rId5"/>
    <p:sldId id="267" r:id="rId6"/>
    <p:sldId id="257" r:id="rId7"/>
    <p:sldId id="268" r:id="rId8"/>
    <p:sldId id="270" r:id="rId9"/>
    <p:sldId id="301" r:id="rId10"/>
    <p:sldId id="260" r:id="rId11"/>
    <p:sldId id="271" r:id="rId12"/>
    <p:sldId id="274" r:id="rId13"/>
    <p:sldId id="275" r:id="rId14"/>
    <p:sldId id="295" r:id="rId15"/>
    <p:sldId id="296" r:id="rId16"/>
    <p:sldId id="297" r:id="rId17"/>
    <p:sldId id="298" r:id="rId18"/>
    <p:sldId id="299" r:id="rId19"/>
    <p:sldId id="300" r:id="rId20"/>
    <p:sldId id="277" r:id="rId21"/>
    <p:sldId id="278" r:id="rId22"/>
    <p:sldId id="279" r:id="rId23"/>
    <p:sldId id="280" r:id="rId24"/>
    <p:sldId id="281" r:id="rId25"/>
    <p:sldId id="302" r:id="rId26"/>
    <p:sldId id="282" r:id="rId27"/>
    <p:sldId id="283" r:id="rId28"/>
    <p:sldId id="305" r:id="rId29"/>
    <p:sldId id="284" r:id="rId30"/>
    <p:sldId id="303" r:id="rId31"/>
    <p:sldId id="285" r:id="rId32"/>
    <p:sldId id="286" r:id="rId33"/>
    <p:sldId id="304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61" r:id="rId42"/>
    <p:sldId id="262" r:id="rId43"/>
    <p:sldId id="263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02C28-8955-4747-BCAC-F209352F3EA4}" type="datetimeFigureOut">
              <a:rPr lang="cs-CZ" smtClean="0"/>
              <a:pPr/>
              <a:t>21.4.2015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5CB6-4DC8-4311-A75E-499E792011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57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7949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0866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BBB109-DFA8-4B6F-9A6B-A360FA0872ED}" type="datetimeFigureOut">
              <a:rPr lang="cs-CZ" smtClean="0"/>
              <a:pPr/>
              <a:t>21.4.2015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11E3D1-FD8A-4B68-9E52-2F3D99CB3E7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mail/mail_posli?to=honoh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lukas.cz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DH1m_ZMO7G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Vývojová </a:t>
            </a:r>
            <a:r>
              <a:rPr lang="cs-CZ" dirty="0" smtClean="0"/>
              <a:t>psychologie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Psychologie duševního vývoje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9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periodizace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Jsou možné dvě pojetí:</a:t>
            </a:r>
          </a:p>
          <a:p>
            <a:pPr>
              <a:buNone/>
            </a:pPr>
            <a:r>
              <a:rPr lang="cs-CZ" dirty="0" smtClean="0"/>
              <a:t>1. kontinuální (počítáme roky-čas)</a:t>
            </a:r>
          </a:p>
          <a:p>
            <a:pPr>
              <a:buNone/>
            </a:pPr>
            <a:r>
              <a:rPr lang="cs-CZ" dirty="0" smtClean="0"/>
              <a:t>2. stadiální (odlišujeme jednotlivá stádia)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Pojetí stádií:</a:t>
            </a:r>
          </a:p>
          <a:p>
            <a:pPr>
              <a:buNone/>
            </a:pPr>
            <a:r>
              <a:rPr lang="cs-CZ" dirty="0" smtClean="0"/>
              <a:t>1. </a:t>
            </a:r>
            <a:r>
              <a:rPr lang="cs-CZ" dirty="0" smtClean="0"/>
              <a:t>tradiční, v běžné řeči </a:t>
            </a:r>
            <a:r>
              <a:rPr lang="cs-CZ" dirty="0" smtClean="0"/>
              <a:t>(dítě, dospělý…)</a:t>
            </a:r>
          </a:p>
          <a:p>
            <a:pPr>
              <a:buNone/>
            </a:pPr>
            <a:r>
              <a:rPr lang="cs-CZ" dirty="0" smtClean="0"/>
              <a:t>2. biologické </a:t>
            </a:r>
            <a:r>
              <a:rPr lang="cs-CZ" dirty="0" smtClean="0"/>
              <a:t>(vývoj anatomický, fyziologický)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err="1" smtClean="0"/>
              <a:t>biopsychologické</a:t>
            </a:r>
            <a:r>
              <a:rPr lang="cs-CZ" dirty="0" smtClean="0"/>
              <a:t> (Příhoda, 1956-1974)</a:t>
            </a:r>
          </a:p>
          <a:p>
            <a:pPr>
              <a:buNone/>
            </a:pPr>
            <a:r>
              <a:rPr lang="cs-CZ" dirty="0" smtClean="0"/>
              <a:t>4. </a:t>
            </a:r>
            <a:r>
              <a:rPr lang="cs-CZ" b="1" dirty="0" smtClean="0"/>
              <a:t>kognitivní, </a:t>
            </a:r>
            <a:r>
              <a:rPr lang="cs-CZ" dirty="0"/>
              <a:t>strukturální </a:t>
            </a:r>
            <a:r>
              <a:rPr lang="cs-CZ" dirty="0" smtClean="0"/>
              <a:t>(</a:t>
            </a:r>
            <a:r>
              <a:rPr lang="cs-CZ" dirty="0" err="1" smtClean="0"/>
              <a:t>Piaget</a:t>
            </a:r>
            <a:r>
              <a:rPr lang="cs-CZ" dirty="0" smtClean="0"/>
              <a:t>, 1961</a:t>
            </a:r>
            <a:r>
              <a:rPr lang="cs-CZ" dirty="0" smtClean="0"/>
              <a:t>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5. </a:t>
            </a:r>
            <a:r>
              <a:rPr lang="cs-CZ" b="1" dirty="0" smtClean="0"/>
              <a:t>psychodynamické</a:t>
            </a:r>
            <a:r>
              <a:rPr lang="cs-CZ" dirty="0" smtClean="0"/>
              <a:t>, </a:t>
            </a:r>
            <a:r>
              <a:rPr lang="cs-CZ" b="1" dirty="0" smtClean="0"/>
              <a:t>psychosociální</a:t>
            </a:r>
            <a:r>
              <a:rPr lang="cs-CZ" dirty="0" smtClean="0"/>
              <a:t>, strukturální</a:t>
            </a:r>
          </a:p>
        </p:txBody>
      </p:sp>
    </p:spTree>
    <p:extLst>
      <p:ext uri="{BB962C8B-B14F-4D97-AF65-F5344CB8AC3E}">
        <p14:creationId xmlns:p14="http://schemas.microsoft.com/office/powerpoint/2010/main" val="37436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64904"/>
            <a:ext cx="50958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548680"/>
            <a:ext cx="7931224" cy="48965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None/>
            </a:pPr>
            <a:r>
              <a:rPr lang="cs-CZ" dirty="0" smtClean="0"/>
              <a:t>Neurobiologický pohled na vývoj: </a:t>
            </a:r>
          </a:p>
          <a:p>
            <a:pPr marL="137160" indent="0">
              <a:buNone/>
            </a:pPr>
            <a:r>
              <a:rPr lang="cs-CZ" dirty="0" smtClean="0"/>
              <a:t>mozková kůra dozrává; emoce a motivace jsou primárně řízeny z thalamu, později z kůry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72808" y="573329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Gazzaley</a:t>
            </a:r>
            <a:r>
              <a:rPr lang="cs-CZ" sz="1200" dirty="0" smtClean="0"/>
              <a:t>: </a:t>
            </a:r>
            <a:r>
              <a:rPr lang="cs-CZ" sz="1200" dirty="0" err="1" smtClean="0"/>
              <a:t>Exploring</a:t>
            </a:r>
            <a:r>
              <a:rPr lang="cs-CZ" sz="1200" dirty="0" smtClean="0"/>
              <a:t>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Crossroads</a:t>
            </a:r>
            <a:r>
              <a:rPr lang="cs-CZ" sz="1200" dirty="0" smtClean="0"/>
              <a:t> (</a:t>
            </a:r>
            <a:r>
              <a:rPr lang="cs-CZ" sz="1200" dirty="0" err="1" smtClean="0"/>
              <a:t>YouTube</a:t>
            </a:r>
            <a:r>
              <a:rPr lang="cs-CZ" sz="1200" dirty="0" smtClean="0"/>
              <a:t>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072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vývoj 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Erik </a:t>
            </a:r>
            <a:r>
              <a:rPr lang="cs-CZ" b="1" dirty="0" err="1" smtClean="0"/>
              <a:t>Homburger</a:t>
            </a:r>
            <a:r>
              <a:rPr lang="cs-CZ" b="1" dirty="0" smtClean="0"/>
              <a:t> </a:t>
            </a:r>
            <a:r>
              <a:rPr lang="cs-CZ" b="1" dirty="0" err="1" smtClean="0"/>
              <a:t>Erikson</a:t>
            </a:r>
            <a:r>
              <a:rPr lang="cs-CZ" b="1" dirty="0" smtClean="0"/>
              <a:t> </a:t>
            </a:r>
            <a:r>
              <a:rPr lang="cs-CZ" dirty="0" smtClean="0"/>
              <a:t>(1902 Německo – 1994 USA) – psychoanalytik (nesplést s </a:t>
            </a:r>
            <a:r>
              <a:rPr lang="cs-CZ" dirty="0" err="1" smtClean="0"/>
              <a:t>Miltonem</a:t>
            </a:r>
            <a:r>
              <a:rPr lang="cs-CZ" dirty="0" smtClean="0"/>
              <a:t> </a:t>
            </a:r>
            <a:r>
              <a:rPr lang="cs-CZ" dirty="0" err="1" smtClean="0"/>
              <a:t>Ericksonem</a:t>
            </a:r>
            <a:r>
              <a:rPr lang="cs-CZ" dirty="0" smtClean="0"/>
              <a:t> - </a:t>
            </a:r>
            <a:r>
              <a:rPr lang="cs-CZ" dirty="0" err="1" smtClean="0"/>
              <a:t>hypnoterapeutem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/>
              <a:t>				Rozšířil Freudův koncept 				psychosexuálního vývoje jednak 			o vliv prostředí a jednak za 				hranice ontogeneze.</a:t>
            </a:r>
          </a:p>
          <a:p>
            <a:pPr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56992"/>
            <a:ext cx="2232248" cy="242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647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Lidský život se rozvíjí přirozeně podle scénáře, který má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8 fází</a:t>
            </a:r>
            <a:r>
              <a:rPr lang="cs-CZ" dirty="0" smtClean="0"/>
              <a:t>, podobně jako se rozvíjí květ. </a:t>
            </a:r>
          </a:p>
          <a:p>
            <a:pPr>
              <a:buNone/>
            </a:pPr>
            <a:r>
              <a:rPr lang="cs-CZ" dirty="0" smtClean="0"/>
              <a:t>Úspěch či neúspěch v prvních fázích ovlivňuje postup v dalších fázích –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pojetí krizí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Krizi jedinec, buď zdárně vyřeší, nebo ne. Buď získá specifickou ctnost (</a:t>
            </a:r>
            <a:r>
              <a:rPr lang="cs-CZ" i="1" dirty="0" err="1" smtClean="0"/>
              <a:t>virtue</a:t>
            </a:r>
            <a:r>
              <a:rPr lang="cs-CZ" dirty="0" smtClean="0"/>
              <a:t>) a dojde k růstu, anebo ne.</a:t>
            </a:r>
          </a:p>
          <a:p>
            <a:pPr>
              <a:buNone/>
            </a:pPr>
            <a:r>
              <a:rPr lang="cs-CZ" dirty="0" smtClean="0"/>
              <a:t>Jestliže je krize řešena neuspokojivě, je vývoj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Ega</a:t>
            </a:r>
            <a:r>
              <a:rPr lang="cs-CZ" dirty="0" smtClean="0"/>
              <a:t> poškozen a je do něj ve značném stupni vtělena negativní komponenta, kterou může být například nedůvěra, stud, nejistota a další.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effectLst/>
              </a:rPr>
              <a:t>Freudův</a:t>
            </a:r>
            <a:r>
              <a:rPr lang="cs-CZ" dirty="0" smtClean="0">
                <a:effectLst/>
              </a:rPr>
              <a:t> strukturální model duše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Freud vymezil tři poměrně nezávislé složky (id, ego a superego), které se řídí rozdílnými, navzájem rozpornými principy a cíli.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ID		 EGO		 SUPEREGO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Naše zvíře: tělo, kůň, lev, čert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FFC000"/>
                </a:solidFill>
              </a:rPr>
              <a:t>id</a:t>
            </a:r>
            <a:r>
              <a:rPr lang="cs-CZ" dirty="0" smtClean="0"/>
              <a:t> (ono), z něho vyvěrá pudová duševní energie (libido), která je hybnou silou člověka, je zdrojem energie pro ego i superego.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iracionální, nebere ohled na realitu, jeho cílem je okamžité uspokojení svých přání a tužeb - řídí se principem slasti.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téměř nevědomé, ovšem do vědomí vniká pokaždé, když se nějaká „biologická“ potřeba hlásí ke slovu (srov. sny o močení; i fyziologická potřeba je pociťována psychicky).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Podle Freuda představují všechny sny fantazijně splněná přání id.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Projevy ryzího id lze pozorovat u kojenců.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Vlastní tvář a vlastní jméno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FFC000"/>
                </a:solidFill>
              </a:rPr>
              <a:t>ego</a:t>
            </a:r>
            <a:r>
              <a:rPr lang="cs-CZ" sz="2400" dirty="0" smtClean="0"/>
              <a:t> (já) se řídí principem reality a má sebezáchovnou funkci. Vzniká z části id v průběhu vývoje dítěte vlivem jeho interakcí s vnějším světem. Vzniká jako pozastavení „slepého“ jednání v pudu.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Je racionální, zvažuje činy a jejich následky. Přání id porovnává s realitou, dává jim přijatelnou formu a uspokojuje je ve vhodnou chvíli a vhodným způsobem.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Ego je vědomé, předvědomé i nevědomé (např. náš stín).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Nevědomá část se pomocí obranných mechanismů (viz dále) vypořádává jak s nepřijatelnými přáními id, tak s extrémními zákazy superega.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Silné ego (nikoli egocentrismus!) je znakem zdravě vyvinuté osobnosti.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600" dirty="0" smtClean="0"/>
              <a:t>Já prostředkuje mezi id, superegem a vnějším světem.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6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600" dirty="0" smtClean="0"/>
              <a:t>Vztah mezi řídícím já a pudovým ono Freud znázornil obrazem jezdce na koni a dodával, že jezdec musí často koně vést tam, kam chce zvíře.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sz="2600" dirty="0" smtClean="0"/>
              <a:t>Zdravé já se vyznačuje schopností přijímat a integrovat pozitivní i negativní podněty z vnějšího i vnitřního světa tak, že přitom zůstane celé, tzn. že nemusí regredovat (vracet se) k raným procesům štěpení.</a:t>
            </a:r>
          </a:p>
          <a:p>
            <a:pPr>
              <a:buFontTx/>
              <a:buNone/>
            </a:pPr>
            <a:r>
              <a:rPr lang="cs-CZ" sz="2600" dirty="0" smtClean="0"/>
              <a:t>Zkušenost s podporující, ochraňující a živící uspokojivou matkou (obecně s kýmkoli takovým), která umí zacházet s negativními vlivy zvenčí (např. chlad) nebo zevnitř (bolest), a dokáže je přinejmenším dobře kompenzovat (vyrovnávat), dítěti umožňuje nacházet a rozvíjet tyto autonomní schopnosti upokojení i v sobě samém (dospělost).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Hlasy významných osob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7772400" cy="5475312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b="1" dirty="0" smtClean="0">
                <a:solidFill>
                  <a:srgbClr val="FFC000"/>
                </a:solidFill>
              </a:rPr>
              <a:t>superego</a:t>
            </a:r>
            <a:r>
              <a:rPr lang="cs-CZ" sz="2600" dirty="0" smtClean="0"/>
              <a:t> (nadjá) vzniklo v průběhu socializace z konfliktů dítě versus autorita, poskytuje ventil vlastním agresivním impulsům jedince, neboť jde o proti sobě projevenou agresivitu.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Obsahuje vědomě či nevědomě </a:t>
            </a:r>
            <a:r>
              <a:rPr lang="cs-CZ" sz="2600" dirty="0" err="1" smtClean="0"/>
              <a:t>internalizovaná</a:t>
            </a:r>
            <a:r>
              <a:rPr lang="cs-CZ" sz="2600" dirty="0" smtClean="0"/>
              <a:t> (zvnitřněná) omezení, </a:t>
            </a:r>
            <a:r>
              <a:rPr lang="cs-CZ" sz="2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zákazy</a:t>
            </a:r>
            <a:r>
              <a:rPr lang="cs-CZ" sz="2600" dirty="0" smtClean="0"/>
              <a:t> </a:t>
            </a:r>
            <a:r>
              <a:rPr lang="cs-CZ" sz="2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příkazy </a:t>
            </a:r>
            <a:r>
              <a:rPr lang="cs-CZ" sz="2600" dirty="0" smtClean="0"/>
              <a:t>ukládané dítěti rodiči a dalšími pro dítě významnými autoritami.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Je zdrojem nevědomého pocitu </a:t>
            </a:r>
            <a:r>
              <a:rPr lang="cs-CZ" sz="2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viny</a:t>
            </a:r>
            <a:r>
              <a:rPr lang="cs-CZ" sz="2600" dirty="0" smtClean="0"/>
              <a:t>, či vnitřní tísně.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je moralizující silou v člověku, řídí se principem dokonalosti. Jednou jeho částí je </a:t>
            </a:r>
            <a:r>
              <a:rPr lang="cs-CZ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svědomí</a:t>
            </a:r>
            <a:r>
              <a:rPr lang="cs-CZ" sz="2600" dirty="0" smtClean="0"/>
              <a:t> (hlas rodičů), druhou částí je </a:t>
            </a:r>
            <a:r>
              <a:rPr lang="cs-CZ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ideální já</a:t>
            </a:r>
            <a:r>
              <a:rPr lang="cs-CZ" sz="2600" dirty="0" smtClean="0"/>
              <a:t>, které usiluje o dokonalost a jehož základem byly činnosti a projevy dítěte, které rodiče chválili.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může být v rozporu se současnými hodnotami jedince.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Silně rozvinuté superego se vyskytuje u perfekcionistů, slabě rozvinuté u zločinců.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789143"/>
            <a:ext cx="7809120" cy="601718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Vyučující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731062"/>
            <a:ext cx="8098560" cy="5584236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Mgr. Jan Krása, Ph.D.</a:t>
            </a: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Kontakt: </a:t>
            </a:r>
            <a:r>
              <a:rPr lang="cs-CZ" b="1" dirty="0" err="1" smtClean="0">
                <a:solidFill>
                  <a:srgbClr val="0D46AF"/>
                </a:solidFill>
                <a:latin typeface="Arial"/>
                <a:hlinkClick r:id="rId3"/>
              </a:rPr>
              <a:t>honoh</a:t>
            </a:r>
            <a:r>
              <a:rPr lang="cs-CZ" b="1" dirty="0" smtClean="0">
                <a:solidFill>
                  <a:srgbClr val="0D46AF"/>
                </a:solidFill>
                <a:latin typeface="Arial"/>
                <a:hlinkClick r:id="rId3"/>
              </a:rPr>
              <a:t>@mail.</a:t>
            </a:r>
            <a:r>
              <a:rPr lang="cs-CZ" b="1" dirty="0" err="1" smtClean="0">
                <a:solidFill>
                  <a:srgbClr val="0D46AF"/>
                </a:solidFill>
                <a:latin typeface="Arial"/>
                <a:hlinkClick r:id="rId3"/>
              </a:rPr>
              <a:t>muni.cz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 </a:t>
            </a:r>
          </a:p>
          <a:p>
            <a:pPr lvl="8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2400" b="1" dirty="0" smtClean="0"/>
              <a:t>549 49 </a:t>
            </a:r>
            <a:r>
              <a:rPr lang="cs-CZ" sz="2400" b="1" dirty="0" err="1" smtClean="0"/>
              <a:t>49</a:t>
            </a:r>
            <a:r>
              <a:rPr lang="cs-CZ" sz="2400" b="1" dirty="0" smtClean="0"/>
              <a:t> 03</a:t>
            </a:r>
            <a:endParaRPr lang="cs-CZ" sz="2400" b="1" dirty="0" smtClean="0">
              <a:solidFill>
                <a:schemeClr val="tx1">
                  <a:lumMod val="95000"/>
                </a:schemeClr>
              </a:solidFill>
              <a:latin typeface="Bookman Old Style" pitchFamily="18" charset="0"/>
              <a:hlinkClick r:id="rId4"/>
            </a:endParaRPr>
          </a:p>
          <a:p>
            <a:pPr lvl="1">
              <a:lnSpc>
                <a:spcPct val="15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Konzultační hodiny: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b="1" i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	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Každé </a:t>
            </a:r>
            <a:r>
              <a:rPr lang="cs-CZ" b="1" u="sng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úterý 10:00 – 12:00 </a:t>
            </a:r>
            <a:r>
              <a:rPr lang="cs-CZ" b="1" dirty="0" smtClean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na Katedře 	psychologie Poříčí 31</a:t>
            </a: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r>
              <a:rPr lang="cs-CZ" sz="2200" b="1" i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	</a:t>
            </a:r>
            <a:r>
              <a:rPr lang="cs-CZ" sz="2200" b="1" dirty="0">
                <a:solidFill>
                  <a:schemeClr val="tx1">
                    <a:lumMod val="95000"/>
                  </a:schemeClr>
                </a:solidFill>
                <a:latin typeface="Bookman Old Style" pitchFamily="18" charset="0"/>
              </a:rPr>
              <a:t>	</a:t>
            </a: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cs-CZ" b="1" i="1" dirty="0" smtClean="0">
              <a:solidFill>
                <a:srgbClr val="FFCCCC"/>
              </a:solidFill>
              <a:latin typeface="Bookman Old Style" pitchFamily="18" charset="0"/>
            </a:endParaRPr>
          </a:p>
          <a:p>
            <a:pPr lvl="1">
              <a:lnSpc>
                <a:spcPct val="152000"/>
              </a:lnSpc>
              <a:buNone/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  <a:defRPr/>
            </a:pPr>
            <a:endParaRPr lang="en-GB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545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vývoj</a:t>
            </a:r>
            <a:endParaRPr lang="cs-CZ" dirty="0"/>
          </a:p>
        </p:txBody>
      </p:sp>
      <p:graphicFrame>
        <p:nvGraphicFramePr>
          <p:cNvPr id="4" name="Group 4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828785"/>
              </p:ext>
            </p:extLst>
          </p:nvPr>
        </p:nvGraphicFramePr>
        <p:xfrm>
          <a:off x="251519" y="1412776"/>
          <a:ext cx="8640961" cy="5240711"/>
        </p:xfrm>
        <a:graphic>
          <a:graphicData uri="http://schemas.openxmlformats.org/drawingml/2006/table">
            <a:tbl>
              <a:tblPr/>
              <a:tblGrid>
                <a:gridCol w="2568487"/>
                <a:gridCol w="1337133"/>
                <a:gridCol w="1578447"/>
                <a:gridCol w="1578447"/>
                <a:gridCol w="1578447"/>
              </a:tblGrid>
              <a:tr h="5760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NEMLUVNĚ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(novorozenecký + kojenecký věk) 0 – 1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Důvěra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Nedůvěra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matka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Naděje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Senzorické deformace a stažení se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3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BATOLECÍ VĚK (rané dětství)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Autonomie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 a pochyby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rodiče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Vůle a sebekontrola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Impulzivita a nutkavost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PŘEDŠKOLNÍ VĚK (věk her)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6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Pocit viny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rodina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Účel a zaměřenost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Nelítostnost a 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utlumenost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1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ŠKOLNÍ VĚK   6 – 12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Snaživost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Méněcennost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Škola, učitelé, přátelé, sousedi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Kompetentnost a metodičnost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Omezenost a  netečnost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0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DOSPÍVÁNÍ (Adolescence) 12 – 19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Konfúze rolí (identity)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vrstevníci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Poctivost a věrnost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Fanatismus a odmítání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MLADÁ (raná) DOSPĚLOST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25 (30)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Intimita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Izolace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partner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Láska a přijetí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Promiskuita a vyhýbavost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DOSPĚLOST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25(30) – 50 (60)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Generativita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Stagnace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děti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Péče (starostlivost) a produkce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Rozplizlost a odmítavost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0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STÁŘÍ (Zralý věk)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50(60) +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Integrita „JÁ“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Zoufalství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Moudrost a odříkání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Domýšlivost a pohrdání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2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Dítě se rodí s bohatým souborem </a:t>
            </a:r>
            <a:r>
              <a:rPr lang="cs-CZ" b="1" dirty="0" smtClean="0"/>
              <a:t>reflexů</a:t>
            </a:r>
            <a:r>
              <a:rPr lang="cs-CZ" dirty="0" smtClean="0"/>
              <a:t> biologicky a fyziologicky účelných (sací, polykání, zvracení, kýchání, rohovkový aj.) i </a:t>
            </a:r>
            <a:r>
              <a:rPr lang="cs-CZ" b="1" dirty="0" smtClean="0"/>
              <a:t>rudimentů</a:t>
            </a:r>
            <a:r>
              <a:rPr lang="cs-CZ" dirty="0" smtClean="0"/>
              <a:t> (úchopový r. ad.).</a:t>
            </a:r>
          </a:p>
          <a:p>
            <a:pPr marL="137160" indent="0">
              <a:buNone/>
            </a:pPr>
            <a:r>
              <a:rPr lang="cs-CZ" dirty="0" smtClean="0"/>
              <a:t>Dítě </a:t>
            </a:r>
            <a:r>
              <a:rPr lang="cs-CZ" dirty="0" smtClean="0"/>
              <a:t>se však </a:t>
            </a:r>
            <a:r>
              <a:rPr lang="cs-CZ" dirty="0" smtClean="0"/>
              <a:t>rodí i s řadou </a:t>
            </a:r>
            <a:r>
              <a:rPr lang="cs-CZ" b="1" dirty="0" smtClean="0"/>
              <a:t>prosociálních reflexů</a:t>
            </a:r>
            <a:r>
              <a:rPr lang="cs-CZ" dirty="0" smtClean="0"/>
              <a:t>: </a:t>
            </a:r>
          </a:p>
          <a:p>
            <a:pPr marL="137160" indent="0">
              <a:buNone/>
            </a:pPr>
            <a:r>
              <a:rPr lang="cs-CZ" dirty="0" smtClean="0"/>
              <a:t>Upřednostňování lidské tváře, vyhledávání pohledu z očí do očí (viz pozdější roli pohledu</a:t>
            </a:r>
            <a:r>
              <a:rPr lang="cs-CZ" dirty="0" smtClean="0"/>
              <a:t>!; roli pohybu očí), </a:t>
            </a:r>
            <a:r>
              <a:rPr lang="cs-CZ" dirty="0" smtClean="0"/>
              <a:t>rozpoznání </a:t>
            </a:r>
            <a:r>
              <a:rPr lang="cs-CZ" dirty="0" smtClean="0"/>
              <a:t>hlasu, úsměv, imitace...</a:t>
            </a:r>
            <a:endParaRPr lang="cs-CZ" dirty="0" smtClean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Role pohledu ve vyučování a výchově.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8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stádium – důvěra x nedůvěra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0-1 let (</a:t>
            </a:r>
            <a:r>
              <a:rPr lang="cs-CZ" b="1" dirty="0" smtClean="0"/>
              <a:t>orální fáze </a:t>
            </a:r>
            <a:r>
              <a:rPr lang="cs-CZ" dirty="0" smtClean="0"/>
              <a:t>dle Freuda) </a:t>
            </a:r>
          </a:p>
          <a:p>
            <a:pPr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naděje</a:t>
            </a:r>
          </a:p>
          <a:p>
            <a:pPr>
              <a:buNone/>
            </a:pPr>
            <a:r>
              <a:rPr lang="cs-CZ" dirty="0" smtClean="0"/>
              <a:t>získání základní </a:t>
            </a:r>
            <a:r>
              <a:rPr lang="cs-CZ" b="1" dirty="0" smtClean="0"/>
              <a:t>důvěry</a:t>
            </a:r>
            <a:r>
              <a:rPr lang="cs-CZ" dirty="0" smtClean="0"/>
              <a:t> v život a svět, která je obrní proti prožívaným nejistotám. </a:t>
            </a:r>
          </a:p>
          <a:p>
            <a:pPr>
              <a:buNone/>
            </a:pPr>
            <a:r>
              <a:rPr lang="cs-CZ" dirty="0" smtClean="0"/>
              <a:t>Řešení </a:t>
            </a:r>
            <a:r>
              <a:rPr lang="cs-CZ" dirty="0" smtClean="0"/>
              <a:t>jádrového </a:t>
            </a:r>
            <a:r>
              <a:rPr lang="cs-CZ" dirty="0"/>
              <a:t>konfliktu probíhá </a:t>
            </a:r>
            <a:r>
              <a:rPr lang="cs-CZ" dirty="0" smtClean="0"/>
              <a:t>v</a:t>
            </a:r>
            <a:r>
              <a:rPr lang="cs-CZ" dirty="0" smtClean="0"/>
              <a:t>e vztahu </a:t>
            </a:r>
            <a:r>
              <a:rPr lang="cs-CZ" dirty="0" smtClean="0"/>
              <a:t>k matce nebo ji zastupující osobě. </a:t>
            </a:r>
            <a:r>
              <a:rPr lang="cs-CZ" dirty="0" smtClean="0"/>
              <a:t>Péče</a:t>
            </a:r>
            <a:r>
              <a:rPr lang="cs-CZ" dirty="0" smtClean="0"/>
              <a:t> matky</a:t>
            </a:r>
            <a:r>
              <a:rPr lang="cs-CZ" dirty="0" smtClean="0"/>
              <a:t> umožňuje </a:t>
            </a:r>
            <a:r>
              <a:rPr lang="cs-CZ" dirty="0" smtClean="0"/>
              <a:t>kojenci </a:t>
            </a:r>
            <a:r>
              <a:rPr lang="cs-CZ" dirty="0" smtClean="0"/>
              <a:t>získání naděje</a:t>
            </a:r>
            <a:r>
              <a:rPr lang="cs-CZ" dirty="0" smtClean="0"/>
              <a:t>, že </a:t>
            </a:r>
            <a:r>
              <a:rPr lang="cs-CZ" dirty="0" smtClean="0"/>
              <a:t>svět je</a:t>
            </a:r>
            <a:r>
              <a:rPr lang="cs-CZ" dirty="0" smtClean="0"/>
              <a:t>, přes </a:t>
            </a:r>
            <a:r>
              <a:rPr lang="cs-CZ" dirty="0" smtClean="0"/>
              <a:t>přechodná </a:t>
            </a:r>
            <a:r>
              <a:rPr lang="cs-CZ" dirty="0" smtClean="0"/>
              <a:t>utrpení a neuspokojení, v podstatě dobrý. </a:t>
            </a:r>
            <a:r>
              <a:rPr lang="cs-CZ" dirty="0" smtClean="0"/>
              <a:t>Nedostatek péče </a:t>
            </a:r>
            <a:r>
              <a:rPr lang="cs-CZ" dirty="0" smtClean="0"/>
              <a:t>vede u dítěte </a:t>
            </a:r>
            <a:r>
              <a:rPr lang="cs-CZ" dirty="0" smtClean="0"/>
              <a:t>(zcela </a:t>
            </a:r>
            <a:r>
              <a:rPr lang="cs-CZ" dirty="0" smtClean="0"/>
              <a:t>závislého </a:t>
            </a:r>
            <a:r>
              <a:rPr lang="cs-CZ" dirty="0" smtClean="0"/>
              <a:t>v uspokojování </a:t>
            </a:r>
            <a:r>
              <a:rPr lang="cs-CZ" dirty="0" smtClean="0"/>
              <a:t>svých potřeb na </a:t>
            </a:r>
            <a:r>
              <a:rPr lang="cs-CZ" dirty="0" smtClean="0"/>
              <a:t>okolí) </a:t>
            </a:r>
            <a:r>
              <a:rPr lang="cs-CZ" dirty="0" smtClean="0"/>
              <a:t>k ustavení základní, v dalším životě přetrvávající nedůvěry k okolí jako ke zdroji ohrožení.</a:t>
            </a:r>
          </a:p>
          <a:p>
            <a:pPr>
              <a:buNone/>
            </a:pPr>
            <a:r>
              <a:rPr lang="cs-CZ" dirty="0" smtClean="0"/>
              <a:t>První demonstrací sociální důvěry dítěte je jeho bezstarostnost při krmení, hloubka jeho spánku, relaxace střev apod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2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smtClean="0"/>
              <a:t>Rodiče mohou vytěžit maximum ze senzorického a zvláště tělesného kontaktu.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Hned od narození se rozvíjí pečování – </a:t>
            </a:r>
            <a:r>
              <a:rPr lang="cs-CZ" i="1" dirty="0" err="1" smtClean="0"/>
              <a:t>epimeletický</a:t>
            </a:r>
            <a:r>
              <a:rPr lang="cs-CZ" i="1" dirty="0" smtClean="0"/>
              <a:t> pud </a:t>
            </a:r>
            <a:r>
              <a:rPr lang="cs-CZ" dirty="0" smtClean="0"/>
              <a:t>rodiče</a:t>
            </a:r>
            <a:r>
              <a:rPr lang="cs-CZ" i="1" dirty="0" smtClean="0"/>
              <a:t> </a:t>
            </a:r>
            <a:r>
              <a:rPr lang="cs-CZ" dirty="0" smtClean="0"/>
              <a:t>(rodič naplňuje biologické potřeby dítěte).</a:t>
            </a:r>
          </a:p>
          <a:p>
            <a:pPr marL="137160" indent="0">
              <a:buNone/>
            </a:pPr>
            <a:r>
              <a:rPr lang="cs-CZ" dirty="0" smtClean="0"/>
              <a:t>Rodič rozeznává, kdy si chce dítě hrát, odpočívat, jíst, spát, být nerušeno.</a:t>
            </a:r>
          </a:p>
          <a:p>
            <a:pPr marL="137160" indent="0">
              <a:buNone/>
            </a:pPr>
            <a:r>
              <a:rPr lang="cs-CZ" dirty="0" smtClean="0"/>
              <a:t>Zhruba v 5 měsících přebírá iniciativu dítě: zaměřuje svoji pozornost, když čije (</a:t>
            </a:r>
            <a:r>
              <a:rPr lang="cs-CZ" dirty="0" err="1" smtClean="0"/>
              <a:t>čuje</a:t>
            </a:r>
            <a:r>
              <a:rPr lang="cs-CZ" dirty="0" smtClean="0"/>
              <a:t>) něco zajímavého (= role hračky), a musí </a:t>
            </a:r>
            <a:r>
              <a:rPr lang="cs-CZ" dirty="0" smtClean="0"/>
              <a:t>být k jeho nelibosti </a:t>
            </a:r>
            <a:r>
              <a:rPr lang="cs-CZ" dirty="0" smtClean="0"/>
              <a:t>omezováno.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Role </a:t>
            </a:r>
            <a:r>
              <a:rPr lang="cs-CZ" b="1" dirty="0" err="1" smtClean="0"/>
              <a:t>attachmentu</a:t>
            </a:r>
            <a:r>
              <a:rPr lang="cs-CZ" dirty="0" smtClean="0"/>
              <a:t> (= připoutání)</a:t>
            </a:r>
          </a:p>
          <a:p>
            <a:pPr marL="137160" indent="0">
              <a:buNone/>
            </a:pPr>
            <a:r>
              <a:rPr lang="cs-CZ" b="1" dirty="0" smtClean="0"/>
              <a:t>John </a:t>
            </a:r>
            <a:r>
              <a:rPr lang="cs-CZ" b="1" dirty="0" err="1" smtClean="0"/>
              <a:t>Bowlby</a:t>
            </a:r>
            <a:r>
              <a:rPr lang="cs-CZ" b="1" dirty="0" smtClean="0"/>
              <a:t> (1969, 1988)</a:t>
            </a:r>
            <a:r>
              <a:rPr lang="cs-CZ" dirty="0" smtClean="0"/>
              <a:t>, Mary </a:t>
            </a:r>
            <a:r>
              <a:rPr lang="cs-CZ" dirty="0" err="1" smtClean="0"/>
              <a:t>Ainsworth</a:t>
            </a:r>
            <a:endParaRPr lang="cs-CZ" dirty="0" smtClean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Druhy připoutání:</a:t>
            </a:r>
          </a:p>
          <a:p>
            <a:pPr marL="137160" indent="0">
              <a:buNone/>
            </a:pPr>
            <a:r>
              <a:rPr lang="cs-CZ" b="1" dirty="0" smtClean="0"/>
              <a:t>Typ A</a:t>
            </a:r>
            <a:r>
              <a:rPr lang="cs-CZ" dirty="0" smtClean="0"/>
              <a:t> – </a:t>
            </a:r>
            <a:r>
              <a:rPr lang="cs-CZ" b="1" dirty="0" smtClean="0"/>
              <a:t>nejistě připoutané/vyhýbavé děti</a:t>
            </a:r>
            <a:r>
              <a:rPr lang="cs-CZ" dirty="0" smtClean="0"/>
              <a:t>: málo zármutku nad odchodem matky; při jejím příchodu neměli potřebu s ní navazovat kontakt (20%)</a:t>
            </a:r>
          </a:p>
          <a:p>
            <a:pPr marL="137160" indent="0">
              <a:buNone/>
            </a:pPr>
            <a:r>
              <a:rPr lang="cs-CZ" b="1" dirty="0" smtClean="0"/>
              <a:t>Typ B </a:t>
            </a:r>
            <a:r>
              <a:rPr lang="cs-CZ" dirty="0" smtClean="0"/>
              <a:t>– </a:t>
            </a:r>
            <a:r>
              <a:rPr lang="cs-CZ" b="1" dirty="0" smtClean="0"/>
              <a:t>bezpečně připoutané děti</a:t>
            </a:r>
            <a:r>
              <a:rPr lang="cs-CZ" dirty="0" smtClean="0"/>
              <a:t>: drží se v blízkost matky, v její přítomnosti si hrají a se sebejistotou prozkoumávají okolí; po jejím odchodu projevují nevoli; při příchodu se radují (70%)</a:t>
            </a:r>
          </a:p>
          <a:p>
            <a:pPr marL="137160" indent="0">
              <a:buNone/>
            </a:pPr>
            <a:r>
              <a:rPr lang="cs-CZ" b="1" dirty="0" smtClean="0"/>
              <a:t>Typ C </a:t>
            </a:r>
            <a:r>
              <a:rPr lang="cs-CZ" dirty="0" smtClean="0"/>
              <a:t>– </a:t>
            </a:r>
            <a:r>
              <a:rPr lang="cs-CZ" b="1" dirty="0" smtClean="0"/>
              <a:t>nejistě připoutané/ambivalentní děti</a:t>
            </a:r>
            <a:r>
              <a:rPr lang="cs-CZ" dirty="0" smtClean="0"/>
              <a:t>: </a:t>
            </a:r>
            <a:r>
              <a:rPr lang="cs-CZ" dirty="0" smtClean="0"/>
              <a:t>při odchodu </a:t>
            </a:r>
            <a:r>
              <a:rPr lang="cs-CZ" dirty="0" smtClean="0"/>
              <a:t>matky dávají najevo nelibost; při příchodu  s ní odmítají kontakt; někdy vyhledávají kontakt, jindy jsou vzteklé (10%)</a:t>
            </a:r>
          </a:p>
          <a:p>
            <a:pPr marL="137160" indent="0">
              <a:buNone/>
            </a:pPr>
            <a:r>
              <a:rPr lang="cs-CZ" dirty="0" smtClean="0"/>
              <a:t>Nejprospěšnější pro vývoj dítěte je samozřejmě typ B.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Bowlby</a:t>
            </a:r>
            <a:r>
              <a:rPr lang="cs-CZ" dirty="0" smtClean="0"/>
              <a:t> - </a:t>
            </a:r>
            <a:r>
              <a:rPr lang="cs-CZ" dirty="0" err="1" smtClean="0"/>
              <a:t>attachment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www.youtube.com/watch?v=DH1m_ZMO7GU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 descr="http://thebowlbycentre.org.uk/wp-content/uploads/2013/04/john-bowlb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20888"/>
            <a:ext cx="3168352" cy="420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02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</a:t>
            </a:r>
            <a:r>
              <a:rPr lang="cs-CZ" smtClean="0"/>
              <a:t>. stádium </a:t>
            </a:r>
            <a:r>
              <a:rPr lang="cs-CZ" dirty="0" smtClean="0"/>
              <a:t>– autonomie x stud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1-3 roky (</a:t>
            </a:r>
            <a:r>
              <a:rPr lang="cs-CZ" b="1" dirty="0" smtClean="0"/>
              <a:t>anální fáze </a:t>
            </a:r>
            <a:r>
              <a:rPr lang="cs-CZ" dirty="0" smtClean="0"/>
              <a:t>dle Freuda)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vůle</a:t>
            </a:r>
          </a:p>
          <a:p>
            <a:pPr marL="137160" indent="0">
              <a:buNone/>
            </a:pPr>
            <a:r>
              <a:rPr lang="cs-CZ" dirty="0" smtClean="0"/>
              <a:t>Dítě je samostatně pohyblivé, snaží se projevovat vlastní vůli – rozhoduje</a:t>
            </a:r>
          </a:p>
          <a:p>
            <a:pPr marL="137160" indent="0">
              <a:buNone/>
            </a:pPr>
            <a:r>
              <a:rPr lang="cs-CZ" dirty="0" smtClean="0"/>
              <a:t>Dítě si osvojuje hygienické návyky – klíčová kompetence </a:t>
            </a:r>
          </a:p>
          <a:p>
            <a:pPr marL="137160" indent="0">
              <a:buNone/>
            </a:pPr>
            <a:r>
              <a:rPr lang="cs-CZ" dirty="0" smtClean="0"/>
              <a:t>Dítě mnoho věcí chce, ale nedokáže je zvládnout – role rodiče</a:t>
            </a:r>
          </a:p>
          <a:p>
            <a:pPr marL="137160" indent="0">
              <a:buNone/>
            </a:pPr>
            <a:r>
              <a:rPr lang="cs-CZ" dirty="0" smtClean="0"/>
              <a:t>Dítě hledá vyváženosti </a:t>
            </a:r>
            <a:r>
              <a:rPr lang="cs-CZ" dirty="0"/>
              <a:t>mezi zadržováním a </a:t>
            </a:r>
            <a:r>
              <a:rPr lang="cs-CZ" dirty="0" smtClean="0"/>
              <a:t>pouštěním (v mezilidské interakci </a:t>
            </a:r>
            <a:r>
              <a:rPr lang="cs-CZ" dirty="0"/>
              <a:t>- moc nebo málo </a:t>
            </a:r>
            <a:r>
              <a:rPr lang="cs-CZ" dirty="0" smtClean="0"/>
              <a:t>zábran)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stádium – iniciativa x vina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3 – 6 let (falická fáze dle Freuda)</a:t>
            </a:r>
          </a:p>
          <a:p>
            <a:pPr marL="137160" indent="0">
              <a:buNone/>
            </a:pPr>
            <a:r>
              <a:rPr lang="cs-CZ" dirty="0" smtClean="0"/>
              <a:t>cnost: účelnost</a:t>
            </a:r>
          </a:p>
          <a:p>
            <a:r>
              <a:rPr lang="cs-CZ" dirty="0" smtClean="0"/>
              <a:t>Potvrzení vlastní iniciativy jako dobré, nebo naopak vyvolávání pocitů viny za to, co činí, probíhá ve vztahovém rámci celé vlastní rodiny nebo skupiny ji nahrazující. </a:t>
            </a:r>
          </a:p>
          <a:p>
            <a:r>
              <a:rPr lang="cs-CZ" dirty="0" smtClean="0"/>
              <a:t>Úspěšné vyrovnání se s konfliktem iniciativy podporuje vývoj osobnosti ve směru zaměřenosti a cílevědomosti vlastního úsilí. </a:t>
            </a:r>
          </a:p>
          <a:p>
            <a:r>
              <a:rPr lang="cs-CZ" dirty="0" smtClean="0"/>
              <a:t>Neúspěch vede k postojům rezignace a sebeobviňování za činy uskutečněné nebo </a:t>
            </a:r>
            <a:r>
              <a:rPr lang="cs-CZ" b="1" dirty="0" smtClean="0"/>
              <a:t>zamýšlené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 nejhlubší konflikt v životě je považována nenávist vůči rodiči (který je modelem Superega), který se snažil uplatnit výchovná opatření s velkou agresí, kterou zdravé dítě nemůže tolerovat.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stádium – iniciativa x vina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si začíná samostatně hrát – spontánní hra je důležitá</a:t>
            </a:r>
          </a:p>
          <a:p>
            <a:r>
              <a:rPr lang="cs-CZ" dirty="0" smtClean="0"/>
              <a:t>Schovává se</a:t>
            </a:r>
          </a:p>
          <a:p>
            <a:r>
              <a:rPr lang="cs-CZ" dirty="0" smtClean="0"/>
              <a:t>Je schopno cítit vinu – hodnotí sebe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stádium – snaživost x méněcennost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500" dirty="0" smtClean="0"/>
              <a:t>6-12 let (</a:t>
            </a:r>
            <a:r>
              <a:rPr lang="cs-CZ" sz="2500" b="1" dirty="0" smtClean="0"/>
              <a:t>období latence </a:t>
            </a:r>
            <a:r>
              <a:rPr lang="cs-CZ" sz="2500" dirty="0" smtClean="0"/>
              <a:t>dle Freuda)</a:t>
            </a:r>
          </a:p>
          <a:p>
            <a:pPr marL="137160" indent="0">
              <a:buNone/>
            </a:pPr>
            <a:r>
              <a:rPr lang="cs-CZ" sz="2500" dirty="0" smtClean="0"/>
              <a:t>cnost: kompetence</a:t>
            </a:r>
          </a:p>
          <a:p>
            <a:r>
              <a:rPr lang="cs-CZ" sz="2500" dirty="0" smtClean="0"/>
              <a:t>Mezi šestým rokem a počátkem dospívání je úkolem dítěte osvojit si dovednosti cílevědomě a úspěšně zacházet s předměty hmotného světa. </a:t>
            </a:r>
          </a:p>
          <a:p>
            <a:r>
              <a:rPr lang="cs-CZ" sz="2500" dirty="0" smtClean="0"/>
              <a:t>V tomto období přesahuje jeho zkušenost rámec rodinných vztahů a je vystaveno srovnávání a hodnocení v širším výběru školních a mimoškolních situací. </a:t>
            </a:r>
          </a:p>
        </p:txBody>
      </p:sp>
    </p:spTree>
    <p:extLst>
      <p:ext uri="{BB962C8B-B14F-4D97-AF65-F5344CB8AC3E}">
        <p14:creationId xmlns:p14="http://schemas.microsoft.com/office/powerpoint/2010/main" val="42075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977416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Zdroje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informací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ke</a:t>
            </a:r>
            <a:r>
              <a:rPr lang="en-GB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studiu</a:t>
            </a:r>
            <a:endParaRPr lang="en-GB" sz="3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260640" y="1926922"/>
            <a:ext cx="8033760" cy="4165386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Sylabus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>
                <a:latin typeface="Bookman Old Style" pitchFamily="18" charset="0"/>
              </a:rPr>
              <a:t>předmětu</a:t>
            </a:r>
            <a:endParaRPr lang="cs-CZ" sz="1600" dirty="0"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Internetové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 smtClean="0">
                <a:latin typeface="Bookman Old Style" pitchFamily="18" charset="0"/>
              </a:rPr>
              <a:t>zdroje</a:t>
            </a:r>
            <a:endParaRPr lang="cs-CZ" sz="1900" i="1" dirty="0">
              <a:latin typeface="Bookman Old Style" pitchFamily="18" charset="0"/>
            </a:endParaRP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latin typeface="Bookman Old Style" pitchFamily="18" charset="0"/>
              </a:rPr>
              <a:t>Elektronické zdroje dostupné prostřednictvím knihovny </a:t>
            </a:r>
            <a:r>
              <a:rPr lang="cs-CZ" sz="1900" dirty="0" err="1">
                <a:latin typeface="Bookman Old Style" pitchFamily="18" charset="0"/>
              </a:rPr>
              <a:t>PedF</a:t>
            </a:r>
            <a:r>
              <a:rPr lang="cs-CZ" sz="1900" dirty="0">
                <a:latin typeface="Bookman Old Style" pitchFamily="18" charset="0"/>
              </a:rPr>
              <a:t> MU </a:t>
            </a:r>
            <a:r>
              <a:rPr lang="cs-CZ" sz="1900" dirty="0">
                <a:latin typeface="Bookman Old Style" pitchFamily="18" charset="0"/>
                <a:hlinkClick r:id="rId3"/>
              </a:rPr>
              <a:t>http://www.ped.muni.cz/wlib/</a:t>
            </a:r>
            <a:r>
              <a:rPr lang="cs-CZ" sz="1900" dirty="0">
                <a:latin typeface="Bookman Old Style" pitchFamily="18" charset="0"/>
              </a:rPr>
              <a:t> (důležitá např. EBRARY </a:t>
            </a:r>
            <a:r>
              <a:rPr lang="cs-CZ" sz="1900" dirty="0" err="1">
                <a:latin typeface="Bookman Old Style" pitchFamily="18" charset="0"/>
              </a:rPr>
              <a:t>Education</a:t>
            </a:r>
            <a:r>
              <a:rPr lang="cs-CZ" sz="1900" dirty="0">
                <a:latin typeface="Bookman Old Style" pitchFamily="18" charset="0"/>
              </a:rPr>
              <a:t>)</a:t>
            </a: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latin typeface="Bookman Old Style" pitchFamily="18" charset="0"/>
              </a:rPr>
              <a:t>Další odkazy viz </a:t>
            </a:r>
            <a:r>
              <a:rPr lang="cs-CZ" sz="1900" i="1" dirty="0">
                <a:latin typeface="Bookman Old Style" pitchFamily="18" charset="0"/>
              </a:rPr>
              <a:t>Informační služby</a:t>
            </a:r>
            <a:r>
              <a:rPr lang="cs-CZ" sz="1900" dirty="0">
                <a:latin typeface="Bookman Old Style" pitchFamily="18" charset="0"/>
              </a:rPr>
              <a:t> na webu </a:t>
            </a:r>
            <a:r>
              <a:rPr lang="cs-CZ" sz="1900" dirty="0" err="1">
                <a:latin typeface="Bookman Old Style" pitchFamily="18" charset="0"/>
              </a:rPr>
              <a:t>PedF</a:t>
            </a:r>
            <a:endParaRPr lang="en-GB" sz="1900" i="1" dirty="0"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Odborné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>
                <a:latin typeface="Bookman Old Style" pitchFamily="18" charset="0"/>
              </a:rPr>
              <a:t>časopisy</a:t>
            </a:r>
            <a:endParaRPr lang="en-GB" sz="1900" b="1" dirty="0"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 err="1">
                <a:latin typeface="Bookman Old Style" pitchFamily="18" charset="0"/>
              </a:rPr>
              <a:t>Pedagogika</a:t>
            </a:r>
            <a:r>
              <a:rPr lang="cs-CZ" sz="1900" dirty="0">
                <a:latin typeface="Bookman Old Style" pitchFamily="18" charset="0"/>
              </a:rPr>
              <a:t>, Studia </a:t>
            </a:r>
            <a:r>
              <a:rPr lang="cs-CZ" sz="1900" dirty="0" err="1">
                <a:latin typeface="Bookman Old Style" pitchFamily="18" charset="0"/>
              </a:rPr>
              <a:t>paedagogica</a:t>
            </a:r>
            <a:r>
              <a:rPr lang="cs-CZ" sz="1900" dirty="0">
                <a:latin typeface="Bookman Old Style" pitchFamily="18" charset="0"/>
              </a:rPr>
              <a:t>, Orbis </a:t>
            </a:r>
            <a:r>
              <a:rPr lang="cs-CZ" sz="1900" dirty="0" err="1">
                <a:latin typeface="Bookman Old Style" pitchFamily="18" charset="0"/>
              </a:rPr>
              <a:t>Scholae</a:t>
            </a:r>
            <a:r>
              <a:rPr lang="cs-CZ" sz="1900" dirty="0">
                <a:latin typeface="Bookman Old Style" pitchFamily="18" charset="0"/>
              </a:rPr>
              <a:t>, Pedagogická orientace,</a:t>
            </a:r>
            <a:r>
              <a:rPr lang="en-GB" sz="1900" dirty="0">
                <a:latin typeface="Bookman Old Style" pitchFamily="18" charset="0"/>
              </a:rPr>
              <a:t> </a:t>
            </a:r>
            <a:r>
              <a:rPr lang="en-GB" sz="1900" dirty="0" err="1">
                <a:latin typeface="Bookman Old Style" pitchFamily="18" charset="0"/>
              </a:rPr>
              <a:t>Psychológia</a:t>
            </a:r>
            <a:r>
              <a:rPr lang="en-GB" sz="1900" dirty="0">
                <a:latin typeface="Bookman Old Style" pitchFamily="18" charset="0"/>
              </a:rPr>
              <a:t> a </a:t>
            </a:r>
            <a:r>
              <a:rPr lang="en-GB" sz="1900" dirty="0" err="1">
                <a:latin typeface="Bookman Old Style" pitchFamily="18" charset="0"/>
              </a:rPr>
              <a:t>patopsychologia</a:t>
            </a:r>
            <a:r>
              <a:rPr lang="en-GB" sz="1900" dirty="0">
                <a:latin typeface="Bookman Old Style" pitchFamily="18" charset="0"/>
              </a:rPr>
              <a:t> </a:t>
            </a:r>
            <a:r>
              <a:rPr lang="en-GB" sz="1900" dirty="0" err="1">
                <a:latin typeface="Bookman Old Style" pitchFamily="18" charset="0"/>
              </a:rPr>
              <a:t>dieťaťa</a:t>
            </a:r>
            <a:r>
              <a:rPr lang="cs-CZ" sz="1900" dirty="0">
                <a:latin typeface="Bookman Old Style" pitchFamily="18" charset="0"/>
              </a:rPr>
              <a:t> </a:t>
            </a:r>
            <a:r>
              <a:rPr lang="cs-CZ" sz="1900" i="1" dirty="0">
                <a:latin typeface="Bookman Old Style" pitchFamily="18" charset="0"/>
              </a:rPr>
              <a:t>a další</a:t>
            </a:r>
            <a:endParaRPr lang="en-GB" sz="1900" i="1" dirty="0"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Populární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>
                <a:latin typeface="Bookman Old Style" pitchFamily="18" charset="0"/>
              </a:rPr>
              <a:t>zdroje</a:t>
            </a:r>
            <a:endParaRPr lang="en-GB" sz="1900" b="1" dirty="0">
              <a:latin typeface="Bookman Old Style" pitchFamily="18" charset="0"/>
            </a:endParaRPr>
          </a:p>
          <a:p>
            <a:pPr lvl="1"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dirty="0">
                <a:latin typeface="Bookman Old Style" pitchFamily="18" charset="0"/>
              </a:rPr>
              <a:t>...od </a:t>
            </a:r>
            <a:r>
              <a:rPr lang="en-GB" sz="1900" dirty="0" err="1">
                <a:latin typeface="Bookman Old Style" pitchFamily="18" charset="0"/>
              </a:rPr>
              <a:t>Učitelských</a:t>
            </a:r>
            <a:r>
              <a:rPr lang="en-GB" sz="1900" dirty="0">
                <a:latin typeface="Bookman Old Style" pitchFamily="18" charset="0"/>
              </a:rPr>
              <a:t> </a:t>
            </a:r>
            <a:r>
              <a:rPr lang="en-GB" sz="1900" dirty="0" err="1">
                <a:latin typeface="Bookman Old Style" pitchFamily="18" charset="0"/>
              </a:rPr>
              <a:t>novin</a:t>
            </a:r>
            <a:r>
              <a:rPr lang="en-GB" sz="1900" dirty="0">
                <a:latin typeface="Bookman Old Style" pitchFamily="18" charset="0"/>
              </a:rPr>
              <a:t> </a:t>
            </a:r>
            <a:r>
              <a:rPr lang="en-GB" sz="1900" dirty="0" err="1">
                <a:latin typeface="Bookman Old Style" pitchFamily="18" charset="0"/>
              </a:rPr>
              <a:t>po</a:t>
            </a:r>
            <a:r>
              <a:rPr lang="en-GB" sz="1900" dirty="0">
                <a:latin typeface="Bookman Old Style" pitchFamily="18" charset="0"/>
              </a:rPr>
              <a:t> </a:t>
            </a:r>
            <a:r>
              <a:rPr lang="cs-CZ" sz="1900" dirty="0">
                <a:latin typeface="Bookman Old Style" pitchFamily="18" charset="0"/>
              </a:rPr>
              <a:t>denní tisk</a:t>
            </a:r>
            <a:endParaRPr lang="en-GB" sz="19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32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Srov. úlohu </a:t>
            </a:r>
            <a:r>
              <a:rPr lang="cs-CZ" dirty="0" smtClean="0"/>
              <a:t>separace při nástupu do školy</a:t>
            </a:r>
            <a:endParaRPr lang="cs-CZ" dirty="0"/>
          </a:p>
          <a:p>
            <a:r>
              <a:rPr lang="cs-CZ" dirty="0"/>
              <a:t>Úspěšné dosahování praktických cílů vlastní snahou v tomto období je základem rozvoje kompetence, sebedůvěry a sebeprosazení v praktické činnosti. Neúspěchy </a:t>
            </a:r>
            <a:r>
              <a:rPr lang="cs-CZ" dirty="0" smtClean="0"/>
              <a:t>(i když je úkol příliš obtížný) vedou </a:t>
            </a:r>
            <a:r>
              <a:rPr lang="cs-CZ" dirty="0"/>
              <a:t>k ustavení pocitů vlastní </a:t>
            </a:r>
            <a:r>
              <a:rPr lang="cs-CZ" dirty="0" err="1"/>
              <a:t>nedostačivosti</a:t>
            </a:r>
            <a:r>
              <a:rPr lang="cs-CZ" dirty="0"/>
              <a:t> a méněcennosti ve srovnání s ostatními.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3400" dirty="0"/>
              <a:t>Předtím než se dítě stane biologickým rodičem, musí se začít stávat </a:t>
            </a:r>
            <a:r>
              <a:rPr lang="cs-CZ" sz="3400" dirty="0" smtClean="0"/>
              <a:t>samo poskytovatelem </a:t>
            </a:r>
            <a:r>
              <a:rPr lang="cs-CZ" sz="3400" dirty="0"/>
              <a:t>péče. </a:t>
            </a:r>
            <a:endParaRPr lang="cs-CZ" sz="3400" dirty="0" smtClean="0"/>
          </a:p>
          <a:p>
            <a:r>
              <a:rPr lang="cs-CZ" sz="3400" dirty="0" smtClean="0"/>
              <a:t>Dítě </a:t>
            </a:r>
            <a:r>
              <a:rPr lang="cs-CZ" sz="3400" dirty="0"/>
              <a:t>normálně se vyvíjející zapomíná </a:t>
            </a:r>
            <a:r>
              <a:rPr lang="cs-CZ" sz="3400" dirty="0" smtClean="0"/>
              <a:t>(nebo </a:t>
            </a:r>
            <a:r>
              <a:rPr lang="cs-CZ" sz="3400" dirty="0"/>
              <a:t>spíše </a:t>
            </a:r>
            <a:r>
              <a:rPr lang="cs-CZ" sz="3400" dirty="0" smtClean="0"/>
              <a:t>sublimuje) </a:t>
            </a:r>
            <a:r>
              <a:rPr lang="cs-CZ" sz="3400" dirty="0"/>
              <a:t>nezbytnost ovlivňovat lidi přímým útokem. Nyní se </a:t>
            </a:r>
            <a:r>
              <a:rPr lang="cs-CZ" sz="3400" b="1" dirty="0"/>
              <a:t>učí získávat uznání produkováním věcí</a:t>
            </a:r>
            <a:r>
              <a:rPr lang="cs-CZ" sz="3400" dirty="0"/>
              <a:t>. Učí se pocitům konečnosti v závislosti na tom, že si postupně uvědomuje, že už tady není to ochranné lůno rodinného </a:t>
            </a:r>
            <a:r>
              <a:rPr lang="cs-CZ" sz="3400" dirty="0" smtClean="0"/>
              <a:t>zázemí. Učí </a:t>
            </a:r>
            <a:r>
              <a:rPr lang="cs-CZ" sz="3400" dirty="0"/>
              <a:t>se dovednostem a zvládání úkolů. Rozvíjí výkonnost, stává se dychtivou a vše absorbující jednotkou. To podporuje jeho autonomii. Ohraničené ego dítěte zahrnuje jeho dovednosti a zručnosti, dítě se učí potěšení z dokončené práce, zaměřené </a:t>
            </a:r>
            <a:r>
              <a:rPr lang="cs-CZ" sz="3400" dirty="0" smtClean="0"/>
              <a:t>pozornosti, </a:t>
            </a:r>
            <a:r>
              <a:rPr lang="cs-CZ" sz="3400" dirty="0"/>
              <a:t>píli, pracovitosti. </a:t>
            </a:r>
          </a:p>
          <a:p>
            <a:r>
              <a:rPr lang="cs-CZ" sz="3400" dirty="0"/>
              <a:t>Nebezpečí v tomto stadiu spočívá v pocitu neadekvátnosti a méněcennosti. Jestliže dítě ztratí naději na dosažení vlastní výkonnosti, vede to u něj k tendenci se izolovat. Může se objevit snaha o rivalitu, soupeření s okolím nebo naopak pasivita </a:t>
            </a:r>
            <a:r>
              <a:rPr lang="cs-CZ" sz="3400" dirty="0" smtClean="0"/>
              <a:t>v chování (rezignace) </a:t>
            </a:r>
            <a:r>
              <a:rPr lang="cs-CZ" sz="3400" dirty="0"/>
              <a:t>nebo mutilace. 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5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stádium – identita x zmatení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400" dirty="0" smtClean="0"/>
              <a:t>12-19 let (</a:t>
            </a:r>
            <a:r>
              <a:rPr lang="cs-CZ" sz="2400" b="1" dirty="0" smtClean="0"/>
              <a:t>genitální fáze </a:t>
            </a:r>
            <a:r>
              <a:rPr lang="cs-CZ" sz="2400" dirty="0" smtClean="0"/>
              <a:t>dle Freuda)</a:t>
            </a:r>
          </a:p>
          <a:p>
            <a:pPr marL="137160" indent="0">
              <a:buNone/>
            </a:pPr>
            <a:r>
              <a:rPr lang="cs-CZ" sz="2400" dirty="0" smtClean="0"/>
              <a:t>cnost: věrnost </a:t>
            </a:r>
          </a:p>
          <a:p>
            <a:r>
              <a:rPr lang="cs-CZ" sz="2400" dirty="0" smtClean="0"/>
              <a:t>Ústředním tématem vývojového procesu je podle </a:t>
            </a:r>
            <a:r>
              <a:rPr lang="cs-CZ" sz="2400" dirty="0" err="1" smtClean="0"/>
              <a:t>Eriksona</a:t>
            </a:r>
            <a:r>
              <a:rPr lang="cs-CZ" sz="2400" dirty="0" smtClean="0"/>
              <a:t> </a:t>
            </a:r>
            <a:r>
              <a:rPr lang="cs-CZ" sz="2400" b="1" dirty="0" smtClean="0"/>
              <a:t>utváření osobní identity</a:t>
            </a:r>
            <a:r>
              <a:rPr lang="cs-CZ" sz="2400" dirty="0" smtClean="0"/>
              <a:t>, které úzce souvisí s vývojem ega. Než se objeví zralé Ego, musí člověk získat přiměřený pocit identity.</a:t>
            </a:r>
          </a:p>
          <a:p>
            <a:r>
              <a:rPr lang="cs-CZ" sz="2400" dirty="0" smtClean="0"/>
              <a:t>Po ukončení dětského období vývoje je v průběhu biologického a psychologického dospívání úkolem mladého člověka ustavit si </a:t>
            </a:r>
            <a:r>
              <a:rPr lang="cs-CZ" sz="2400" b="1" dirty="0" smtClean="0"/>
              <a:t>pevné pojetí vlastního já</a:t>
            </a:r>
            <a:r>
              <a:rPr lang="cs-CZ" sz="2400" dirty="0" smtClean="0"/>
              <a:t>, svého místa a smyslu v životě. </a:t>
            </a:r>
          </a:p>
          <a:p>
            <a:r>
              <a:rPr lang="cs-CZ" sz="2400" dirty="0" smtClean="0"/>
              <a:t>Dospívající se chce odlišovat a zároveň splynout s okolím (je to ambivalentní postoj)</a:t>
            </a:r>
          </a:p>
          <a:p>
            <a:r>
              <a:rPr lang="cs-CZ" sz="2400" dirty="0" smtClean="0"/>
              <a:t>Potřeba se odpoutat od primární rodiny</a:t>
            </a:r>
          </a:p>
        </p:txBody>
      </p:sp>
    </p:spTree>
    <p:extLst>
      <p:ext uri="{BB962C8B-B14F-4D97-AF65-F5344CB8AC3E}">
        <p14:creationId xmlns:p14="http://schemas.microsoft.com/office/powerpoint/2010/main" val="23699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Vývojově závažnou úlohu získávají jednak vztahy k vrstevnickým skupinám a dále ke skutečným či pomyslným vzorům, k nimž se v tomto období upírá. </a:t>
            </a:r>
          </a:p>
          <a:p>
            <a:r>
              <a:rPr lang="cs-CZ" dirty="0"/>
              <a:t>Nesoudržná, rozporná zkušenosti s tím, jak se jeví sobě a ostatním, vytváří neurčitou, nejednotnou a zmatenou strukturu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pubertě a rané dospělosti se vše, co bylo v dětství přirozené, vyřešené a volně plynoucí stává opět otázkou. </a:t>
            </a:r>
            <a:endParaRPr lang="cs-CZ" dirty="0" smtClean="0"/>
          </a:p>
          <a:p>
            <a:r>
              <a:rPr lang="cs-CZ" dirty="0" smtClean="0"/>
              <a:t>Rostoucí </a:t>
            </a:r>
            <a:r>
              <a:rPr lang="cs-CZ" dirty="0"/>
              <a:t>a vyvíjející se mladý člověk tváří v tvář své vlastní fyziologické revoluci nyní konfrontuje to, čím se zdá být v očích druhých lidí s tím, čím se cítí být sám. Táže se sám sebe, jak spojit role a dovednosti, které si vytvořil dříve s prototypy, které vyžaduje jeho budoucí postavení.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2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Adolescence představuje tedy hledání </a:t>
            </a:r>
            <a:r>
              <a:rPr lang="cs-CZ" sz="1800" b="1" dirty="0" err="1" smtClean="0"/>
              <a:t>sebeidentity</a:t>
            </a:r>
            <a:r>
              <a:rPr lang="cs-CZ" sz="1800" dirty="0" smtClean="0"/>
              <a:t>. To se projevuje tím, že mládí zkouší různé masky - hledá způsob zábavy, oblékání, účesu, to, co by bylo uznáváno vztažnou skupinou (vrstevníky).</a:t>
            </a:r>
          </a:p>
          <a:p>
            <a:r>
              <a:rPr lang="cs-CZ" sz="1800" dirty="0" err="1" smtClean="0"/>
              <a:t>Erikson</a:t>
            </a:r>
            <a:r>
              <a:rPr lang="cs-CZ" sz="1800" dirty="0" smtClean="0"/>
              <a:t> věří, že rituály dospívání a nejrůznější obřady jako například biřmování jsou nástroje, kterými se potvrzuje získání identity a integrace Ego. (? Jejich chybění v naší společnosti)</a:t>
            </a:r>
          </a:p>
          <a:p>
            <a:r>
              <a:rPr lang="cs-CZ" sz="1800" dirty="0" smtClean="0"/>
              <a:t>Nebezpečím tohoto stadia je zmatení rolí. Může dojít ke zmatení sexuální identity, delikvenci, výjimkou nejsou ani psychotické incidenty. Jestliže je toto však včas a správně diagnostikováno a léčeno, nemají tyto incidenty tak fatální význam jako by měly v jiných vývojových stadiích. </a:t>
            </a:r>
          </a:p>
          <a:p>
            <a:r>
              <a:rPr lang="cs-CZ" sz="1800" dirty="0" smtClean="0"/>
              <a:t>V sexu se snaží mladý člověk najít harmonii mezi smyslovostí a konvencí. </a:t>
            </a:r>
          </a:p>
          <a:p>
            <a:r>
              <a:rPr lang="cs-CZ" sz="1800" dirty="0" smtClean="0"/>
              <a:t>Zamilování se v průběhu konfrontace s tímto konfliktem je vesměs sexuální záležitostí. Jde o pokus definovat vlastní identitu projekcí vlastního zmateného ega do druhé osoby. </a:t>
            </a:r>
          </a:p>
          <a:p>
            <a:r>
              <a:rPr lang="cs-CZ" sz="1800" dirty="0" smtClean="0"/>
              <a:t>Vývoj jáství směřuje k intimnímu jádru já, které se stává hlavně zdrojem učení. Jedinec sám sebe činí stále diferencovanějším objektem sebereflexe.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699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stádium – intimita x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 smtClean="0"/>
              <a:t>19-25(30) let</a:t>
            </a:r>
          </a:p>
          <a:p>
            <a:pPr marL="137160" indent="0">
              <a:buNone/>
            </a:pPr>
            <a:r>
              <a:rPr lang="cs-CZ" dirty="0" smtClean="0"/>
              <a:t>cnost: láska</a:t>
            </a:r>
          </a:p>
          <a:p>
            <a:r>
              <a:rPr lang="cs-CZ" dirty="0" smtClean="0"/>
              <a:t>Úkolem raného údobí dospělosti je dosažení schopnosti spojit se v důvěrném citovém vztahu s druhým člověkem, s nímž osoba plně sdílí všechny podstatné stránky života. </a:t>
            </a:r>
          </a:p>
          <a:p>
            <a:r>
              <a:rPr lang="cs-CZ" dirty="0" smtClean="0"/>
              <a:t>Těžištěm osobnostního vývoje jsou zde vztahy pohlavního partnerství s původně cizím člověkem. </a:t>
            </a:r>
          </a:p>
        </p:txBody>
      </p:sp>
    </p:spTree>
    <p:extLst>
      <p:ext uri="{BB962C8B-B14F-4D97-AF65-F5344CB8AC3E}">
        <p14:creationId xmlns:p14="http://schemas.microsoft.com/office/powerpoint/2010/main" val="25093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Erikson</a:t>
            </a:r>
            <a:r>
              <a:rPr lang="cs-CZ" dirty="0"/>
              <a:t> vypočítává nároky úspěšného důvěrného vztahu jako „1. vzájemnost orgasmu, 2. s milovaným partnerem, 3. opačného pohlaví, 4. s nímž je člověk schopen a ochoten vzájemně si důvěřovat a 5. s nímž je schopen a ochoten sladit rytmus práce, rozmnožování a zotavování sil 6. tak, aby zajistili uspokojivý vývoj i svému potomstvu.“ </a:t>
            </a:r>
          </a:p>
          <a:p>
            <a:r>
              <a:rPr lang="cs-CZ" dirty="0"/>
              <a:t>Úspěšné ustavení životního partnerství vyžaduje vydat se v </a:t>
            </a:r>
            <a:r>
              <a:rPr lang="cs-CZ" dirty="0" err="1"/>
              <a:t>šanc</a:t>
            </a:r>
            <a:r>
              <a:rPr lang="cs-CZ" dirty="0"/>
              <a:t> druhému v situacích,  v nichž se člověk vzdává záruk bezpečí. Byl-li dosavadní vývoj málo úspěšný, člověk nemá odvahu podstoupit riziko utrpení, kterým hrozí případné selhání pokusu navázat důvěrný vztah, a místo toho směřuje k uhýbání před ním a ke společenské izolaci.</a:t>
            </a:r>
          </a:p>
          <a:p>
            <a:endParaRPr lang="cs-CZ" dirty="0" smtClean="0"/>
          </a:p>
          <a:p>
            <a:r>
              <a:rPr lang="cs-CZ" dirty="0" smtClean="0"/>
              <a:t>Srov. </a:t>
            </a:r>
            <a:r>
              <a:rPr lang="cs-CZ" i="1" dirty="0" err="1" smtClean="0"/>
              <a:t>emerging</a:t>
            </a:r>
            <a:r>
              <a:rPr lang="cs-CZ" i="1" dirty="0" smtClean="0"/>
              <a:t> </a:t>
            </a:r>
            <a:r>
              <a:rPr lang="cs-CZ" i="1" dirty="0" err="1" smtClean="0"/>
              <a:t>adulthood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Arnett</a:t>
            </a:r>
            <a:r>
              <a:rPr lang="cs-CZ" dirty="0" smtClean="0"/>
              <a:t>, 2000): Změna přístupu k dospělosti ve vyspělých zemích v posledních desetiletích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4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7. stádium – reprodukce x stagnace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25(30)- 50(60) let</a:t>
            </a:r>
          </a:p>
          <a:p>
            <a:pPr marL="137160" indent="0">
              <a:buNone/>
            </a:pPr>
            <a:r>
              <a:rPr lang="cs-CZ" dirty="0" smtClean="0"/>
              <a:t>cnost: péče</a:t>
            </a:r>
          </a:p>
          <a:p>
            <a:r>
              <a:rPr lang="cs-CZ" dirty="0" smtClean="0"/>
              <a:t>Úkolem zralé dospělosti je přispívat druhým. A to především péčí poskytovanou vlastním dětem ve své nově ustavené rodině, dále i ve společenství, v němž člověk žije, vytvářením něčeho užitečného pro jeho členy. </a:t>
            </a:r>
          </a:p>
          <a:p>
            <a:r>
              <a:rPr lang="cs-CZ" dirty="0" smtClean="0"/>
              <a:t>Neúspěšný vývoj se projevuje neschopností být takto prospěšný svému okolí, prožíváním životního ochuzení a ztrátou činného kontaktu s druhými lidmi.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3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stádium – integrita ega x zoufalství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50(60)-dále</a:t>
            </a:r>
          </a:p>
          <a:p>
            <a:pPr marL="137160" indent="0">
              <a:buNone/>
            </a:pPr>
            <a:r>
              <a:rPr lang="cs-CZ" dirty="0" smtClean="0"/>
              <a:t>cnost: moudrost</a:t>
            </a:r>
          </a:p>
          <a:p>
            <a:r>
              <a:rPr lang="cs-CZ" dirty="0" smtClean="0"/>
              <a:t>V </a:t>
            </a:r>
            <a:r>
              <a:rPr lang="cs-CZ" dirty="0"/>
              <a:t>poslední fázi </a:t>
            </a:r>
            <a:r>
              <a:rPr lang="cs-CZ" dirty="0" smtClean="0"/>
              <a:t>vývoje jde </a:t>
            </a:r>
            <a:r>
              <a:rPr lang="cs-CZ" dirty="0"/>
              <a:t>o </a:t>
            </a:r>
            <a:r>
              <a:rPr lang="cs-CZ" b="1" dirty="0"/>
              <a:t>integritu </a:t>
            </a:r>
            <a:r>
              <a:rPr lang="cs-CZ" b="1" dirty="0" smtClean="0"/>
              <a:t>já </a:t>
            </a:r>
            <a:r>
              <a:rPr lang="cs-CZ" dirty="0" smtClean="0"/>
              <a:t>i </a:t>
            </a:r>
            <a:r>
              <a:rPr lang="cs-CZ" dirty="0"/>
              <a:t>o shrnutí všech </a:t>
            </a:r>
            <a:r>
              <a:rPr lang="cs-CZ" dirty="0" smtClean="0"/>
              <a:t>předchozích stádií.</a:t>
            </a:r>
            <a:endParaRPr lang="cs-CZ" dirty="0"/>
          </a:p>
          <a:p>
            <a:r>
              <a:rPr lang="cs-CZ" dirty="0" err="1"/>
              <a:t>Erikson</a:t>
            </a:r>
            <a:r>
              <a:rPr lang="cs-CZ" dirty="0"/>
              <a:t> uvádí: </a:t>
            </a:r>
            <a:r>
              <a:rPr lang="cs-CZ" i="1" dirty="0"/>
              <a:t>"V takovém konečném vyrovnání ztrácí smrt svůj osten. Nedostatek nebo ztráta rostoucí integrace "já" se ohlašuje strachem ze smrti: jedinečný životní běh není přijímán jako poslední možnost života.</a:t>
            </a:r>
            <a:r>
              <a:rPr lang="cs-CZ" dirty="0"/>
              <a:t> </a:t>
            </a:r>
            <a:r>
              <a:rPr lang="cs-CZ" i="1" dirty="0"/>
              <a:t>Zoufalství vyjadřuje pocit, že čas je nyní příliš krátký pro pokus začít znovu jiný život a vyzkoušet alternativní cestu k integritě..."</a:t>
            </a:r>
            <a:endParaRPr lang="cs-CZ" dirty="0"/>
          </a:p>
          <a:p>
            <a:r>
              <a:rPr lang="cs-CZ" dirty="0"/>
              <a:t>Strach ze smrti a úzkost </a:t>
            </a:r>
            <a:r>
              <a:rPr lang="cs-CZ" dirty="0" smtClean="0"/>
              <a:t>je pociťována </a:t>
            </a:r>
            <a:r>
              <a:rPr lang="cs-CZ" dirty="0"/>
              <a:t>a </a:t>
            </a:r>
            <a:r>
              <a:rPr lang="cs-CZ" dirty="0" smtClean="0"/>
              <a:t>prožívána </a:t>
            </a:r>
            <a:r>
              <a:rPr lang="cs-CZ" dirty="0"/>
              <a:t>v menší míře, když člověk cítí kontinuitu vlastního života, jeho smysluplnost, účelné a i duchovně a společensky užitečné prožití života. Ctností je v tomto údobí je spiritualita a </a:t>
            </a:r>
            <a:r>
              <a:rPr lang="cs-CZ" b="1" i="1" dirty="0"/>
              <a:t>moudrost.</a:t>
            </a:r>
            <a:endParaRPr lang="cs-CZ" dirty="0"/>
          </a:p>
          <a:p>
            <a:r>
              <a:rPr lang="cs-CZ" dirty="0" err="1"/>
              <a:t>Desitengrace</a:t>
            </a:r>
            <a:r>
              <a:rPr lang="cs-CZ" dirty="0"/>
              <a:t> ,,já" v tomto období a chorobný strach ze smrti vede v tomto období života k </a:t>
            </a:r>
            <a:r>
              <a:rPr lang="cs-CZ" b="1" dirty="0"/>
              <a:t>zoufalství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6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950" y="171527"/>
            <a:ext cx="7809120" cy="601718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Literatura</a:t>
            </a:r>
            <a:endParaRPr lang="en-GB" sz="2500" b="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195727" y="1077323"/>
            <a:ext cx="8687227" cy="557449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>
                <a:solidFill>
                  <a:prstClr val="white"/>
                </a:solidFill>
              </a:rPr>
              <a:t>VÁGNEROVÁ, Marie. </a:t>
            </a:r>
            <a:r>
              <a:rPr lang="cs-CZ" sz="2600" i="1" dirty="0" smtClean="0">
                <a:solidFill>
                  <a:prstClr val="white"/>
                </a:solidFill>
              </a:rPr>
              <a:t>Vývojová psychologie</a:t>
            </a:r>
            <a:r>
              <a:rPr lang="cs-CZ" sz="2600" dirty="0" smtClean="0">
                <a:solidFill>
                  <a:prstClr val="white"/>
                </a:solidFill>
              </a:rPr>
              <a:t>. </a:t>
            </a:r>
            <a:r>
              <a:rPr lang="cs-CZ" sz="2600" dirty="0" err="1" smtClean="0">
                <a:solidFill>
                  <a:prstClr val="white"/>
                </a:solidFill>
              </a:rPr>
              <a:t>Vyd</a:t>
            </a:r>
            <a:r>
              <a:rPr lang="cs-CZ" sz="2600" dirty="0" smtClean="0">
                <a:solidFill>
                  <a:prstClr val="white"/>
                </a:solidFill>
              </a:rPr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>
                <a:solidFill>
                  <a:prstClr val="white"/>
                </a:solidFill>
              </a:rPr>
              <a:t>VÁGNEROVÁ, Marie. </a:t>
            </a:r>
            <a:r>
              <a:rPr lang="cs-CZ" sz="2600" i="1" dirty="0" smtClean="0">
                <a:solidFill>
                  <a:prstClr val="white"/>
                </a:solidFill>
              </a:rPr>
              <a:t>Psychologie školního dítěte</a:t>
            </a:r>
            <a:r>
              <a:rPr lang="cs-CZ" sz="2600" dirty="0" smtClean="0">
                <a:solidFill>
                  <a:prstClr val="white"/>
                </a:solidFill>
              </a:rPr>
              <a:t>. 1. </a:t>
            </a:r>
            <a:r>
              <a:rPr lang="cs-CZ" sz="2600" dirty="0" err="1" smtClean="0">
                <a:solidFill>
                  <a:prstClr val="white"/>
                </a:solidFill>
              </a:rPr>
              <a:t>vyd</a:t>
            </a:r>
            <a:r>
              <a:rPr lang="cs-CZ" sz="2600" dirty="0" smtClean="0">
                <a:solidFill>
                  <a:prstClr val="white"/>
                </a:solidFill>
              </a:rPr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>
                <a:solidFill>
                  <a:prstClr val="white"/>
                </a:solidFill>
              </a:rPr>
              <a:t>LANGMEIER, Josef, KREJČÍŘOVÁ, Dana. </a:t>
            </a:r>
            <a:r>
              <a:rPr lang="cs-CZ" sz="2600" i="1" dirty="0" smtClean="0">
                <a:solidFill>
                  <a:prstClr val="white"/>
                </a:solidFill>
              </a:rPr>
              <a:t>Vývojová psychologie</a:t>
            </a:r>
            <a:r>
              <a:rPr lang="cs-CZ" sz="2600" dirty="0" smtClean="0">
                <a:solidFill>
                  <a:prstClr val="white"/>
                </a:solidFill>
              </a:rPr>
              <a:t>. 2. </a:t>
            </a:r>
            <a:r>
              <a:rPr lang="cs-CZ" sz="2600" dirty="0" err="1" smtClean="0">
                <a:solidFill>
                  <a:prstClr val="white"/>
                </a:solidFill>
              </a:rPr>
              <a:t>aktualiz</a:t>
            </a:r>
            <a:r>
              <a:rPr lang="cs-CZ" sz="2600" dirty="0" smtClean="0">
                <a:solidFill>
                  <a:prstClr val="white"/>
                </a:solidFill>
              </a:rPr>
              <a:t>. </a:t>
            </a:r>
            <a:r>
              <a:rPr lang="cs-CZ" sz="2600" dirty="0" err="1" smtClean="0">
                <a:solidFill>
                  <a:prstClr val="white"/>
                </a:solidFill>
              </a:rPr>
              <a:t>vyd</a:t>
            </a:r>
            <a:r>
              <a:rPr lang="cs-CZ" sz="2600" dirty="0" smtClean="0">
                <a:solidFill>
                  <a:prstClr val="white"/>
                </a:solidFill>
              </a:rPr>
              <a:t>. Praha: </a:t>
            </a:r>
            <a:r>
              <a:rPr lang="cs-CZ" sz="2600" dirty="0" err="1" smtClean="0">
                <a:solidFill>
                  <a:prstClr val="white"/>
                </a:solidFill>
              </a:rPr>
              <a:t>Grada</a:t>
            </a:r>
            <a:r>
              <a:rPr lang="cs-CZ" sz="2600" dirty="0" smtClean="0">
                <a:solidFill>
                  <a:prstClr val="white"/>
                </a:solidFill>
              </a:rPr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>
                <a:solidFill>
                  <a:prstClr val="white"/>
                </a:solidFill>
              </a:rPr>
              <a:t>PETTY, </a:t>
            </a:r>
            <a:r>
              <a:rPr lang="cs-CZ" sz="2600" dirty="0" err="1" smtClean="0">
                <a:solidFill>
                  <a:prstClr val="white"/>
                </a:solidFill>
              </a:rPr>
              <a:t>Geoffrey</a:t>
            </a:r>
            <a:r>
              <a:rPr lang="cs-CZ" sz="2600" dirty="0" smtClean="0">
                <a:solidFill>
                  <a:prstClr val="white"/>
                </a:solidFill>
              </a:rPr>
              <a:t>. </a:t>
            </a:r>
            <a:r>
              <a:rPr lang="cs-CZ" sz="2600" i="1" dirty="0" smtClean="0">
                <a:solidFill>
                  <a:prstClr val="white"/>
                </a:solidFill>
              </a:rPr>
              <a:t>Moderní vyučování</a:t>
            </a:r>
            <a:r>
              <a:rPr lang="cs-CZ" sz="2600" dirty="0" smtClean="0">
                <a:solidFill>
                  <a:prstClr val="white"/>
                </a:solidFill>
              </a:rPr>
              <a:t>. </a:t>
            </a:r>
            <a:r>
              <a:rPr lang="cs-CZ" sz="2600" dirty="0" err="1" smtClean="0">
                <a:solidFill>
                  <a:prstClr val="white"/>
                </a:solidFill>
              </a:rPr>
              <a:t>Vyd</a:t>
            </a:r>
            <a:r>
              <a:rPr lang="cs-CZ" sz="2600" dirty="0" smtClean="0">
                <a:solidFill>
                  <a:prstClr val="white"/>
                </a:solidFill>
              </a:rPr>
              <a:t>. 5. Praha: Portál, 2008. 380 s. ISBN 978-80-7367-427-4. </a:t>
            </a:r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791928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5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zdárného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test napsaný na </a:t>
            </a:r>
            <a:r>
              <a:rPr lang="cs-CZ" dirty="0" smtClean="0"/>
              <a:t>13 otázek z 20 = úspěch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Proč studovat? </a:t>
            </a:r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 smtClean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8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thelivingmoon.com/42stargate/04images/Old_Art/Gate_La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70"/>
            <a:ext cx="7956376" cy="685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99616"/>
            <a:ext cx="8219256" cy="1569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Ontogeneze (fylogeneze)</a:t>
            </a:r>
          </a:p>
          <a:p>
            <a:pPr marL="0" indent="0">
              <a:buNone/>
            </a:pPr>
            <a:r>
              <a:rPr lang="cs-CZ" dirty="0" smtClean="0"/>
              <a:t>Psychologické vědy se dělí na </a:t>
            </a:r>
            <a:r>
              <a:rPr lang="cs-CZ" b="1" dirty="0" smtClean="0"/>
              <a:t>základní</a:t>
            </a:r>
            <a:r>
              <a:rPr lang="cs-CZ" dirty="0" smtClean="0"/>
              <a:t> a </a:t>
            </a:r>
            <a:r>
              <a:rPr lang="cs-CZ" b="1" dirty="0" smtClean="0"/>
              <a:t>aplikované</a:t>
            </a:r>
            <a:r>
              <a:rPr lang="cs-CZ" dirty="0" smtClean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Vývojová psychologie =</a:t>
            </a:r>
            <a:br>
              <a:rPr lang="cs-CZ" dirty="0" smtClean="0"/>
            </a:br>
            <a:r>
              <a:rPr lang="cs-CZ" dirty="0" smtClean="0"/>
              <a:t>Ontogenetická psychologie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924944"/>
            <a:ext cx="360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psychologické vědy jsou</a:t>
            </a:r>
            <a:r>
              <a:rPr lang="cs-CZ" sz="24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obecná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vývojová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sociální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psychologie osobnosti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kognitivní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patopsychologie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biologická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i="1" dirty="0" smtClean="0"/>
              <a:t>klinická psychologie 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88024" y="2924944"/>
            <a:ext cx="403244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Aplikované psychologické vědy jsou</a:t>
            </a:r>
            <a:r>
              <a:rPr lang="cs-CZ" sz="24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pedagogická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školní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psychologie náboženství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psychologie dopravy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psychologie managementu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sportovní psychologie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psychologie práce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soudní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9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cs-CZ" dirty="0" smtClean="0"/>
              <a:t>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Vývojová </a:t>
            </a:r>
            <a:r>
              <a:rPr lang="cs-CZ" b="1" dirty="0" smtClean="0"/>
              <a:t>psychologie</a:t>
            </a:r>
            <a:r>
              <a:rPr lang="cs-CZ" dirty="0" smtClean="0"/>
              <a:t> zkoumá obsah, průběh a zákonitosti duševního vývoje od prenatálního období po smrt.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2348880"/>
            <a:ext cx="8229600" cy="99898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Činitelé vývoje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1337" y="3212976"/>
            <a:ext cx="8229600" cy="34849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None/>
            </a:pPr>
            <a:r>
              <a:rPr lang="cs-CZ" dirty="0"/>
              <a:t>Vývoj je vždy individuálně specifický a je ovlivněn </a:t>
            </a:r>
            <a:r>
              <a:rPr lang="cs-CZ" b="1" dirty="0"/>
              <a:t>genetickým materiálem</a:t>
            </a:r>
            <a:r>
              <a:rPr lang="cs-CZ" dirty="0"/>
              <a:t>, </a:t>
            </a:r>
            <a:r>
              <a:rPr lang="cs-CZ" b="1" dirty="0"/>
              <a:t>prostředím</a:t>
            </a:r>
            <a:r>
              <a:rPr lang="cs-CZ" dirty="0"/>
              <a:t> i </a:t>
            </a:r>
            <a:r>
              <a:rPr lang="cs-CZ" b="1" dirty="0"/>
              <a:t>výchovou</a:t>
            </a:r>
            <a:r>
              <a:rPr lang="cs-CZ" dirty="0"/>
              <a:t> (resp. socializací</a:t>
            </a:r>
            <a:r>
              <a:rPr lang="cs-CZ" dirty="0" smtClean="0"/>
              <a:t>) a </a:t>
            </a:r>
            <a:r>
              <a:rPr lang="cs-CZ" b="1" dirty="0" err="1" smtClean="0"/>
              <a:t>seberegulací</a:t>
            </a:r>
            <a:r>
              <a:rPr lang="cs-CZ" dirty="0" smtClean="0"/>
              <a:t>.</a:t>
            </a:r>
          </a:p>
          <a:p>
            <a:pPr marL="137160" indent="0">
              <a:buNone/>
            </a:pPr>
            <a:r>
              <a:rPr lang="cs-CZ" dirty="0" smtClean="0"/>
              <a:t>Lidská ontogeneze je </a:t>
            </a:r>
            <a:r>
              <a:rPr lang="cs-CZ" b="1" dirty="0" smtClean="0"/>
              <a:t>předpřipravena přírodou </a:t>
            </a:r>
            <a:r>
              <a:rPr lang="cs-CZ" dirty="0" smtClean="0"/>
              <a:t>(jak obsahově, tak i fázováním), nicméně předpokládá přítomnost dalších lidí.</a:t>
            </a:r>
          </a:p>
          <a:p>
            <a:pPr marL="137160" indent="0">
              <a:buNone/>
            </a:pPr>
            <a:r>
              <a:rPr lang="cs-CZ" dirty="0" smtClean="0"/>
              <a:t>Srov. případ </a:t>
            </a:r>
            <a:r>
              <a:rPr lang="cs-CZ" i="1" dirty="0" smtClean="0"/>
              <a:t>vlčích dětí</a:t>
            </a:r>
            <a:r>
              <a:rPr lang="cs-CZ" dirty="0" smtClean="0"/>
              <a:t>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7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výzkumu vývojové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pozorování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longitudinální studie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průřezové studie (</a:t>
            </a:r>
            <a:r>
              <a:rPr lang="cs-CZ" dirty="0" err="1" smtClean="0"/>
              <a:t>cross-sectional</a:t>
            </a:r>
            <a:r>
              <a:rPr lang="cs-CZ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experiment (</a:t>
            </a:r>
            <a:r>
              <a:rPr lang="cs-CZ" dirty="0" err="1" smtClean="0"/>
              <a:t>Piagetovy</a:t>
            </a:r>
            <a:r>
              <a:rPr lang="cs-CZ" dirty="0" smtClean="0"/>
              <a:t> experimenty)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47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572</TotalTime>
  <Words>2908</Words>
  <Application>Microsoft Office PowerPoint</Application>
  <PresentationFormat>Předvádění na obrazovce (4:3)</PresentationFormat>
  <Paragraphs>273</Paragraphs>
  <Slides>43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Vrchol</vt:lpstr>
      <vt:lpstr>Vývojová psychologie  Psychologie duševního vývoje</vt:lpstr>
      <vt:lpstr>Vyučující</vt:lpstr>
      <vt:lpstr>Zdroje informací ke studiu</vt:lpstr>
      <vt:lpstr>Literatura</vt:lpstr>
      <vt:lpstr>Podmínky zdárného ukončení</vt:lpstr>
      <vt:lpstr>Prezentace aplikace PowerPoint</vt:lpstr>
      <vt:lpstr>Vývojová psychologie = Ontogenetická psychologie</vt:lpstr>
      <vt:lpstr>Vývojová psychologie</vt:lpstr>
      <vt:lpstr>Metody výzkumu vývojové psychologie</vt:lpstr>
      <vt:lpstr>Otázka periodizace</vt:lpstr>
      <vt:lpstr>Prezentace aplikace PowerPoint</vt:lpstr>
      <vt:lpstr>Psychosociální vývoj dle Eriksona</vt:lpstr>
      <vt:lpstr>Prezentace aplikace PowerPoint</vt:lpstr>
      <vt:lpstr>Freudův strukturální model duše</vt:lpstr>
      <vt:lpstr>Naše zvíře: tělo, kůň, lev, čert</vt:lpstr>
      <vt:lpstr>Vlastní tvář a vlastní jméno</vt:lpstr>
      <vt:lpstr>Ego</vt:lpstr>
      <vt:lpstr>Prezentace aplikace PowerPoint</vt:lpstr>
      <vt:lpstr>Hlasy významných osob</vt:lpstr>
      <vt:lpstr>Psychosociální vývoj</vt:lpstr>
      <vt:lpstr>Novorozenec</vt:lpstr>
      <vt:lpstr>1. stádium – důvěra x nedůvěra</vt:lpstr>
      <vt:lpstr>Prezentace aplikace PowerPoint</vt:lpstr>
      <vt:lpstr>Prezentace aplikace PowerPoint</vt:lpstr>
      <vt:lpstr>John Bowlby - attachment</vt:lpstr>
      <vt:lpstr>2. stádium – autonomie x stud</vt:lpstr>
      <vt:lpstr>3. stádium – iniciativa x vina </vt:lpstr>
      <vt:lpstr>3. stádium – iniciativa x vina </vt:lpstr>
      <vt:lpstr>4. stádium – snaživost x méněcennost</vt:lpstr>
      <vt:lpstr>4. stádium</vt:lpstr>
      <vt:lpstr>4. stádium</vt:lpstr>
      <vt:lpstr>5. stádium – identita x zmatení rolí</vt:lpstr>
      <vt:lpstr>5. stádium</vt:lpstr>
      <vt:lpstr>5. stádium</vt:lpstr>
      <vt:lpstr>5. stádium</vt:lpstr>
      <vt:lpstr>6. stádium – intimita x izolace</vt:lpstr>
      <vt:lpstr>6. stadium</vt:lpstr>
      <vt:lpstr>7. stádium – reprodukce x stagnace</vt:lpstr>
      <vt:lpstr>8. stádium – integrita ega x zoufalství</vt:lpstr>
      <vt:lpstr>DISKUZE</vt:lpstr>
      <vt:lpstr>Děkuji za pozornost</vt:lpstr>
      <vt:lpstr>Prezentace aplikace PowerPoint</vt:lpstr>
      <vt:lpstr>Prezentace aplikace PowerPoint</vt:lpstr>
    </vt:vector>
  </TitlesOfParts>
  <Company>VUT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ucitel</dc:creator>
  <cp:lastModifiedBy>ucitel</cp:lastModifiedBy>
  <cp:revision>43</cp:revision>
  <dcterms:created xsi:type="dcterms:W3CDTF">2015-03-01T19:53:00Z</dcterms:created>
  <dcterms:modified xsi:type="dcterms:W3CDTF">2015-04-21T20:21:33Z</dcterms:modified>
</cp:coreProperties>
</file>