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4E6D83-3910-4A08-97A7-0B9BA544BE9E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1A6CD9-0297-4A81-9F20-F5A2D45A2B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Nadání a nadaní jedinci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Vytvořeno z textů Š. </a:t>
            </a:r>
            <a:r>
              <a:rPr lang="cs-CZ" dirty="0" err="1" smtClean="0"/>
              <a:t>Portešové</a:t>
            </a:r>
            <a:r>
              <a:rPr lang="cs-CZ" dirty="0" smtClean="0"/>
              <a:t>, </a:t>
            </a:r>
          </a:p>
          <a:p>
            <a:r>
              <a:rPr lang="cs-CZ" dirty="0" smtClean="0"/>
              <a:t>R. Kohoutka a K. Červeného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Rozpoznávání talentovaných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cs-CZ" dirty="0" smtClean="0"/>
              <a:t>Kraniometrie (srovnávání frontální části s ostatními)</a:t>
            </a:r>
          </a:p>
          <a:p>
            <a:pPr marL="651510" indent="-514350">
              <a:buAutoNum type="arabicPeriod"/>
            </a:pPr>
            <a:r>
              <a:rPr lang="cs-CZ" dirty="0" smtClean="0"/>
              <a:t>Sir </a:t>
            </a:r>
            <a:r>
              <a:rPr lang="cs-CZ" dirty="0" err="1" smtClean="0"/>
              <a:t>Francis</a:t>
            </a:r>
            <a:r>
              <a:rPr lang="cs-CZ" dirty="0" smtClean="0"/>
              <a:t> </a:t>
            </a:r>
            <a:r>
              <a:rPr lang="cs-CZ" dirty="0" err="1" smtClean="0"/>
              <a:t>Galton</a:t>
            </a:r>
            <a:r>
              <a:rPr lang="cs-CZ" dirty="0" smtClean="0"/>
              <a:t> (1822-1911)</a:t>
            </a:r>
          </a:p>
          <a:p>
            <a:pPr marL="651510" indent="-514350">
              <a:buAutoNum type="arabicPeriod"/>
            </a:pPr>
            <a:r>
              <a:rPr lang="cs-CZ" dirty="0" err="1" smtClean="0"/>
              <a:t>Lewis</a:t>
            </a:r>
            <a:r>
              <a:rPr lang="cs-CZ" dirty="0" smtClean="0"/>
              <a:t> M. </a:t>
            </a:r>
            <a:r>
              <a:rPr lang="cs-CZ" dirty="0" err="1" smtClean="0"/>
              <a:t>Terman</a:t>
            </a:r>
            <a:r>
              <a:rPr lang="cs-CZ" dirty="0" smtClean="0"/>
              <a:t> (1877-1956)</a:t>
            </a:r>
          </a:p>
          <a:p>
            <a:pPr marL="651510" indent="-51435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Francis</a:t>
            </a:r>
            <a:r>
              <a:rPr lang="cs-CZ" dirty="0" smtClean="0"/>
              <a:t> </a:t>
            </a:r>
            <a:r>
              <a:rPr lang="cs-CZ" dirty="0" err="1" smtClean="0"/>
              <a:t>Galton</a:t>
            </a:r>
            <a:r>
              <a:rPr lang="cs-CZ" dirty="0" smtClean="0"/>
              <a:t> (1822-1911)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4762872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Vzdáleným bratrancem Darwina.</a:t>
            </a:r>
          </a:p>
          <a:p>
            <a:pPr>
              <a:buNone/>
            </a:pPr>
            <a:r>
              <a:rPr lang="cs-CZ" dirty="0" smtClean="0"/>
              <a:t>Byl prvním, kdo užíval statistické metody pro výzkum v humanitních vědách.</a:t>
            </a:r>
          </a:p>
          <a:p>
            <a:pPr>
              <a:buNone/>
            </a:pPr>
            <a:r>
              <a:rPr lang="cs-CZ" dirty="0" smtClean="0"/>
              <a:t>Vyvinul statistický koncept korelace.</a:t>
            </a:r>
          </a:p>
          <a:p>
            <a:pPr>
              <a:buNone/>
            </a:pPr>
            <a:r>
              <a:rPr lang="cs-CZ" dirty="0" smtClean="0"/>
              <a:t>Vymyslel meteorologickou mapu.</a:t>
            </a:r>
          </a:p>
          <a:p>
            <a:pPr>
              <a:buNone/>
            </a:pPr>
            <a:r>
              <a:rPr lang="cs-CZ" dirty="0" smtClean="0"/>
              <a:t>Rozvinul systematiku otisků prstů.</a:t>
            </a:r>
          </a:p>
          <a:p>
            <a:pPr>
              <a:buNone/>
            </a:pPr>
            <a:r>
              <a:rPr lang="cs-CZ" dirty="0" smtClean="0"/>
              <a:t>... Sám byl génius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340768"/>
            <a:ext cx="38100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 smtClean="0"/>
              <a:t>Galton</a:t>
            </a:r>
            <a:r>
              <a:rPr lang="cs-CZ" dirty="0" smtClean="0"/>
              <a:t> se domníval, že nadané jedince odlišují od ostatní populace tři obecné schopnosti. Jde o </a:t>
            </a:r>
            <a:r>
              <a:rPr lang="cs-CZ" b="1" dirty="0" smtClean="0"/>
              <a:t>intelekt</a:t>
            </a:r>
            <a:r>
              <a:rPr lang="cs-CZ" dirty="0" smtClean="0"/>
              <a:t> (hovoří o přirozené schopnosti, </a:t>
            </a:r>
            <a:r>
              <a:rPr lang="cs-CZ" dirty="0" err="1" smtClean="0"/>
              <a:t>natural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), </a:t>
            </a:r>
            <a:r>
              <a:rPr lang="cs-CZ" b="1" dirty="0" smtClean="0"/>
              <a:t>nadšení</a:t>
            </a:r>
            <a:r>
              <a:rPr lang="cs-CZ" dirty="0" smtClean="0"/>
              <a:t> a </a:t>
            </a:r>
            <a:r>
              <a:rPr lang="cs-CZ" b="1" dirty="0" smtClean="0"/>
              <a:t>energii</a:t>
            </a:r>
            <a:r>
              <a:rPr lang="cs-CZ" dirty="0" smtClean="0"/>
              <a:t> </a:t>
            </a:r>
            <a:r>
              <a:rPr lang="cs-CZ" b="1" dirty="0" smtClean="0"/>
              <a:t>k práci</a:t>
            </a:r>
            <a:r>
              <a:rPr lang="cs-CZ" dirty="0" smtClean="0"/>
              <a:t>. Intelektově nadaní jedinci se dle </a:t>
            </a:r>
            <a:r>
              <a:rPr lang="cs-CZ" dirty="0" err="1" smtClean="0"/>
              <a:t>Galtona</a:t>
            </a:r>
            <a:r>
              <a:rPr lang="cs-CZ" dirty="0" smtClean="0"/>
              <a:t> od ostatních odlišují právě energií, kterou jsou schopni při řešení úkolů uplatnit.</a:t>
            </a:r>
          </a:p>
          <a:p>
            <a:pPr>
              <a:buNone/>
            </a:pPr>
            <a:r>
              <a:rPr lang="cs-CZ" dirty="0" smtClean="0"/>
              <a:t>Další obecnou vlastností, která odlišuje nadané od ostatní populace, je dle </a:t>
            </a:r>
            <a:r>
              <a:rPr lang="cs-CZ" dirty="0" err="1" smtClean="0"/>
              <a:t>Galtona</a:t>
            </a:r>
            <a:r>
              <a:rPr lang="cs-CZ" dirty="0" smtClean="0"/>
              <a:t> </a:t>
            </a:r>
            <a:r>
              <a:rPr lang="cs-CZ" b="1" dirty="0" smtClean="0"/>
              <a:t>senzitivita</a:t>
            </a:r>
            <a:r>
              <a:rPr lang="cs-CZ" dirty="0" smtClean="0"/>
              <a:t>. </a:t>
            </a:r>
            <a:r>
              <a:rPr lang="cs-CZ" dirty="0" err="1" smtClean="0"/>
              <a:t>Galton</a:t>
            </a:r>
            <a:r>
              <a:rPr lang="cs-CZ" dirty="0" smtClean="0"/>
              <a:t> pozoroval, že čím více jsou senzory člověka citlivější k nejrůznějším podnětům, tím větší množství informací může jedinec získat a následně s ním i operovat. Rovněž se domníval, že intelektové nadání je spíše vrozené, než získané vlivy prostředí. </a:t>
            </a:r>
            <a:r>
              <a:rPr lang="cs-CZ" dirty="0" err="1" smtClean="0"/>
              <a:t>Galton</a:t>
            </a:r>
            <a:r>
              <a:rPr lang="cs-CZ" dirty="0" smtClean="0"/>
              <a:t> byl zastáncem dědičnosti a měření. V roce 1884 otevřel laboratoř, kde se každý mohl projít jeho testovací a měřící laboratoří a obdržet hodnocení.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tomto letmém výčtu všech velkých postav, které se zabývaly hledáním nástrojů, jak měřit inteligenci, nesmíme opomenout </a:t>
            </a:r>
            <a:r>
              <a:rPr lang="cs-CZ" b="1" dirty="0" smtClean="0"/>
              <a:t>Alfreda </a:t>
            </a:r>
            <a:r>
              <a:rPr lang="cs-CZ" b="1" dirty="0" err="1" smtClean="0"/>
              <a:t>Bineta</a:t>
            </a:r>
            <a:r>
              <a:rPr lang="cs-CZ" b="1" dirty="0" smtClean="0"/>
              <a:t> </a:t>
            </a:r>
            <a:r>
              <a:rPr lang="cs-CZ" dirty="0" smtClean="0"/>
              <a:t>(1857- 1911). Tento psycholog, vedoucí psychologické laboratoře na pařížské </a:t>
            </a:r>
            <a:r>
              <a:rPr lang="cs-CZ" dirty="0" err="1" smtClean="0"/>
              <a:t>Sorboně</a:t>
            </a:r>
            <a:r>
              <a:rPr lang="cs-CZ" dirty="0" smtClean="0"/>
              <a:t>, navázal zpočátku na kraniometrické výzkumy, jejichž správnost považoval za jistou. V roce 1904 byl </a:t>
            </a:r>
            <a:r>
              <a:rPr lang="cs-CZ" dirty="0" err="1" smtClean="0"/>
              <a:t>Binet</a:t>
            </a:r>
            <a:r>
              <a:rPr lang="cs-CZ" dirty="0" smtClean="0"/>
              <a:t> pověřen ministerstvem školství vyvinout techniku, která by odhalovala méně schopné děti, jež potřebují speciální vzdělávací přístup a zvláštní podmínky. </a:t>
            </a:r>
            <a:r>
              <a:rPr lang="cs-CZ" dirty="0" err="1" smtClean="0"/>
              <a:t>Binet</a:t>
            </a:r>
            <a:r>
              <a:rPr lang="cs-CZ" dirty="0" smtClean="0"/>
              <a:t> k tomuto účelu vypracoval celou řadu úkolů, jež předpokládaly vynalézavost a pochopení určitých vztahů. Předpokládal, že vytvořením dostatečného množství testů zaměřených na nejrůznější činnosti bude možno odhadnout jednu hodnotu, tedy jakýsi duševní potenciál daného dítěte.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Zásadní vědecký výzkum provedl v USA psycholog </a:t>
            </a:r>
            <a:r>
              <a:rPr lang="cs-CZ" b="1" dirty="0" err="1" smtClean="0"/>
              <a:t>Lewis</a:t>
            </a:r>
            <a:r>
              <a:rPr lang="cs-CZ" b="1" dirty="0" smtClean="0"/>
              <a:t> </a:t>
            </a:r>
            <a:r>
              <a:rPr lang="cs-CZ" b="1" dirty="0" err="1" smtClean="0"/>
              <a:t>Madison</a:t>
            </a:r>
            <a:r>
              <a:rPr lang="cs-CZ" b="1" dirty="0" smtClean="0"/>
              <a:t> </a:t>
            </a:r>
            <a:r>
              <a:rPr lang="cs-CZ" b="1" dirty="0" err="1" smtClean="0"/>
              <a:t>Terman</a:t>
            </a:r>
            <a:r>
              <a:rPr lang="cs-CZ" b="1" dirty="0" smtClean="0"/>
              <a:t> </a:t>
            </a:r>
            <a:r>
              <a:rPr lang="cs-CZ" dirty="0" smtClean="0"/>
              <a:t>(1877-1956). Jednalo se o první longitudinální výzkum nadaných dětí, který svými závěry nejvíce ovlivnil další zkoumání různých aspektů nadání. Šlo o výzkum, který byl zahájen v roce 1921 a trvá v podstatě dodnes, i po </a:t>
            </a:r>
            <a:r>
              <a:rPr lang="cs-CZ" dirty="0" err="1" smtClean="0"/>
              <a:t>Termanově</a:t>
            </a:r>
            <a:r>
              <a:rPr lang="cs-CZ" dirty="0" smtClean="0"/>
              <a:t> smrti. Celý projekt se zaměřil na systematické zkoumání 1500 nadaných dětí (dnes již géniů v důchodovém věku). </a:t>
            </a:r>
            <a:r>
              <a:rPr lang="cs-CZ" dirty="0" err="1" smtClean="0"/>
              <a:t>Terman</a:t>
            </a:r>
            <a:r>
              <a:rPr lang="cs-CZ" dirty="0" smtClean="0"/>
              <a:t> publikoval své výzkumné postupy a výsledky zkoumání v pětisvazkovém díle nazvaném „</a:t>
            </a:r>
            <a:r>
              <a:rPr lang="cs-CZ" dirty="0" err="1" smtClean="0"/>
              <a:t>Genetic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Genius“ (1925). Tato práce, popisující detailně celý průběh výzkumu, je jedinečná jak z hlediska délky trvání výzkumu, tak i z hlediska velikosti výzkumného vzorku a metodologických postupů. Výzkum byl zaměřen jak retrospektivně, tak prospektivně. Sledoval jednak 300 význačných osob v historii, jednak děti školního věku v průběhu jejich životní dráhy. Vlastní výzkum byl pojat velmi obsáhle. Zahrnoval dlouhodobé sledování nejen intelektových charakteristik jednotlivých dětí, ale i osobnostní charakteristiky,</a:t>
            </a:r>
          </a:p>
          <a:p>
            <a:pPr>
              <a:buNone/>
            </a:pPr>
            <a:r>
              <a:rPr lang="cs-CZ" dirty="0" smtClean="0"/>
              <a:t>	školní prostředí, rodinné zázemí, včetně </a:t>
            </a:r>
          </a:p>
          <a:p>
            <a:pPr>
              <a:buNone/>
            </a:pPr>
            <a:r>
              <a:rPr lang="cs-CZ" dirty="0" smtClean="0"/>
              <a:t>	sourozeneckých a příbuzenských vztahů. </a:t>
            </a:r>
          </a:p>
          <a:p>
            <a:pPr>
              <a:buNone/>
            </a:pPr>
            <a:r>
              <a:rPr lang="cs-CZ" dirty="0" smtClean="0"/>
              <a:t>	Základním kritériem pro výběr dětí do výzkumného </a:t>
            </a:r>
          </a:p>
          <a:p>
            <a:pPr>
              <a:buNone/>
            </a:pPr>
            <a:r>
              <a:rPr lang="cs-CZ" dirty="0" smtClean="0"/>
              <a:t>	vzorku bylo IQ vyšší než 140, měřeno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Stanford</a:t>
            </a:r>
            <a:r>
              <a:rPr lang="cs-CZ" dirty="0" smtClean="0"/>
              <a:t> - </a:t>
            </a:r>
            <a:r>
              <a:rPr lang="cs-CZ" dirty="0" err="1" smtClean="0"/>
              <a:t>Binetovým</a:t>
            </a:r>
            <a:r>
              <a:rPr lang="cs-CZ" dirty="0" smtClean="0"/>
              <a:t> testem inteligence, </a:t>
            </a:r>
          </a:p>
          <a:p>
            <a:pPr>
              <a:buNone/>
            </a:pPr>
            <a:r>
              <a:rPr lang="cs-CZ" dirty="0" smtClean="0"/>
              <a:t>	který sám v roce 1916 revidoval.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293096"/>
            <a:ext cx="18288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Odborníci se stále přou o to, zda a od kterého věku je možné určit intelektové nadaní. Proto se raději dává přednost pojmu </a:t>
            </a:r>
            <a:r>
              <a:rPr lang="cs-CZ" i="1" dirty="0" smtClean="0"/>
              <a:t>nadané chování </a:t>
            </a:r>
            <a:r>
              <a:rPr lang="cs-CZ" dirty="0" smtClean="0"/>
              <a:t>, než skutečné </a:t>
            </a:r>
            <a:r>
              <a:rPr lang="cs-CZ" i="1" dirty="0" smtClean="0"/>
              <a:t>nadání </a:t>
            </a:r>
            <a:r>
              <a:rPr lang="cs-CZ" dirty="0" smtClean="0"/>
              <a:t>. V současnosti se většina specialistů shoduje v tom, že klíčovým obdobím pro identifikování takového nadaného chování je věk 18 měsíců a později.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Centrum pro rozvoj nadání v USA ( </a:t>
            </a:r>
            <a:r>
              <a:rPr lang="cs-CZ" dirty="0" err="1" smtClean="0"/>
              <a:t>Gifted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Center ) uvádí následující charakteristiky chování dětí v novorozeneckém a batolecím období.</a:t>
            </a:r>
          </a:p>
          <a:p>
            <a:r>
              <a:rPr lang="cs-CZ" dirty="0" smtClean="0"/>
              <a:t>Neobvyklá živost,</a:t>
            </a:r>
          </a:p>
          <a:p>
            <a:r>
              <a:rPr lang="cs-CZ" dirty="0" smtClean="0"/>
              <a:t>Menší potřeba spánku,</a:t>
            </a:r>
          </a:p>
          <a:p>
            <a:r>
              <a:rPr lang="cs-CZ" dirty="0" smtClean="0"/>
              <a:t>Dlouhodobý rozsah pozornosti a schopnost soustředit se na několik věci současně,</a:t>
            </a:r>
          </a:p>
          <a:p>
            <a:r>
              <a:rPr lang="cs-CZ" dirty="0" smtClean="0"/>
              <a:t>Vysoká úroveň aktivity – energie, jakoby se nikdy neunavily,</a:t>
            </a:r>
          </a:p>
          <a:p>
            <a:r>
              <a:rPr lang="cs-CZ" dirty="0" smtClean="0"/>
              <a:t>Časné rozpoznání známých osob,</a:t>
            </a:r>
          </a:p>
          <a:p>
            <a:r>
              <a:rPr lang="cs-CZ" dirty="0" smtClean="0"/>
              <a:t>Vytvořena trvalost objektu, dříve, než u ostatních – poznání skutečnosti, že věci existují, když je nevidíme,</a:t>
            </a:r>
          </a:p>
          <a:p>
            <a:r>
              <a:rPr lang="cs-CZ" dirty="0" smtClean="0"/>
              <a:t>Zvýšená reakce na vnější podněty (hluk, bolest..),</a:t>
            </a:r>
          </a:p>
          <a:p>
            <a:r>
              <a:rPr lang="cs-CZ" dirty="0" smtClean="0"/>
              <a:t>Velká potřeba přísunu nových podnětů,</a:t>
            </a:r>
          </a:p>
          <a:p>
            <a:r>
              <a:rPr lang="cs-CZ" dirty="0" smtClean="0"/>
              <a:t>Neobvyklá paměť- </a:t>
            </a:r>
            <a:r>
              <a:rPr lang="cs-CZ" dirty="0" err="1" smtClean="0"/>
              <a:t>paměť</a:t>
            </a:r>
            <a:r>
              <a:rPr lang="cs-CZ" dirty="0" smtClean="0"/>
              <a:t> na příběhy, písničky, básničky..</a:t>
            </a:r>
          </a:p>
          <a:p>
            <a:r>
              <a:rPr lang="cs-CZ" dirty="0" smtClean="0"/>
              <a:t>Velká rychlost učení,</a:t>
            </a:r>
          </a:p>
          <a:p>
            <a:r>
              <a:rPr lang="cs-CZ" dirty="0" smtClean="0"/>
              <a:t>Rychlý rozvoj řeči, časný nástup řeči, nejprve krátká slova, dobrá intonace, rychlý nárůst další slovní zásoby, schopnost tvořit věty a užívat gramatická pravidla,</a:t>
            </a:r>
          </a:p>
          <a:p>
            <a:r>
              <a:rPr lang="cs-CZ" dirty="0" smtClean="0"/>
              <a:t>Zájem o knihy – (viz časní čtenáři ), a specifické hračky, kalendáře, atlasy, šachy, počítač</a:t>
            </a:r>
          </a:p>
          <a:p>
            <a:r>
              <a:rPr lang="cs-CZ" dirty="0" smtClean="0"/>
              <a:t>Zvídavost – kladení mnoha otázek, dříve než u ostatních dětí a jakoby nikdy nekončí.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Všechny nadané děti nevykazují současně celou škálu výše zmíněných projevů chování. Podle longitudinálních výzkumů je třeba naplnit 3 výše zmíněných projevů chování, abychom mohli předikovat určité intelektové nadání v pozdějším věku.</a:t>
            </a:r>
          </a:p>
          <a:p>
            <a:pPr>
              <a:buNone/>
            </a:pPr>
            <a:r>
              <a:rPr lang="cs-CZ" dirty="0" smtClean="0"/>
              <a:t>Je však také řada nadaných dětí (např. děti s vizuálně prostorovým kognitivním stylem), u nichž je možné rozpoznat nadané chování až mnohem později.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Časní čtenáři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Řada nadaných dětí projevuje již od velmi útlého věku velký zájem o písmena a čísla. Mnozí z nich ještě nemluví a už ovládají celou abecedu. V zahraniční literatuře se tyto dětí označují jako „ </a:t>
            </a:r>
            <a:r>
              <a:rPr lang="cs-CZ" i="1" dirty="0" smtClean="0"/>
              <a:t>děti tužky a papíru </a:t>
            </a:r>
            <a:r>
              <a:rPr lang="cs-CZ" dirty="0" smtClean="0"/>
              <a:t>“, protože písmena nejen brzy čtou, ale také napodobují jejich tvar a posléze píší celá slova. Řada odborníků se shoduje na tom, že právě schopnost číst před 4. rokem je znakem výjimečného intelektového nadaní.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Je zajímavé, že vývoj čtenářských schopností se u těchto dětí odehrává v určitém velice podobném vývojovém sledu. Tyto děti brzy pochopí, že hláska je vlastně jménem písmena, a tak jak se učí jména barev, zvířátek a věcí, začínají se učit i „jména písmen a číslic.“</a:t>
            </a:r>
          </a:p>
          <a:p>
            <a:pPr>
              <a:buNone/>
            </a:pPr>
            <a:r>
              <a:rPr lang="cs-CZ" dirty="0" smtClean="0"/>
              <a:t>Prof. Matějček (1995, str.105) uspořádal výzkum časných čtenářů a zjistil, že je možné odlišit tři hlavní způsoby, jak se děti naučí znát písmena:</a:t>
            </a:r>
          </a:p>
          <a:p>
            <a:r>
              <a:rPr lang="cs-CZ" dirty="0" smtClean="0"/>
              <a:t>„Některé děti, jak rodiče udávají, začínají tak, že je zaujme něco napsaného a ptají se: "Co to je?" V .jednom případě to byl nápis ROYAL na šicím stroji (chlapec v 21 měsících), podruhé slovo CALEX na ledničce, jindy HARDTMUTH na tužce nebo "Nenahýbejte se z oken" ve vlaku, apod. Rodiče řekli, co je tam napsáno. Dítě se ptalo na jednotlivá písmena. Rodiče je dítěti vyjmenovali a ono si je překvapivě dobře zapamatovalo.</a:t>
            </a:r>
          </a:p>
          <a:p>
            <a:r>
              <a:rPr lang="cs-CZ" dirty="0" smtClean="0"/>
              <a:t>Jiná skupina dětí objevila písmena podle abecedních knížek (Ferdův slabikář, Abeceda Aleny </a:t>
            </a:r>
            <a:r>
              <a:rPr lang="cs-CZ" dirty="0" err="1" smtClean="0"/>
              <a:t>Ladové</a:t>
            </a:r>
            <a:r>
              <a:rPr lang="cs-CZ" dirty="0" smtClean="0"/>
              <a:t> apod.). K velkému písmenu abecedy je tu vždy obrázek věcí začínajících příslušnou hláskou. Rodiče dítěti vysvětlují, oč jde - a dítě si to opět velice rychle zapamatuje.</a:t>
            </a:r>
          </a:p>
          <a:p>
            <a:r>
              <a:rPr lang="cs-CZ" dirty="0" smtClean="0"/>
              <a:t>Konečně jiné děti objeví písmena přímo, bez vztahu ke slovu nebo k obrázku, tj. na psacím stroji, na kalkulačce, na tapetách či na malbě. Naučí se je jmenovat a poznávat.”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 smtClean="0"/>
              <a:t>Vlohy</a:t>
            </a:r>
            <a:r>
              <a:rPr lang="cs-CZ" dirty="0" smtClean="0"/>
              <a:t> jsou vrozené anatomicko-fyziologické (morfologické) a funkcionální zvláštnosti jedince. Vlohy jsou mnohoznačné, záleží na sociálních vlivech, prostředí, výchově, jak se budou rozvíjet. Vztah mezi vlohami a schopnostmi je složitý. Jedna a táž schopnost se může opírat o různé vlohy a naopak táž vloha může sloužit rozvoji různých schopností.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Poté, co se dítě naučí bezpečně znát všechna písmena, existuje určité období, kdy se jakoby nic neděje a dítě nespojuje písmena v hlásky a slova. Délka tohoto období je velice individuální. K tomu, že dítě začíná skutečně číst, dojde teprve kolem 3.- 4. roku. Podle Matějčka (1995) je potřeba, aby se do celého, nejprve </a:t>
            </a:r>
            <a:r>
              <a:rPr lang="cs-CZ" dirty="0" err="1" smtClean="0"/>
              <a:t>pravohemisférového</a:t>
            </a:r>
            <a:r>
              <a:rPr lang="cs-CZ" dirty="0" smtClean="0"/>
              <a:t> procesu – rozpoznání písmen - důraz na názorovou a plošnou orientaci, zapojila i hemisféra levá – spojování písmen do hlásek a slov.</a:t>
            </a:r>
          </a:p>
          <a:p>
            <a:pPr>
              <a:buNone/>
            </a:pPr>
            <a:r>
              <a:rPr lang="cs-CZ" dirty="0" smtClean="0"/>
              <a:t>Tato tendence se potvrdila i v jiných výzkumech. Ukazuje se s jistotou, že tyto děti mají neobyčejnou schopnost sluchové paměti, schopnost manipulovat se zvuky v jednotlivých slovech, schopnost sluchově rozpoznat chybějící písmeno ve slově, schopnost slovo rozložit a zpětně složit.</a:t>
            </a:r>
          </a:p>
          <a:p>
            <a:pPr>
              <a:buNone/>
            </a:pPr>
            <a:r>
              <a:rPr lang="cs-CZ" dirty="0" smtClean="0"/>
              <a:t>Časní čtenáři tvoří specifickou skupinu v rámci nadané dětské populace.Tím, jak stále více s přibývajícími měsíci a roky čtou, získávají tyto děti více informací o okolním světě a velice rychle se odlišují od ostatních dětí stejného věku. Jsou to právě ony, které mívají s ohledem na své zájmy a znalosti, velké problémy se začleněním se kolektivu vrstevníků a posléze i do samotného vzdělávání. Domníváme se, že jde dosud o málo prozkoumaný fenomén.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Existují děti, které mají na jedné straně výjimečné schopnosti – nadání, ale trpí současně určitým handicapem, bývají v  anglické terminologii nejčastěji označovány jako „</a:t>
            </a:r>
            <a:r>
              <a:rPr lang="cs-CZ" dirty="0" err="1" smtClean="0"/>
              <a:t>twice</a:t>
            </a:r>
            <a:r>
              <a:rPr lang="cs-CZ" dirty="0" smtClean="0"/>
              <a:t> </a:t>
            </a:r>
            <a:r>
              <a:rPr lang="cs-CZ" dirty="0" err="1" smtClean="0"/>
              <a:t>exceptional</a:t>
            </a:r>
            <a:r>
              <a:rPr lang="cs-CZ" dirty="0" smtClean="0"/>
              <a:t>“. Společným rysem celé této skupiny dětí je, že bývá obtížné ji identifikovat. Handicap a nadání se často vzájemně kompenzují, maskují, a proto bývají tyto děti učiteli označovány většinou jako průměrné.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Mezi nejčastější kombinace rozumového nadání a diagnózy patří :</a:t>
            </a:r>
          </a:p>
          <a:p>
            <a:r>
              <a:rPr lang="cs-CZ" dirty="0" smtClean="0"/>
              <a:t>Nadané děti se specifickými vývojovými poruchami učení, zejména s dyslexií, dysortografií, dysgrafií.</a:t>
            </a:r>
          </a:p>
          <a:p>
            <a:r>
              <a:rPr lang="cs-CZ" dirty="0" smtClean="0"/>
              <a:t>Nadané děti s poruchami chování ADHD, ADD.</a:t>
            </a:r>
          </a:p>
          <a:p>
            <a:r>
              <a:rPr lang="cs-CZ" dirty="0" smtClean="0"/>
              <a:t>Nadané děti s </a:t>
            </a:r>
            <a:r>
              <a:rPr lang="cs-CZ" dirty="0" err="1" smtClean="0"/>
              <a:t>Aspergerovým</a:t>
            </a:r>
            <a:r>
              <a:rPr lang="cs-CZ" dirty="0" smtClean="0"/>
              <a:t> syndromem.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Základní problémy, které brání úspěšné identifikaci nadání těchto dětí bývají následující:</a:t>
            </a:r>
          </a:p>
          <a:p>
            <a:r>
              <a:rPr lang="cs-CZ" dirty="0" smtClean="0"/>
              <a:t>Stereotypní očekávání, že děti s určitou poruchou, nejčastěji s poruchou učení, jsou mentálně podprůměrné.</a:t>
            </a:r>
          </a:p>
          <a:p>
            <a:r>
              <a:rPr lang="cs-CZ" dirty="0" smtClean="0"/>
              <a:t>Vývojové opoždění u dětí s poruchami učení, zejména ve verbální oblasti, projevující se často při čtení a psaní, způsobuje, že nebývají identifikovány jako nadané.</a:t>
            </a:r>
          </a:p>
          <a:p>
            <a:r>
              <a:rPr lang="cs-CZ" dirty="0" smtClean="0"/>
              <a:t>Neúplné informace o dítěti, vedou k přehlížení jeho silných stránek.</a:t>
            </a:r>
          </a:p>
          <a:p>
            <a:r>
              <a:rPr lang="cs-CZ" dirty="0" smtClean="0"/>
              <a:t>Nemožnost ukázat své nadprůměrné schopnosti, vzhledem k důrazu na verbální schopnosti ve vyučování.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6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Základní nápadné charakteristiky při diagnostice rozumových schopností u nadaných dětí s SPU:</a:t>
            </a:r>
          </a:p>
          <a:p>
            <a:r>
              <a:rPr lang="cs-CZ" dirty="0" smtClean="0"/>
              <a:t>Diskrepance mezi testovanými schopnostmi x školním výkonem.</a:t>
            </a:r>
          </a:p>
          <a:p>
            <a:r>
              <a:rPr lang="cs-CZ" dirty="0" smtClean="0"/>
              <a:t>IQ vyšší než 130, ale typické diskrepance mezi jednotlivými </a:t>
            </a:r>
            <a:r>
              <a:rPr lang="cs-CZ" dirty="0" err="1" smtClean="0"/>
              <a:t>subtesty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Nezvládání jednoduchých položek x úspěch v těžších položkách.</a:t>
            </a:r>
          </a:p>
          <a:p>
            <a:r>
              <a:rPr lang="cs-CZ" dirty="0" smtClean="0"/>
              <a:t>Typický profil v IQ testu.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Typické rozvinuté (často nadprůměrné) kognitivní charakteristiky u nadaných dětí s SPU, na které může upozornit rodič a učitel:</a:t>
            </a:r>
          </a:p>
          <a:p>
            <a:r>
              <a:rPr lang="cs-CZ" dirty="0" smtClean="0"/>
              <a:t>Dobrá schopnost řešit logické problémy</a:t>
            </a:r>
          </a:p>
          <a:p>
            <a:r>
              <a:rPr lang="cs-CZ" dirty="0" smtClean="0"/>
              <a:t>Dobrá slovní produkce, slovník</a:t>
            </a:r>
          </a:p>
          <a:p>
            <a:r>
              <a:rPr lang="cs-CZ" dirty="0" smtClean="0"/>
              <a:t>Tvořivost – divergentní myšlení</a:t>
            </a:r>
          </a:p>
          <a:p>
            <a:r>
              <a:rPr lang="cs-CZ" dirty="0" smtClean="0"/>
              <a:t>Dobrá dlouhodobá paměť</a:t>
            </a:r>
          </a:p>
          <a:p>
            <a:r>
              <a:rPr lang="cs-CZ" dirty="0" smtClean="0"/>
              <a:t>Abstraktní uvažování</a:t>
            </a:r>
          </a:p>
          <a:p>
            <a:r>
              <a:rPr lang="cs-CZ" dirty="0" smtClean="0"/>
              <a:t>Lepší výsledek v náročnějších úkolech</a:t>
            </a:r>
          </a:p>
          <a:p>
            <a:r>
              <a:rPr lang="cs-CZ" dirty="0" smtClean="0"/>
              <a:t>Vysoce tvořiví, imaginativní, zajímavé nápady</a:t>
            </a:r>
          </a:p>
          <a:p>
            <a:r>
              <a:rPr lang="cs-CZ" dirty="0" smtClean="0"/>
              <a:t>Dobře zdůvodňuje, argumentuje</a:t>
            </a:r>
          </a:p>
          <a:p>
            <a:r>
              <a:rPr lang="cs-CZ" dirty="0" smtClean="0"/>
              <a:t>Dobrý pozorovatel</a:t>
            </a:r>
          </a:p>
          <a:p>
            <a:r>
              <a:rPr lang="cs-CZ" dirty="0" smtClean="0"/>
              <a:t>Zvídaví, klade mnoho otázek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Nadání</a:t>
            </a:r>
            <a:r>
              <a:rPr lang="cs-CZ" dirty="0" smtClean="0"/>
              <a:t> je komplexnějším souborem, jedná se o mimořádně vyvinuté vlohy nebo souhrn specifických vloh. Příkladem může být hudební nadání – například schopnost komponovat, dirigovat nebo hrát na hudební nástroj. Zde se k hudebnímu sluchu pojí jemná motorika pro hru na hudební nástroj, prostorová představivost a hudební představivost – to znamená schopnost ve své představivosti slyšet hru různých nástrojů již existujících skladeb nebo při komponování ve své fantazii slyšet souhru nástrojů zatím neexistující skladby.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Schopnosti</a:t>
            </a:r>
            <a:r>
              <a:rPr lang="cs-CZ" dirty="0" smtClean="0"/>
              <a:t> jsou předpoklady pro vykonávání studijních, profesních, teoretických (intelektuálních) a praktických aktivit člověka. Jsou to takové kapacitní vlastnosti osobnosti, které podmiňují úspěšné vykonávání činností člověka, a to po stránce kvalitativní, kvantitativní i časové a výkonové.</a:t>
            </a:r>
          </a:p>
          <a:p>
            <a:pPr>
              <a:buNone/>
            </a:pPr>
            <a:r>
              <a:rPr lang="cs-CZ" i="1" dirty="0" smtClean="0"/>
              <a:t>Schopnosti</a:t>
            </a:r>
            <a:r>
              <a:rPr lang="cs-CZ" dirty="0" smtClean="0"/>
              <a:t> nelze redukovat pouze na oblast intelektu, vnímání nebo motoriky. Pro umělce (např. spisovatele) je i hloubka citového prožívání nebo míra vcítění předpokladem tvorby. V tomto smyslu je nutno pojem rozšířit i na oblast citovou a volní (schopnost sebevlády, lásky, rozhodnosti aj.). Schopnosti jsou ze 60 - 80 % zděděné. Rozvíjejí se však v činnosti, během výchovy, vyučování a sebevýchovy. Bez každodenního mnohahodinového tréninku zůstane vloha nevyužita.</a:t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>Schopnosti se vytvářejí na základě vloh (předpokladů, sklonů).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Talent</a:t>
            </a:r>
            <a:r>
              <a:rPr lang="cs-CZ" dirty="0" smtClean="0"/>
              <a:t> je mimořádně rozvinutá úroveň schopností. Můžeme rozlišovat matematický talent, hudební talent, manuální talent - mimořádnou zručnost – např. pro neurochirurgii či pro hodinářství, výtvarný talent např. pro sochařství či malířství, talent organizační, talent pro práci s lidmi – tedy učitelský či vůdcovský talent, dále talent pohybový pro balet či mimořádné sportovní výkony např. ve fotbalu či atletice.</a:t>
            </a:r>
          </a:p>
          <a:p>
            <a:pPr>
              <a:buNone/>
            </a:pPr>
            <a:r>
              <a:rPr lang="cs-CZ" dirty="0" smtClean="0"/>
              <a:t>Původ termínu talent? (NZ, </a:t>
            </a:r>
            <a:r>
              <a:rPr lang="cs-CZ" dirty="0" err="1" smtClean="0"/>
              <a:t>Mt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Genialita</a:t>
            </a:r>
            <a:r>
              <a:rPr lang="cs-CZ" dirty="0" smtClean="0"/>
              <a:t> je tak mimořádná míra určitého talentu, že vysoce převyšuje všechny ostatní a vede k vytvoření mimořádných děl či výkonů, které se výrazně zapíší do historie. Je třeba také zdůraznit, že hřbitovy jsou plné nevyužitých géniů, protože kromě tvořivosti neměli to nejpodstatnější – vytrvalost.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1600" dirty="0" smtClean="0"/>
              <a:t>(citováno z K. Červený: http://www.t-i.</a:t>
            </a:r>
            <a:r>
              <a:rPr lang="cs-CZ" sz="1600" dirty="0" err="1" smtClean="0"/>
              <a:t>cz</a:t>
            </a:r>
            <a:r>
              <a:rPr lang="cs-CZ" sz="1600" dirty="0" smtClean="0"/>
              <a:t>/</a:t>
            </a:r>
            <a:r>
              <a:rPr lang="cs-CZ" sz="1600" dirty="0" err="1" smtClean="0"/>
              <a:t>svet</a:t>
            </a:r>
            <a:r>
              <a:rPr lang="cs-CZ" sz="1600" dirty="0" smtClean="0"/>
              <a:t>_personalistu)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Géniem</a:t>
            </a:r>
            <a:r>
              <a:rPr lang="cs-CZ" dirty="0" smtClean="0"/>
              <a:t> nazýváme člověka s mimořádným talentem, který dokáže vytvořit pro danou společnost a dobu vrcholná až epochální díla. Termín génius pochází z latiny. Původně to byl </a:t>
            </a:r>
            <a:r>
              <a:rPr lang="cs-CZ" i="1" dirty="0" smtClean="0"/>
              <a:t>strážný duch,</a:t>
            </a:r>
            <a:r>
              <a:rPr lang="cs-CZ" dirty="0" smtClean="0"/>
              <a:t> který provázel člověka od narození.</a:t>
            </a:r>
          </a:p>
          <a:p>
            <a:pPr>
              <a:buNone/>
            </a:pPr>
            <a:r>
              <a:rPr lang="cs-CZ" dirty="0" smtClean="0"/>
              <a:t>Genialita je mimořádná schopnost ke skutečné tvůrčí činnosti, a má navíc výrazný rys univerzalismu. </a:t>
            </a:r>
            <a:r>
              <a:rPr lang="cs-CZ" i="1" dirty="0" smtClean="0"/>
              <a:t>"Genialita patří mezi nejkrásnější, ale často i nejnebezpečnější plody na stromě lidstva. Visí na nejtenčích větvích, které se snadno ulamují. Mnohdy je vývoj geniality v nepoměru, disharmonii se zralostí zbývající osobnosti a leckdy má člověk dojem, jakoby tvůrčí osobnost rostla na úkor osobnosti humánní. Někdy existuje dokonce taková diskrepance mezi géniem a jeho mravností, že se musíme ptát, zda by trochu méně nadání bývalo nebylo lepší. Co je koneckonců genialita při mravní méněcennosti"</a:t>
            </a:r>
            <a:r>
              <a:rPr lang="cs-CZ" dirty="0" smtClean="0"/>
              <a:t> </a:t>
            </a:r>
            <a:r>
              <a:rPr lang="cs-CZ" i="1" dirty="0" smtClean="0"/>
              <a:t>uvádí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C. G. </a:t>
            </a:r>
            <a:r>
              <a:rPr lang="cs-CZ" b="1" dirty="0" smtClean="0"/>
              <a:t>Jung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err="1" smtClean="0"/>
              <a:t>Havighurst</a:t>
            </a:r>
            <a:r>
              <a:rPr lang="cs-CZ" dirty="0" smtClean="0"/>
              <a:t> a De </a:t>
            </a:r>
            <a:r>
              <a:rPr lang="cs-CZ" dirty="0" err="1" smtClean="0"/>
              <a:t>Haan</a:t>
            </a:r>
            <a:r>
              <a:rPr lang="cs-CZ" dirty="0" smtClean="0"/>
              <a:t> popsali 6 základních oblastí, ve kterých se vyšší schopnost může projevit.</a:t>
            </a:r>
            <a:br>
              <a:rPr lang="cs-CZ" dirty="0" smtClean="0"/>
            </a:br>
            <a:r>
              <a:rPr lang="cs-CZ" dirty="0" smtClean="0"/>
              <a:t>Jsou to:</a:t>
            </a:r>
          </a:p>
          <a:p>
            <a:r>
              <a:rPr lang="cs-CZ" dirty="0" smtClean="0"/>
              <a:t>intelektová schopnost (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),</a:t>
            </a:r>
          </a:p>
          <a:p>
            <a:r>
              <a:rPr lang="cs-CZ" dirty="0" smtClean="0"/>
              <a:t>schopnost tvořivého myšlení (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),</a:t>
            </a:r>
          </a:p>
          <a:p>
            <a:r>
              <a:rPr lang="cs-CZ" dirty="0" smtClean="0"/>
              <a:t>vědecká schopnost (</a:t>
            </a:r>
            <a:r>
              <a:rPr lang="cs-CZ" dirty="0" err="1" smtClean="0"/>
              <a:t>scientic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),</a:t>
            </a:r>
          </a:p>
          <a:p>
            <a:r>
              <a:rPr lang="cs-CZ" dirty="0" smtClean="0"/>
              <a:t>schopnost sociálního vůdcovství (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),</a:t>
            </a:r>
          </a:p>
          <a:p>
            <a:r>
              <a:rPr lang="cs-CZ" dirty="0" smtClean="0"/>
              <a:t>mechanické schopnosti (</a:t>
            </a:r>
            <a:r>
              <a:rPr lang="cs-CZ" dirty="0" err="1" smtClean="0"/>
              <a:t>mechanical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),</a:t>
            </a:r>
          </a:p>
          <a:p>
            <a:r>
              <a:rPr lang="cs-CZ" dirty="0" smtClean="0"/>
              <a:t>talenty ve výtvarném umění (</a:t>
            </a:r>
            <a:r>
              <a:rPr lang="cs-CZ" dirty="0" err="1" smtClean="0"/>
              <a:t>talents</a:t>
            </a:r>
            <a:r>
              <a:rPr lang="cs-CZ" dirty="0" smtClean="0"/>
              <a:t> in fine </a:t>
            </a:r>
            <a:r>
              <a:rPr lang="cs-CZ" dirty="0" err="1" smtClean="0"/>
              <a:t>arts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sz="1500" dirty="0" smtClean="0"/>
              <a:t>						(citováno z: http://www.</a:t>
            </a:r>
            <a:r>
              <a:rPr lang="cs-CZ" sz="1500" dirty="0" err="1" smtClean="0"/>
              <a:t>nadanedeti.cz</a:t>
            </a:r>
            <a:r>
              <a:rPr lang="cs-CZ" sz="1500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na talentované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</a:t>
            </a:r>
            <a:r>
              <a:rPr lang="cs-CZ" dirty="0" err="1" smtClean="0"/>
              <a:t>Hirsch</a:t>
            </a:r>
            <a:r>
              <a:rPr lang="cs-CZ" dirty="0" smtClean="0"/>
              <a:t> (cit. </a:t>
            </a:r>
            <a:r>
              <a:rPr lang="cs-CZ" dirty="0" err="1" smtClean="0"/>
              <a:t>Hollingworth</a:t>
            </a:r>
            <a:r>
              <a:rPr lang="cs-CZ" dirty="0" smtClean="0"/>
              <a:t>, 1942, str. 4) říká: </a:t>
            </a:r>
            <a:r>
              <a:rPr lang="cs-CZ" i="1" dirty="0" smtClean="0"/>
              <a:t>„Géniové jsou odlišným druhem... Génius je nový psychobiologický druh, který se od člověka liší svými mentálními a </a:t>
            </a:r>
            <a:r>
              <a:rPr lang="cs-CZ" i="1" dirty="0" err="1" smtClean="0"/>
              <a:t>temperamentovými</a:t>
            </a:r>
            <a:r>
              <a:rPr lang="cs-CZ" i="1" dirty="0" smtClean="0"/>
              <a:t> procesy tak, jako se člověk liší od opice. 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2. </a:t>
            </a:r>
            <a:r>
              <a:rPr lang="cs-CZ" dirty="0" err="1" smtClean="0"/>
              <a:t>Carrel</a:t>
            </a:r>
            <a:r>
              <a:rPr lang="cs-CZ" dirty="0" smtClean="0"/>
              <a:t> (cit. </a:t>
            </a:r>
            <a:r>
              <a:rPr lang="cs-CZ" dirty="0" err="1" smtClean="0"/>
              <a:t>Hollinworth</a:t>
            </a:r>
            <a:r>
              <a:rPr lang="cs-CZ" dirty="0" smtClean="0"/>
              <a:t>, 1942, str. 4) tvrdí: „ </a:t>
            </a:r>
            <a:r>
              <a:rPr lang="cs-CZ" i="1" dirty="0" smtClean="0"/>
              <a:t>Velcí umělci, vědci, filosofové jsou jen zřídka neobyčejnými lidmi (</a:t>
            </a:r>
            <a:r>
              <a:rPr lang="cs-CZ" i="1" dirty="0" err="1" smtClean="0"/>
              <a:t>great</a:t>
            </a:r>
            <a:r>
              <a:rPr lang="cs-CZ" i="1" dirty="0" smtClean="0"/>
              <a:t> man). Jsou běžnými lidmi, nadměrně jednostranně vyvinutými.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sz="1400" dirty="0" smtClean="0"/>
              <a:t>					(cit. Dle </a:t>
            </a:r>
            <a:r>
              <a:rPr lang="cs-CZ" sz="1400" dirty="0" err="1" smtClean="0"/>
              <a:t>Portešová</a:t>
            </a:r>
            <a:r>
              <a:rPr lang="cs-CZ" sz="1400" dirty="0" smtClean="0"/>
              <a:t>: http://www.</a:t>
            </a:r>
            <a:r>
              <a:rPr lang="cs-CZ" sz="1400" dirty="0" err="1" smtClean="0"/>
              <a:t>nadanedeti.cz</a:t>
            </a:r>
            <a:r>
              <a:rPr lang="cs-CZ" sz="1400" dirty="0" smtClean="0"/>
              <a:t>) </a:t>
            </a:r>
            <a:endParaRPr lang="cs-CZ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1403</Words>
  <Application>Microsoft Office PowerPoint</Application>
  <PresentationFormat>Předvádění na obrazovce (4:3)</PresentationFormat>
  <Paragraphs>102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Vrchol</vt:lpstr>
      <vt:lpstr>Nadání a nadaní jedinci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Názory na talentované</vt:lpstr>
      <vt:lpstr>Rozpoznávání talentovaných</vt:lpstr>
      <vt:lpstr>Francis Galton (1822-1911)</vt:lpstr>
      <vt:lpstr>Snímek 12</vt:lpstr>
      <vt:lpstr>Snímek 13</vt:lpstr>
      <vt:lpstr>Snímek 14</vt:lpstr>
      <vt:lpstr>Snímek 15</vt:lpstr>
      <vt:lpstr>Snímek 16</vt:lpstr>
      <vt:lpstr>Snímek 17</vt:lpstr>
      <vt:lpstr>Časní čtenáři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Nadání a nadaní jedinci</dc:title>
  <dc:creator>uživatel</dc:creator>
  <cp:lastModifiedBy>Krasa</cp:lastModifiedBy>
  <cp:revision>5</cp:revision>
  <dcterms:created xsi:type="dcterms:W3CDTF">2011-11-02T18:39:57Z</dcterms:created>
  <dcterms:modified xsi:type="dcterms:W3CDTF">2015-03-18T10:37:15Z</dcterms:modified>
</cp:coreProperties>
</file>