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2" r:id="rId3"/>
    <p:sldId id="273" r:id="rId4"/>
    <p:sldId id="274" r:id="rId5"/>
    <p:sldId id="270" r:id="rId6"/>
    <p:sldId id="258" r:id="rId7"/>
    <p:sldId id="259" r:id="rId8"/>
    <p:sldId id="267" r:id="rId9"/>
    <p:sldId id="260" r:id="rId10"/>
    <p:sldId id="261" r:id="rId11"/>
    <p:sldId id="262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317949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280866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33C866-AEA6-4675-9AB0-C050BD5A5265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24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Psychologie osobnosti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meziosobní rozdíly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problematika individuální motivace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temperamentové</a:t>
            </a:r>
            <a:r>
              <a:rPr lang="cs-CZ" dirty="0" smtClean="0"/>
              <a:t> vlastnosti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mechanismy vývoje a formování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schopnosti (vlohy), nadání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rysy osobnosti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</p:spTree>
    <p:extLst>
      <p:ext uri="{BB962C8B-B14F-4D97-AF65-F5344CB8AC3E}">
        <p14:creationId xmlns:p14="http://schemas.microsoft.com/office/powerpoint/2010/main" xmlns="" val="4565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Kognitivní psychologie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myšlení a řeč: učení se jazyku, druhý jazyk,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matematické procesy, prostorové a psychomotorické procesy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kognitivní schopnosti a jejich vývoj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inteligence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řešení problémů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psychologie učení a paměti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copingové</a:t>
            </a:r>
            <a:r>
              <a:rPr lang="cs-CZ" dirty="0" smtClean="0"/>
              <a:t> strategie aj.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</p:spTree>
    <p:extLst>
      <p:ext uri="{BB962C8B-B14F-4D97-AF65-F5344CB8AC3E}">
        <p14:creationId xmlns:p14="http://schemas.microsoft.com/office/powerpoint/2010/main" xmlns="" val="546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b="1" dirty="0" smtClean="0"/>
              <a:t>Biologická psychologie: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Biologické základy lidské psychiky; možné vztahy </a:t>
            </a:r>
            <a:r>
              <a:rPr lang="cs-CZ" dirty="0" err="1" smtClean="0"/>
              <a:t>fylo</a:t>
            </a:r>
            <a:r>
              <a:rPr lang="cs-CZ" dirty="0" smtClean="0"/>
              <a:t>-ontogenetické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anatomie CNS: fungování CNS (</a:t>
            </a:r>
            <a:r>
              <a:rPr lang="cs-CZ" dirty="0" err="1" smtClean="0"/>
              <a:t>mikrogenetický</a:t>
            </a:r>
            <a:r>
              <a:rPr lang="cs-CZ" dirty="0" smtClean="0"/>
              <a:t> proces)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evoluce CNS a celého lidského těla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evoluce chování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704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b="1" dirty="0" smtClean="0"/>
              <a:t>Patopsychologie: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tělesné, fyziologické, endogenní a sociální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vnímání, pozornosti, paměti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vývoje (nevhodná výchova)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37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Přístupy a směry v psychologii:</a:t>
            </a:r>
          </a:p>
          <a:p>
            <a:pPr marL="651510" indent="-514350">
              <a:buAutoNum type="arabicPeriod"/>
            </a:pPr>
            <a:r>
              <a:rPr lang="cs-CZ" dirty="0" smtClean="0"/>
              <a:t>Behavioristický</a:t>
            </a:r>
          </a:p>
          <a:p>
            <a:pPr marL="651510" indent="-514350">
              <a:buAutoNum type="arabicPeriod"/>
            </a:pPr>
            <a:r>
              <a:rPr lang="cs-CZ" dirty="0" smtClean="0"/>
              <a:t>Psychodynamický</a:t>
            </a:r>
          </a:p>
          <a:p>
            <a:pPr marL="651510" indent="-514350">
              <a:buAutoNum type="arabicPeriod"/>
            </a:pPr>
            <a:r>
              <a:rPr lang="cs-CZ" dirty="0" smtClean="0"/>
              <a:t>Humanistický (fenomenologický)</a:t>
            </a:r>
          </a:p>
          <a:p>
            <a:pPr marL="651510" indent="-514350">
              <a:buAutoNum type="arabicPeriod"/>
            </a:pPr>
            <a:r>
              <a:rPr lang="cs-CZ" dirty="0" smtClean="0"/>
              <a:t>Transpersonální</a:t>
            </a:r>
          </a:p>
          <a:p>
            <a:pPr marL="651510" indent="-514350">
              <a:buAutoNum type="arabicPeriod"/>
            </a:pPr>
            <a:r>
              <a:rPr lang="cs-CZ" dirty="0" smtClean="0"/>
              <a:t>Kognitivní</a:t>
            </a:r>
          </a:p>
          <a:p>
            <a:pPr marL="651510" indent="-514350">
              <a:buAutoNum type="arabicPeriod"/>
            </a:pPr>
            <a:r>
              <a:rPr lang="cs-CZ" dirty="0" err="1" smtClean="0"/>
              <a:t>Gestalt</a:t>
            </a:r>
            <a:r>
              <a:rPr lang="cs-CZ" dirty="0" smtClean="0"/>
              <a:t> (tvarová)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19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789143"/>
            <a:ext cx="7809120" cy="601718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Vyučující</a:t>
            </a:r>
            <a:endParaRPr lang="en-GB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731062"/>
            <a:ext cx="8098560" cy="5357764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Mgr. Jan Krása, Ph.D.</a:t>
            </a:r>
          </a:p>
          <a:p>
            <a:pPr lvl="1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Kontakt: 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viz IS, případně honoh@email.cz </a:t>
            </a:r>
            <a:endParaRPr lang="cs-CZ" b="1" dirty="0" smtClean="0">
              <a:solidFill>
                <a:schemeClr val="tx1">
                  <a:lumMod val="95000"/>
                </a:schemeClr>
              </a:solidFill>
              <a:latin typeface="Bookman Old Style" pitchFamily="18" charset="0"/>
              <a:hlinkClick r:id="rId3"/>
            </a:endParaRPr>
          </a:p>
          <a:p>
            <a:pPr lvl="1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Konzultační hodiny: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	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Každé </a:t>
            </a:r>
            <a:r>
              <a:rPr lang="cs-CZ" b="1" u="sng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úterý 10:00 – 12:00 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na Katedře 	psychologie </a:t>
            </a:r>
            <a:r>
              <a:rPr lang="cs-CZ" b="1" dirty="0" err="1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PedF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 MU, Poříčí 31;</a:t>
            </a:r>
            <a:r>
              <a:rPr lang="cs-CZ" sz="2200" b="1" i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	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2200" b="1" i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</a:t>
            </a:r>
            <a:r>
              <a:rPr lang="cs-CZ" sz="2200" b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v jiných termínech pouze po e-mailové 			domluvě.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cs-CZ" b="1" i="1" dirty="0" smtClean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en-GB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7545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977416"/>
            <a:ext cx="7809120" cy="601718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Zdroje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informací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ke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studiu</a:t>
            </a:r>
            <a:endParaRPr lang="en-GB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260640" y="1926922"/>
            <a:ext cx="8033760" cy="4165386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Sylabus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předmětu</a:t>
            </a:r>
            <a:endParaRPr lang="cs-CZ" sz="1600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Internetové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zdroje</a:t>
            </a:r>
            <a:r>
              <a:rPr lang="cs-CZ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cs-CZ" sz="1900" i="1" dirty="0">
                <a:solidFill>
                  <a:srgbClr val="FFCCCC"/>
                </a:solidFill>
                <a:latin typeface="Bookman Old Style" pitchFamily="18" charset="0"/>
              </a:rPr>
              <a:t>(pozn.: Wikipedie NE)</a:t>
            </a: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Elektronické zdroje dostupné prostřednictvím knihovny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PedF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MU 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  <a:hlinkClick r:id="rId3"/>
              </a:rPr>
              <a:t>http://www.ped.muni.cz/wlib/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(důležitá např. EBRARY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Education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)</a:t>
            </a: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Další odkazy viz </a:t>
            </a:r>
            <a:r>
              <a:rPr lang="cs-CZ" sz="1900" i="1" dirty="0">
                <a:solidFill>
                  <a:srgbClr val="FFCCCC"/>
                </a:solidFill>
                <a:latin typeface="Bookman Old Style" pitchFamily="18" charset="0"/>
              </a:rPr>
              <a:t>Informační služby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na webu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PedF</a:t>
            </a:r>
            <a:endParaRPr lang="en-GB" sz="1900" i="1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Odborné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časopisy</a:t>
            </a:r>
            <a:endParaRPr lang="en-GB" sz="1900" b="1" dirty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Pedagogika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, Studia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paedagogica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, Orbis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Scholae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, Pedagogická orientace,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Psychológia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a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patopsychologia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dieťaťa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cs-CZ" sz="1900" i="1" dirty="0">
                <a:solidFill>
                  <a:srgbClr val="FFCCCC"/>
                </a:solidFill>
                <a:latin typeface="Bookman Old Style" pitchFamily="18" charset="0"/>
              </a:rPr>
              <a:t>a další</a:t>
            </a:r>
            <a:endParaRPr lang="en-GB" sz="1900" i="1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Populární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zdroje</a:t>
            </a:r>
            <a:endParaRPr lang="en-GB" sz="1900" b="1" dirty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...od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Učitelských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novin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po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denní tisk</a:t>
            </a:r>
            <a:endParaRPr lang="en-GB" sz="1900" dirty="0">
              <a:solidFill>
                <a:srgbClr val="FFCCCC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9832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2950" y="171527"/>
            <a:ext cx="7809120" cy="601718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Literatura</a:t>
            </a:r>
            <a:endParaRPr lang="en-GB" sz="2500" b="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195727" y="1077323"/>
            <a:ext cx="8687227" cy="5500624"/>
          </a:xfrm>
        </p:spPr>
        <p:txBody>
          <a:bodyPr wrap="square" lIns="82945" tIns="41473" rIns="82945" bIns="41473">
            <a:spAutoFit/>
          </a:bodyPr>
          <a:lstStyle/>
          <a:p>
            <a:r>
              <a:rPr lang="cs-CZ" sz="2000" dirty="0"/>
              <a:t>FONTANA, David. </a:t>
            </a:r>
            <a:r>
              <a:rPr lang="cs-CZ" sz="2000" i="1" dirty="0"/>
              <a:t>Psychologie ve školní praxi :příručka pro učitele</a:t>
            </a:r>
            <a:r>
              <a:rPr lang="cs-CZ" sz="2000" dirty="0"/>
              <a:t>. </a:t>
            </a:r>
            <a:r>
              <a:rPr lang="cs-CZ" sz="2000" dirty="0" err="1"/>
              <a:t>Translated</a:t>
            </a:r>
            <a:r>
              <a:rPr lang="cs-CZ" sz="2000" dirty="0"/>
              <a:t> by Karel Balcar. Vyd. 3. Praha: Portál, 2010. 383 s. ISBN 9788073677251. </a:t>
            </a:r>
            <a:endParaRPr lang="cs-CZ" sz="2000" dirty="0" smtClean="0"/>
          </a:p>
          <a:p>
            <a:endParaRPr lang="cs-CZ" sz="2000" i="1" dirty="0"/>
          </a:p>
          <a:p>
            <a:r>
              <a:rPr lang="cs-CZ" sz="2000" i="1" dirty="0" smtClean="0"/>
              <a:t>Moderní </a:t>
            </a:r>
            <a:r>
              <a:rPr lang="cs-CZ" sz="2000" i="1" dirty="0"/>
              <a:t>vyučování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</a:t>
            </a:r>
            <a:r>
              <a:rPr lang="cs-CZ" sz="2000" dirty="0" err="1"/>
              <a:t>Geoffrey</a:t>
            </a:r>
            <a:r>
              <a:rPr lang="cs-CZ" sz="2000" dirty="0"/>
              <a:t> </a:t>
            </a:r>
            <a:r>
              <a:rPr lang="cs-CZ" sz="2000" dirty="0" err="1"/>
              <a:t>Petty</a:t>
            </a:r>
            <a:r>
              <a:rPr lang="cs-CZ" sz="2000" dirty="0"/>
              <a:t>, </a:t>
            </a:r>
            <a:r>
              <a:rPr lang="cs-CZ" sz="2000" dirty="0" err="1"/>
              <a:t>Translated</a:t>
            </a:r>
            <a:r>
              <a:rPr lang="cs-CZ" sz="2000" dirty="0"/>
              <a:t> by Štěpán Kovařík. Vyd. 5. Praha: Portál, 2008. 380 s. ISBN 978-80-7367-427-4. 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Psychologie </a:t>
            </a:r>
            <a:r>
              <a:rPr lang="cs-CZ" sz="2000" i="1" dirty="0"/>
              <a:t>pro učitele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Jan Čáp - Jiří Mareš. Vyd. 2. Praha: Portál, 2007. 655 s. ISBN 978-80-7367-273-7. 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KOHOUTEK, Rudolf. </a:t>
            </a:r>
            <a:r>
              <a:rPr lang="cs-CZ" sz="2000" i="1" dirty="0" smtClean="0"/>
              <a:t>Základy </a:t>
            </a:r>
            <a:r>
              <a:rPr lang="cs-CZ" sz="2000" i="1" dirty="0"/>
              <a:t>pedagogické psychologie</a:t>
            </a:r>
            <a:r>
              <a:rPr lang="cs-CZ" sz="2000" dirty="0"/>
              <a:t>. Brno: </a:t>
            </a:r>
            <a:r>
              <a:rPr lang="cs-CZ" sz="2000" dirty="0" err="1"/>
              <a:t>Cerm</a:t>
            </a:r>
            <a:r>
              <a:rPr lang="cs-CZ" sz="2000" dirty="0"/>
              <a:t>, 1996. 184 s. ISBN 80-85867-94-X. </a:t>
            </a:r>
            <a:endParaRPr lang="cs-CZ" sz="2000" dirty="0" smtClean="0"/>
          </a:p>
          <a:p>
            <a:endParaRPr lang="cs-CZ" sz="2000" i="1" dirty="0"/>
          </a:p>
          <a:p>
            <a:r>
              <a:rPr lang="cs-CZ" sz="2000" i="1" dirty="0" smtClean="0"/>
              <a:t>Psychologie </a:t>
            </a:r>
            <a:r>
              <a:rPr lang="cs-CZ" sz="2000" i="1" dirty="0"/>
              <a:t>výchovy a vyučování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Jan Čáp. 1. vyd. Praha: Univerzita Karlova - Vydavatelství Karolinum, 1993. 413 s. ISBN 80-7066-534-3</a:t>
            </a:r>
          </a:p>
        </p:txBody>
      </p:sp>
    </p:spTree>
    <p:extLst>
      <p:ext uri="{BB962C8B-B14F-4D97-AF65-F5344CB8AC3E}">
        <p14:creationId xmlns:p14="http://schemas.microsoft.com/office/powerpoint/2010/main" xmlns="" val="3791928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zdárného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test napsaný na 65%</a:t>
            </a:r>
            <a:endParaRPr lang="cs-CZ" dirty="0" smtClean="0"/>
          </a:p>
          <a:p>
            <a:pPr marL="651510" indent="-514350">
              <a:buFont typeface="Wingdings 2"/>
              <a:buAutoNum type="arabicPeriod"/>
            </a:pPr>
            <a:r>
              <a:rPr lang="cs-CZ" dirty="0" smtClean="0"/>
              <a:t>Vypracovaný projekt (poster 2D-3D, video) a jeho prezentace (skupiny 1-3; každý 5 min o projektu – na posledních 2 hodinách). Nutná správná citace. </a:t>
            </a:r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Témata?: ADHD, motivace žáka, teorie učení, dobrý učitel, </a:t>
            </a:r>
            <a:r>
              <a:rPr lang="cs-CZ" dirty="0" err="1" smtClean="0"/>
              <a:t>kybešikana</a:t>
            </a:r>
            <a:r>
              <a:rPr lang="cs-CZ" dirty="0" smtClean="0"/>
              <a:t>, deprivace, jak se učit, jak dobře učit, autorita učitele, kázeň, chvála a trest, </a:t>
            </a:r>
            <a:r>
              <a:rPr lang="cs-CZ" dirty="0" err="1" smtClean="0"/>
              <a:t>prokrastinace</a:t>
            </a:r>
            <a:r>
              <a:rPr lang="cs-CZ" dirty="0" smtClean="0"/>
              <a:t>…</a:t>
            </a:r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 smtClean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818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50977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Pedagogická </a:t>
            </a:r>
            <a:r>
              <a:rPr lang="cs-CZ" dirty="0" smtClean="0"/>
              <a:t>psychologie je </a:t>
            </a:r>
            <a:r>
              <a:rPr lang="cs-CZ" b="1" dirty="0" smtClean="0"/>
              <a:t>aplikovanou</a:t>
            </a:r>
            <a:r>
              <a:rPr lang="cs-CZ" dirty="0" smtClean="0"/>
              <a:t> psychologickou vědou.</a:t>
            </a:r>
          </a:p>
          <a:p>
            <a:pPr marL="0" indent="0">
              <a:buNone/>
            </a:pPr>
            <a:r>
              <a:rPr lang="cs-CZ" dirty="0" smtClean="0"/>
              <a:t>Psychologické vědy se dělí na </a:t>
            </a:r>
            <a:r>
              <a:rPr lang="cs-CZ" b="1" dirty="0" smtClean="0"/>
              <a:t>základní</a:t>
            </a:r>
            <a:r>
              <a:rPr lang="cs-CZ" dirty="0" smtClean="0"/>
              <a:t> a </a:t>
            </a:r>
            <a:r>
              <a:rPr lang="cs-CZ" b="1" dirty="0" smtClean="0"/>
              <a:t>aplikované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Základní psychologické vědy jsou</a:t>
            </a:r>
            <a:r>
              <a:rPr lang="cs-CZ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obecná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vývojová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psychologie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kognitivní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patopsychologie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biologická </a:t>
            </a:r>
            <a:r>
              <a:rPr lang="cs-CZ" dirty="0"/>
              <a:t>psychologie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Pedagogická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59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Co ze základních </a:t>
            </a:r>
            <a:r>
              <a:rPr lang="cs-CZ" dirty="0" err="1" smtClean="0"/>
              <a:t>ps</a:t>
            </a:r>
            <a:r>
              <a:rPr lang="cs-CZ" dirty="0" smtClean="0"/>
              <a:t>. věd užít v PP?</a:t>
            </a:r>
          </a:p>
          <a:p>
            <a:pPr marL="0" indent="0">
              <a:buNone/>
            </a:pPr>
            <a:r>
              <a:rPr lang="cs-CZ" b="1" dirty="0" smtClean="0"/>
              <a:t>Obecná psychologie</a:t>
            </a:r>
            <a:r>
              <a:rPr lang="cs-CZ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Vnímání: rozsah, poškození, školní zralost ad.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paměť: členění paměti, poznatky o učení: učit </a:t>
            </a:r>
            <a:r>
              <a:rPr lang="cs-CZ" dirty="0" err="1" smtClean="0"/>
              <a:t>učit</a:t>
            </a:r>
            <a:r>
              <a:rPr lang="cs-CZ" dirty="0" smtClean="0"/>
              <a:t> 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pozornost=pracovní paměť: moduly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myšlení: viz kognitivní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obrazivost (imaginace): její vývoj, její konstanty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kapitoly o motivaci, o emocích, o regulaci emocí, o vůli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psychologie (PP)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4552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Vývojová psychologie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všechny vývojové fáze, zvláště: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fáze předškolního věku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fáze mladšího školního věku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fáze puberty a adolescence (</a:t>
            </a:r>
            <a:r>
              <a:rPr lang="cs-CZ" dirty="0"/>
              <a:t>volba povolání)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fáze </a:t>
            </a:r>
            <a:r>
              <a:rPr lang="cs-CZ" dirty="0" smtClean="0"/>
              <a:t>mladé dospělosti </a:t>
            </a:r>
            <a:r>
              <a:rPr lang="cs-CZ" dirty="0"/>
              <a:t>(získání zaměstnání, </a:t>
            </a:r>
            <a:r>
              <a:rPr lang="cs-CZ" dirty="0" smtClean="0"/>
              <a:t>příprava na založení rodiny, </a:t>
            </a:r>
            <a:r>
              <a:rPr lang="cs-CZ" dirty="0"/>
              <a:t>duševní </a:t>
            </a:r>
            <a:r>
              <a:rPr lang="cs-CZ" dirty="0" smtClean="0"/>
              <a:t>hygiena učitele, </a:t>
            </a:r>
            <a:r>
              <a:rPr lang="cs-CZ" dirty="0"/>
              <a:t>psychologie pracovního života, hledání smyslu…)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07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Sociální psychologie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velice aplikovatelná: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role, sociální vztahy, psychologie sociálních skupin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psychologie komunikace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jevy (konformita, sociální facilitace, vliv autority, </a:t>
            </a:r>
            <a:r>
              <a:rPr lang="cs-CZ" dirty="0" err="1" smtClean="0"/>
              <a:t>deindividuace</a:t>
            </a:r>
            <a:r>
              <a:rPr lang="cs-CZ" dirty="0" smtClean="0"/>
              <a:t>, skupinová polarizace aj.)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percepce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ovlivňování: výchova a výuka, socializace, institut školy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evoluce sociálních systémů, evoluce kultury (myšlenky a artefakty)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</p:spTree>
    <p:extLst>
      <p:ext uri="{BB962C8B-B14F-4D97-AF65-F5344CB8AC3E}">
        <p14:creationId xmlns:p14="http://schemas.microsoft.com/office/powerpoint/2010/main" xmlns="" val="37218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116</TotalTime>
  <Words>522</Words>
  <Application>Microsoft Office PowerPoint</Application>
  <PresentationFormat>Předvádění na obrazovce (4:3)</PresentationFormat>
  <Paragraphs>104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Vrchol</vt:lpstr>
      <vt:lpstr>Pedagogická psychologie</vt:lpstr>
      <vt:lpstr>Vyučující</vt:lpstr>
      <vt:lpstr>Zdroje informací ke studiu</vt:lpstr>
      <vt:lpstr>Literatura</vt:lpstr>
      <vt:lpstr>Podmínky zdárného ukončení</vt:lpstr>
      <vt:lpstr>Pedagogická psychologie</vt:lpstr>
      <vt:lpstr>Pedagogická psychologie (PP)</vt:lpstr>
      <vt:lpstr>Pedagogická psychologie</vt:lpstr>
      <vt:lpstr>Pedagogická psychologie</vt:lpstr>
      <vt:lpstr>Pedagogická psychologie</vt:lpstr>
      <vt:lpstr>Pedagogická psychologie</vt:lpstr>
      <vt:lpstr>Pedagogická psychologie</vt:lpstr>
      <vt:lpstr>Pedagogická psychologie</vt:lpstr>
      <vt:lpstr>Snímek 14</vt:lpstr>
    </vt:vector>
  </TitlesOfParts>
  <Company>VUT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Krasa</cp:lastModifiedBy>
  <cp:revision>13</cp:revision>
  <dcterms:created xsi:type="dcterms:W3CDTF">2015-02-16T07:32:26Z</dcterms:created>
  <dcterms:modified xsi:type="dcterms:W3CDTF">2015-02-18T08:56:46Z</dcterms:modified>
</cp:coreProperties>
</file>