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92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18" r:id="rId12"/>
    <p:sldId id="319" r:id="rId13"/>
    <p:sldId id="320" r:id="rId14"/>
    <p:sldId id="321" r:id="rId15"/>
    <p:sldId id="279" r:id="rId16"/>
    <p:sldId id="280" r:id="rId17"/>
    <p:sldId id="281" r:id="rId18"/>
    <p:sldId id="291" r:id="rId19"/>
    <p:sldId id="290" r:id="rId20"/>
    <p:sldId id="282" r:id="rId21"/>
    <p:sldId id="303" r:id="rId22"/>
    <p:sldId id="283" r:id="rId23"/>
    <p:sldId id="284" r:id="rId24"/>
    <p:sldId id="302" r:id="rId25"/>
    <p:sldId id="301" r:id="rId26"/>
    <p:sldId id="277" r:id="rId27"/>
    <p:sldId id="285" r:id="rId28"/>
    <p:sldId id="286" r:id="rId29"/>
    <p:sldId id="287" r:id="rId30"/>
    <p:sldId id="288" r:id="rId31"/>
    <p:sldId id="289" r:id="rId32"/>
    <p:sldId id="278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EBA8-D9A0-449E-979D-1E7C4BE92C50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4149-0BA7-4F42-86F3-A6C187F820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4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33C866-AEA6-4675-9AB0-C050BD5A5265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Pedagogická psychologie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4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792088"/>
          </a:xfrm>
        </p:spPr>
        <p:txBody>
          <a:bodyPr/>
          <a:lstStyle/>
          <a:p>
            <a:r>
              <a:rPr lang="cs-CZ" dirty="0" smtClean="0"/>
              <a:t>Aktéři 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/>
          <a:lstStyle/>
          <a:p>
            <a:r>
              <a:rPr lang="cs-CZ" dirty="0" smtClean="0"/>
              <a:t>Rodina</a:t>
            </a:r>
          </a:p>
          <a:p>
            <a:r>
              <a:rPr lang="cs-CZ" dirty="0" smtClean="0"/>
              <a:t>Škola</a:t>
            </a:r>
          </a:p>
          <a:p>
            <a:r>
              <a:rPr lang="cs-CZ" dirty="0" smtClean="0"/>
              <a:t>Vrstevníci</a:t>
            </a:r>
          </a:p>
          <a:p>
            <a:r>
              <a:rPr lang="cs-CZ" dirty="0" smtClean="0"/>
              <a:t>Masová média aj.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Neverbální komunikace (chování, jednání, projev) – starší typ komunikace</a:t>
            </a:r>
          </a:p>
          <a:p>
            <a:r>
              <a:rPr lang="cs-CZ" dirty="0" smtClean="0"/>
              <a:t>Verbální komunikace</a:t>
            </a:r>
          </a:p>
          <a:p>
            <a:r>
              <a:rPr lang="cs-CZ" dirty="0" smtClean="0"/>
              <a:t>Komunikace artefakty (uniforma, snubní prsten, šperky…)</a:t>
            </a:r>
          </a:p>
          <a:p>
            <a:r>
              <a:rPr lang="cs-CZ" dirty="0" smtClean="0"/>
              <a:t>Masová média (knihy, učebnice, televize) aj.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1040" y="3140968"/>
            <a:ext cx="8229600" cy="7920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Kanály socializace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7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Co můžeme děti naučit?</a:t>
            </a:r>
          </a:p>
          <a:p>
            <a:pPr>
              <a:buFontTx/>
              <a:buChar char="-"/>
            </a:pPr>
            <a:r>
              <a:rPr lang="cs-CZ" dirty="0" smtClean="0"/>
              <a:t>Poznatky (názvy, data a jejich systém - </a:t>
            </a:r>
            <a:r>
              <a:rPr lang="cs-CZ" i="1" dirty="0" smtClean="0"/>
              <a:t>poznání </a:t>
            </a:r>
            <a:r>
              <a:rPr lang="cs-CZ" dirty="0" smtClean="0"/>
              <a:t>tj.</a:t>
            </a:r>
            <a:r>
              <a:rPr lang="cs-CZ" i="1" dirty="0" smtClean="0"/>
              <a:t> </a:t>
            </a:r>
            <a:r>
              <a:rPr lang="cs-CZ" dirty="0" smtClean="0"/>
              <a:t>potrava pro sémantickou paměť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Způsoby řešení problémů, cviky – </a:t>
            </a:r>
            <a:r>
              <a:rPr lang="cs-CZ" i="1" dirty="0" smtClean="0"/>
              <a:t>dovednosti</a:t>
            </a:r>
          </a:p>
          <a:p>
            <a:pPr marL="136525" indent="400050">
              <a:buNone/>
            </a:pPr>
            <a:r>
              <a:rPr lang="cs-CZ" dirty="0" smtClean="0"/>
              <a:t>tj. potrava pro procedurální paměť</a:t>
            </a:r>
          </a:p>
          <a:p>
            <a:pPr marL="136525" indent="400050">
              <a:buNone/>
            </a:pPr>
            <a:endParaRPr lang="cs-CZ" dirty="0"/>
          </a:p>
          <a:p>
            <a:pPr marL="136525" indent="400050">
              <a:buNone/>
            </a:pPr>
            <a:r>
              <a:rPr lang="cs-CZ" dirty="0" smtClean="0"/>
              <a:t>Jaké učíme žáky dovednosti?</a:t>
            </a:r>
          </a:p>
        </p:txBody>
      </p:sp>
    </p:spTree>
    <p:extLst>
      <p:ext uri="{BB962C8B-B14F-4D97-AF65-F5344CB8AC3E}">
        <p14:creationId xmlns:p14="http://schemas.microsoft.com/office/powerpoint/2010/main" val="31801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136525" indent="46038">
              <a:buNone/>
            </a:pPr>
            <a:endParaRPr lang="cs-CZ" dirty="0" smtClean="0"/>
          </a:p>
          <a:p>
            <a:pPr marL="136525" indent="46038">
              <a:buNone/>
            </a:pPr>
            <a:r>
              <a:rPr lang="cs-CZ" dirty="0" smtClean="0"/>
              <a:t>Kognitivní </a:t>
            </a:r>
            <a:r>
              <a:rPr lang="cs-CZ" dirty="0"/>
              <a:t>věda </a:t>
            </a:r>
            <a:r>
              <a:rPr lang="cs-CZ" dirty="0" smtClean="0"/>
              <a:t>rozlišuje </a:t>
            </a:r>
            <a:r>
              <a:rPr lang="cs-CZ" dirty="0"/>
              <a:t>tyto 3 typy přístupů k řešení problémů:</a:t>
            </a:r>
          </a:p>
          <a:p>
            <a:pPr marL="650875" indent="-514350">
              <a:buFont typeface="+mj-lt"/>
              <a:buAutoNum type="arabicPeriod"/>
            </a:pPr>
            <a:r>
              <a:rPr lang="cs-CZ" dirty="0"/>
              <a:t>pokus &amp; omyl</a:t>
            </a:r>
          </a:p>
          <a:p>
            <a:pPr marL="650875" indent="-514350">
              <a:buFont typeface="+mj-lt"/>
              <a:buAutoNum type="arabicPeriod"/>
            </a:pPr>
            <a:r>
              <a:rPr lang="cs-CZ" dirty="0" smtClean="0"/>
              <a:t>algoritmus</a:t>
            </a:r>
            <a:endParaRPr lang="cs-CZ" dirty="0"/>
          </a:p>
          <a:p>
            <a:pPr marL="650875" indent="-514350">
              <a:buFont typeface="+mj-lt"/>
              <a:buAutoNum type="arabicPeriod"/>
            </a:pPr>
            <a:r>
              <a:rPr lang="cs-CZ" dirty="0"/>
              <a:t>heuristika</a:t>
            </a:r>
          </a:p>
          <a:p>
            <a:pPr marL="137160" indent="0">
              <a:buNone/>
            </a:pPr>
            <a:r>
              <a:rPr lang="cs-CZ" dirty="0" smtClean="0"/>
              <a:t>(ne u každého problému lze využít všechny 3 typy řešení)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Učitel může děti učit algoritmům (</a:t>
            </a:r>
            <a:r>
              <a:rPr lang="cs-CZ" dirty="0" err="1" smtClean="0"/>
              <a:t>p&amp;o</a:t>
            </a:r>
            <a:r>
              <a:rPr lang="cs-CZ" dirty="0" smtClean="0"/>
              <a:t> učit nemusí a heuristiku může „učit“ snad jen tím, že žáka uschopňuje k samostatnosti – viz problém motivačního systému).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9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/>
              <a:t>Jaké učíme studenty algoritmy?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Jak hledat věci</a:t>
            </a:r>
          </a:p>
          <a:p>
            <a:pPr marL="137160" indent="0">
              <a:buNone/>
            </a:pPr>
            <a:r>
              <a:rPr lang="cs-CZ" dirty="0" smtClean="0"/>
              <a:t>Jak utvořit anglickou větu</a:t>
            </a:r>
          </a:p>
          <a:p>
            <a:pPr marL="137160" indent="0">
              <a:buNone/>
            </a:pPr>
            <a:r>
              <a:rPr lang="cs-CZ" dirty="0" smtClean="0"/>
              <a:t>Jak pracovat chemicky</a:t>
            </a:r>
          </a:p>
          <a:p>
            <a:pPr marL="137160" indent="0">
              <a:buNone/>
            </a:pPr>
            <a:r>
              <a:rPr lang="cs-CZ" dirty="0" smtClean="0"/>
              <a:t>Jak chápat přirozené jevy fyzicko-matematicky, Jak přeskočit překážku, jak vyrobit budku…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Jak naučit děti se správně učit? Lze to?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9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RVP a ŠVP je učivo (náplň hodin) vymezeno příjemně obecně a volně (nestanovuje se postup, pořadí, způsob propojení). To nám dává prostor k jakékoli tvořivosti.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44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Známe „mechanismus“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b="1" dirty="0" smtClean="0"/>
              <a:t>Proč se lidé (děti) neučí pořád? </a:t>
            </a:r>
            <a:r>
              <a:rPr lang="cs-CZ" dirty="0" smtClean="0"/>
              <a:t>– Zdálo by se to jako ten nejlepší nápad.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Učení se je náročné – málo lidí se učí více, než je nezbytně nutné.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Krom toho potřeba učit se soupeří a sousedí s mnoha jinými </a:t>
            </a:r>
            <a:r>
              <a:rPr lang="cs-CZ" b="1" dirty="0" smtClean="0"/>
              <a:t>lidskými potřebami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2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lidských potřeb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Jedna z teorií je </a:t>
            </a:r>
            <a:r>
              <a:rPr lang="cs-CZ" i="1" dirty="0" smtClean="0"/>
              <a:t>teorie motivačních systémů </a:t>
            </a:r>
            <a:r>
              <a:rPr lang="cs-CZ" dirty="0"/>
              <a:t>(</a:t>
            </a:r>
            <a:r>
              <a:rPr lang="cs-CZ" dirty="0" smtClean="0"/>
              <a:t>Joseph </a:t>
            </a:r>
            <a:r>
              <a:rPr lang="cs-CZ" dirty="0" err="1" smtClean="0"/>
              <a:t>Lichtenberg</a:t>
            </a:r>
            <a:r>
              <a:rPr lang="cs-CZ" dirty="0" smtClean="0"/>
              <a:t>).</a:t>
            </a:r>
            <a:endParaRPr lang="cs-CZ" dirty="0"/>
          </a:p>
          <a:p>
            <a:pPr>
              <a:buNone/>
            </a:pPr>
            <a:r>
              <a:rPr lang="cs-CZ" dirty="0" err="1"/>
              <a:t>Lichtenberg</a:t>
            </a:r>
            <a:r>
              <a:rPr lang="cs-CZ" dirty="0"/>
              <a:t> (1989, 1992) rozlišuje 5 základních motivačních systémů, jež jsou aktivní již u novorozenců. Ty jsou založeny na:</a:t>
            </a:r>
          </a:p>
          <a:p>
            <a:pPr>
              <a:buNone/>
            </a:pPr>
            <a:r>
              <a:rPr lang="cs-CZ" dirty="0" smtClean="0"/>
              <a:t>1</a:t>
            </a:r>
            <a:r>
              <a:rPr lang="cs-CZ" dirty="0"/>
              <a:t>. Potřebě regulovat svoje fyziologické potřeby (ty prožíváme </a:t>
            </a:r>
            <a:r>
              <a:rPr lang="cs-CZ" dirty="0" smtClean="0"/>
              <a:t>psychicky!)</a:t>
            </a:r>
            <a:endParaRPr lang="cs-CZ" dirty="0"/>
          </a:p>
          <a:p>
            <a:pPr>
              <a:buNone/>
            </a:pPr>
            <a:r>
              <a:rPr lang="cs-CZ" dirty="0"/>
              <a:t>2. p. vztahovat se (</a:t>
            </a:r>
            <a:r>
              <a:rPr lang="cs-CZ" dirty="0" err="1"/>
              <a:t>attachment</a:t>
            </a:r>
            <a:r>
              <a:rPr lang="cs-CZ" dirty="0"/>
              <a:t>) a později milovat</a:t>
            </a:r>
          </a:p>
          <a:p>
            <a:pPr>
              <a:buNone/>
            </a:pPr>
            <a:r>
              <a:rPr lang="cs-CZ" dirty="0"/>
              <a:t>3. p. explorace a prosazení</a:t>
            </a:r>
          </a:p>
          <a:p>
            <a:pPr>
              <a:buNone/>
            </a:pPr>
            <a:r>
              <a:rPr lang="cs-CZ" dirty="0"/>
              <a:t>4. p. smyslového </a:t>
            </a:r>
            <a:r>
              <a:rPr lang="cs-CZ" dirty="0" smtClean="0"/>
              <a:t>(a později sexuálního) </a:t>
            </a:r>
            <a:r>
              <a:rPr lang="cs-CZ" dirty="0"/>
              <a:t>vzrušení</a:t>
            </a:r>
          </a:p>
          <a:p>
            <a:pPr>
              <a:buNone/>
            </a:pPr>
            <a:r>
              <a:rPr lang="cs-CZ" dirty="0"/>
              <a:t>5. p. reagovat </a:t>
            </a:r>
            <a:r>
              <a:rPr lang="cs-CZ" dirty="0" err="1"/>
              <a:t>averzivně</a:t>
            </a:r>
            <a:r>
              <a:rPr lang="cs-CZ" dirty="0"/>
              <a:t> skrze </a:t>
            </a:r>
            <a:r>
              <a:rPr lang="cs-CZ" dirty="0" smtClean="0"/>
              <a:t>odpor/útok </a:t>
            </a:r>
            <a:r>
              <a:rPr lang="cs-CZ" dirty="0"/>
              <a:t>či stažení se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lidských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805" y="134076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/>
              <a:t>Teorie hierarchie potřeb Abrahama </a:t>
            </a:r>
            <a:r>
              <a:rPr lang="cs-CZ" dirty="0" err="1" smtClean="0"/>
              <a:t>Maslowa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err="1" smtClean="0"/>
              <a:t>Maslow</a:t>
            </a:r>
            <a:r>
              <a:rPr lang="cs-CZ" dirty="0" smtClean="0"/>
              <a:t> (1954, 2014) uspořádal lidské potřeby tímto způsobem: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9466"/>
            <a:ext cx="5544616" cy="38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lidských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Obecně platí, že níže položené potřeby jsou významnější a jejich alespoň částečné uspokojení je podmínkou pro vznik méně naléhavých a vývojově vyšších potřeb. (První čtyři kategorie </a:t>
            </a:r>
            <a:r>
              <a:rPr lang="cs-CZ" dirty="0" err="1"/>
              <a:t>Maslow</a:t>
            </a:r>
            <a:r>
              <a:rPr lang="cs-CZ" dirty="0"/>
              <a:t> označuje jako nedostatkové potřeby a pátou kategorii jako potřeby existence (bytí) nebo růstové potřeby.) </a:t>
            </a:r>
          </a:p>
          <a:p>
            <a:pPr>
              <a:buNone/>
            </a:pPr>
            <a:r>
              <a:rPr lang="cs-CZ" dirty="0"/>
              <a:t>2.-4. úroveň lze nazvat sociálními potřebami. Jakékoli uspokojení těchto potřeb může sloužit jako forma sociální akceptace.</a:t>
            </a:r>
          </a:p>
          <a:p>
            <a:pPr>
              <a:buNone/>
            </a:pPr>
            <a:r>
              <a:rPr lang="cs-CZ" dirty="0"/>
              <a:t>1. úroveň  potřeb je uspokojována téměř vždy v sociálním kontaktu a velmi dlouho po narození se bez asistence druhých neobejde.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3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lidských potřeb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Matějček a </a:t>
            </a:r>
            <a:r>
              <a:rPr lang="cs-CZ" dirty="0" err="1" smtClean="0"/>
              <a:t>Langmeier</a:t>
            </a:r>
            <a:r>
              <a:rPr lang="cs-CZ" dirty="0" smtClean="0"/>
              <a:t> (1974) uvádějí: </a:t>
            </a:r>
          </a:p>
          <a:p>
            <a:pPr marL="651510" indent="-514350">
              <a:buNone/>
            </a:pPr>
            <a:r>
              <a:rPr lang="cs-CZ" dirty="0" smtClean="0"/>
              <a:t>1. </a:t>
            </a:r>
            <a:r>
              <a:rPr lang="cs-CZ" b="1" dirty="0" smtClean="0"/>
              <a:t>Potřeba stimulace</a:t>
            </a:r>
            <a:r>
              <a:rPr lang="cs-CZ" dirty="0" smtClean="0"/>
              <a:t>: p. mít dostatek podnětů v dostatečné míře, které podporují psychickou aktivitu dítěte – tj. dobré východisko k učení. </a:t>
            </a:r>
          </a:p>
          <a:p>
            <a:pPr marL="651510" indent="-514350">
              <a:buNone/>
            </a:pPr>
            <a:r>
              <a:rPr lang="cs-CZ" dirty="0" smtClean="0"/>
              <a:t>2. </a:t>
            </a:r>
            <a:r>
              <a:rPr lang="cs-CZ" b="1" dirty="0" smtClean="0"/>
              <a:t>Potřeba orientace</a:t>
            </a:r>
            <a:r>
              <a:rPr lang="cs-CZ" dirty="0" smtClean="0"/>
              <a:t>, smysluplného učení – p. poznat pravidla, řád, podle kterého funguje svět v němž člověk žije. Dobrá orientace ve světě uspokojuje potřebu jistoty a bezpečí </a:t>
            </a:r>
          </a:p>
          <a:p>
            <a:pPr marL="651510" indent="-514350">
              <a:buNone/>
            </a:pPr>
            <a:r>
              <a:rPr lang="cs-CZ" dirty="0" smtClean="0"/>
              <a:t>3. </a:t>
            </a:r>
            <a:r>
              <a:rPr lang="cs-CZ" b="1" dirty="0" smtClean="0"/>
              <a:t>Potřebu citové jistoty </a:t>
            </a:r>
            <a:r>
              <a:rPr lang="cs-CZ" dirty="0" smtClean="0"/>
              <a:t>a bezpečí lze uspokojit prostřednictvím spolehlivých mezilidských vztahů.</a:t>
            </a:r>
          </a:p>
          <a:p>
            <a:pPr marL="651510" indent="-514350">
              <a:buNone/>
            </a:pPr>
            <a:r>
              <a:rPr lang="cs-CZ" dirty="0" smtClean="0"/>
              <a:t>4. </a:t>
            </a:r>
            <a:r>
              <a:rPr lang="cs-CZ" b="1" dirty="0" smtClean="0"/>
              <a:t>Potřeba seberealizace </a:t>
            </a:r>
            <a:r>
              <a:rPr lang="cs-CZ" dirty="0" smtClean="0"/>
              <a:t>za příznivých podmínek vede k vytvoření uspokojivé osobní identity. Identita představuje vědomí vlastního já. </a:t>
            </a:r>
          </a:p>
          <a:p>
            <a:pPr marL="651510" indent="-514350">
              <a:buNone/>
            </a:pPr>
            <a:r>
              <a:rPr lang="cs-CZ" dirty="0" smtClean="0"/>
              <a:t>5. </a:t>
            </a:r>
            <a:r>
              <a:rPr lang="cs-CZ" b="1" dirty="0" smtClean="0"/>
              <a:t>Potřeba otevřené budoucnosti</a:t>
            </a:r>
            <a:r>
              <a:rPr lang="cs-CZ" dirty="0" smtClean="0"/>
              <a:t>: čl. chce mít přijatelnou perspektivu, možnost rozvoje vlastní existence apod.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09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Pedagogická </a:t>
            </a:r>
            <a:r>
              <a:rPr lang="cs-CZ" dirty="0" smtClean="0"/>
              <a:t>psychologie je </a:t>
            </a:r>
            <a:r>
              <a:rPr lang="cs-CZ" b="1" dirty="0" smtClean="0"/>
              <a:t>aplikovanou</a:t>
            </a:r>
            <a:r>
              <a:rPr lang="cs-CZ" dirty="0" smtClean="0"/>
              <a:t> psychologickou vědou.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Jakých jevů (3) si povšiml Herman </a:t>
            </a:r>
            <a:r>
              <a:rPr lang="cs-CZ" dirty="0" err="1" smtClean="0"/>
              <a:t>Ebbinghaus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Jaký má průběh křivka zapomínání?</a:t>
            </a:r>
          </a:p>
          <a:p>
            <a:pPr marL="0" indent="0">
              <a:buNone/>
            </a:pPr>
            <a:r>
              <a:rPr lang="cs-CZ" dirty="0" smtClean="0"/>
              <a:t>Jaké moduly můžeme rozeznat v pracovní paměti?</a:t>
            </a:r>
          </a:p>
          <a:p>
            <a:pPr marL="0" indent="0">
              <a:buNone/>
            </a:pPr>
            <a:r>
              <a:rPr lang="cs-CZ" dirty="0" smtClean="0"/>
              <a:t>Jakou část paměti budete využívat při závěrečném testu?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Pedagogická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lidských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Nelze zapomenout na potřebu se vyvíjet, která má sice individuální rozměr, ale těžko ji lze oddělit od nejobecnějšího trendu v živé přírodě – s evolucí… =evoluční potřeba.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Evoluční potřeba je tím, co nás „trýzní“ v nečinnosti a zahálce, v pomatení a sobectví – zkrátka vždy, když se rozhodneme naplňovat potřebu, která je v rozporu s vývojem.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7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Jaké potřeby má žák ve vyučování?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8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se chtějí lidé/děti učit? </a:t>
            </a:r>
            <a:br>
              <a:rPr lang="cs-CZ" dirty="0" smtClean="0"/>
            </a:br>
            <a:r>
              <a:rPr lang="cs-CZ" dirty="0" smtClean="0"/>
              <a:t>dle </a:t>
            </a:r>
            <a:r>
              <a:rPr lang="cs-CZ" dirty="0" err="1" smtClean="0"/>
              <a:t>Pettyho</a:t>
            </a:r>
            <a:r>
              <a:rPr lang="cs-CZ" dirty="0" smtClean="0"/>
              <a:t> (1996)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51510" indent="-514350">
              <a:buAutoNum type="arabicPeriod"/>
            </a:pPr>
            <a:r>
              <a:rPr lang="cs-CZ" dirty="0" smtClean="0"/>
              <a:t>Věci, které se učím, se mi hodí</a:t>
            </a:r>
          </a:p>
          <a:p>
            <a:pPr marL="651510" indent="-514350">
              <a:buAutoNum type="arabicPeriod"/>
            </a:pPr>
            <a:r>
              <a:rPr lang="cs-CZ" dirty="0" smtClean="0"/>
              <a:t>Kvalifikace, kterou studiem získám, se mi hodí (jaký to </a:t>
            </a:r>
            <a:r>
              <a:rPr lang="cs-CZ" smtClean="0"/>
              <a:t>má smysl?)</a:t>
            </a:r>
            <a:endParaRPr lang="cs-CZ" dirty="0" smtClean="0"/>
          </a:p>
          <a:p>
            <a:pPr marL="651510" indent="-514350">
              <a:buAutoNum type="arabicPeriod"/>
            </a:pPr>
            <a:r>
              <a:rPr lang="cs-CZ" dirty="0" smtClean="0"/>
              <a:t>Při učení obvykle mívám dobré výsledky a tento úspěch mi zvyšuje sebevědomí („začarované kruhy – viz dále)</a:t>
            </a:r>
          </a:p>
          <a:p>
            <a:pPr marL="651510" indent="-514350">
              <a:buAutoNum type="arabicPeriod"/>
            </a:pPr>
            <a:r>
              <a:rPr lang="cs-CZ" dirty="0" smtClean="0"/>
              <a:t>Když se budu dobře učit, vyvolá to příznivý ohlas mého učitele nebo mých spolužáků (soutěživost)</a:t>
            </a:r>
          </a:p>
          <a:p>
            <a:pPr marL="651510" indent="-514350">
              <a:buAutoNum type="arabicPeriod"/>
            </a:pPr>
            <a:r>
              <a:rPr lang="cs-CZ" dirty="0" smtClean="0"/>
              <a:t>Když se nebudu učit, bude to mít nepříjemné důsledky</a:t>
            </a:r>
          </a:p>
          <a:p>
            <a:pPr marL="651510" indent="-514350">
              <a:buAutoNum type="arabicPeriod"/>
            </a:pPr>
            <a:r>
              <a:rPr lang="cs-CZ" dirty="0" smtClean="0"/>
              <a:t>Věci, které se učím, jsou zajímavé a vzbuzují moji zvídavost nástroje: osobní rozměr, záhada)</a:t>
            </a:r>
          </a:p>
          <a:p>
            <a:pPr marL="651510" indent="-514350">
              <a:buAutoNum type="arabicPeriod"/>
            </a:pPr>
            <a:r>
              <a:rPr lang="cs-CZ" dirty="0" smtClean="0"/>
              <a:t>Zjišťuji, že vyučování je zábavné</a:t>
            </a:r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4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Začarované kruhy lidské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Body 3 dle </a:t>
            </a:r>
            <a:r>
              <a:rPr lang="cs-CZ" dirty="0" err="1" smtClean="0"/>
              <a:t>Pettyho</a:t>
            </a:r>
            <a:r>
              <a:rPr lang="cs-CZ" dirty="0" smtClean="0"/>
              <a:t>:</a:t>
            </a:r>
          </a:p>
          <a:p>
            <a:pPr marL="651510" indent="-514350">
              <a:buAutoNum type="arabicPeriod"/>
            </a:pPr>
            <a:r>
              <a:rPr lang="cs-CZ" dirty="0" smtClean="0"/>
              <a:t>jsem-li motivován, učím se – mám lepší výsledky (úspěch) – jsem oceněn a tím jsem více motivován (zvýší se i sebedůvěra) – </a:t>
            </a:r>
            <a:r>
              <a:rPr lang="cs-CZ" dirty="0" err="1" smtClean="0"/>
              <a:t>lespší</a:t>
            </a:r>
            <a:r>
              <a:rPr lang="cs-CZ" dirty="0" smtClean="0"/>
              <a:t> motivace atd.</a:t>
            </a:r>
          </a:p>
          <a:p>
            <a:pPr marL="651510" indent="-514350">
              <a:buAutoNum type="arabicPeriod"/>
            </a:pPr>
            <a:r>
              <a:rPr lang="cs-CZ" dirty="0" smtClean="0"/>
              <a:t>nejsem-li motivován, moc se neučím – nevalné výsledky (neúspěch) – kritika či nedostatek pozitivních ohlasů (sebedůvěra klesá) – motivace klesá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7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60928"/>
            <a:ext cx="8229600" cy="50409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Dle Mareš (2014, s. 255)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9636" y="-747899"/>
            <a:ext cx="5631024" cy="83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3123" y="-792536"/>
            <a:ext cx="5724125" cy="84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6260928"/>
            <a:ext cx="8229600" cy="50409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cs-CZ" dirty="0" smtClean="0"/>
              <a:t>Dle Mareš (2014, s. 256)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85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8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0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4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b="1" dirty="0" smtClean="0"/>
              <a:t>Socializace</a:t>
            </a:r>
            <a:r>
              <a:rPr lang="cs-CZ" dirty="0" smtClean="0"/>
              <a:t> = proces osvojování si kulturně sdílených poznatků, postojů, jednání, vzorců chování, norem a zákazů.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Srov. </a:t>
            </a:r>
            <a:r>
              <a:rPr lang="cs-CZ" i="1" dirty="0" smtClean="0"/>
              <a:t>vlčí děti </a:t>
            </a:r>
            <a:r>
              <a:rPr lang="cs-CZ" smtClean="0"/>
              <a:t>– resp. bez </a:t>
            </a:r>
            <a:r>
              <a:rPr lang="cs-CZ" dirty="0" smtClean="0"/>
              <a:t>péče druhých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Lidská ontogeneze je předpřipravena přírodou (jak obsahově, tak i fázováním), nicméně předpokládá přítomnost dalších lidí.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8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0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K socializaci může dojít v případě, že dítě během 1. roku získá ke svému okolí důvěru, resp. </a:t>
            </a:r>
            <a:r>
              <a:rPr lang="cs-CZ" i="1" dirty="0" smtClean="0"/>
              <a:t>připoutání</a:t>
            </a:r>
            <a:r>
              <a:rPr lang="cs-CZ" dirty="0" smtClean="0"/>
              <a:t> (srov. </a:t>
            </a:r>
            <a:r>
              <a:rPr lang="cs-CZ" dirty="0" err="1" smtClean="0"/>
              <a:t>attachment</a:t>
            </a:r>
            <a:r>
              <a:rPr lang="cs-CZ" dirty="0" smtClean="0"/>
              <a:t> – J. </a:t>
            </a:r>
            <a:r>
              <a:rPr lang="cs-CZ" dirty="0" err="1" smtClean="0"/>
              <a:t>Bowlby</a:t>
            </a:r>
            <a:r>
              <a:rPr lang="cs-CZ" dirty="0" smtClean="0"/>
              <a:t>).</a:t>
            </a:r>
          </a:p>
          <a:p>
            <a:pPr marL="137160" indent="0">
              <a:buNone/>
            </a:pPr>
            <a:r>
              <a:rPr lang="cs-CZ" dirty="0" smtClean="0"/>
              <a:t>Dítě/člověk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Základním prostředkem socializace je sociální </a:t>
            </a:r>
            <a:r>
              <a:rPr lang="cs-CZ" dirty="0"/>
              <a:t>učení. Produktem sociálního učení jsou </a:t>
            </a:r>
            <a:r>
              <a:rPr lang="cs-CZ" dirty="0" smtClean="0"/>
              <a:t>sociální role (rolové chování), </a:t>
            </a:r>
            <a:r>
              <a:rPr lang="cs-CZ" dirty="0"/>
              <a:t>postoje, hodnoty, ideály apod.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Odlišují se tyto 3 základní typy soc. učení:</a:t>
            </a:r>
          </a:p>
          <a:p>
            <a:pPr marL="651510" indent="-514350">
              <a:buAutoNum type="arabicPeriod"/>
            </a:pPr>
            <a:r>
              <a:rPr lang="cs-CZ" dirty="0" smtClean="0"/>
              <a:t>Sociální posilování</a:t>
            </a:r>
          </a:p>
          <a:p>
            <a:pPr marL="651510" indent="-514350">
              <a:buAutoNum type="arabicPeriod"/>
            </a:pPr>
            <a:r>
              <a:rPr lang="cs-CZ" dirty="0" smtClean="0"/>
              <a:t>Nápodoba (imitace)</a:t>
            </a:r>
          </a:p>
          <a:p>
            <a:pPr marL="651510" indent="-514350">
              <a:buAutoNum type="arabicPeriod"/>
            </a:pPr>
            <a:r>
              <a:rPr lang="cs-CZ" dirty="0" smtClean="0"/>
              <a:t>Identifikace</a:t>
            </a:r>
          </a:p>
          <a:p>
            <a:pPr marL="651510" indent="-514350">
              <a:buAutoNum type="arabicPeriod"/>
            </a:pPr>
            <a:endParaRPr lang="cs-CZ" dirty="0"/>
          </a:p>
          <a:p>
            <a:pPr marL="137160" indent="0">
              <a:buNone/>
            </a:pPr>
            <a:r>
              <a:rPr lang="cs-CZ" sz="3000" b="1" dirty="0" smtClean="0"/>
              <a:t>1. Sociální posílení (podmiňování)</a:t>
            </a:r>
          </a:p>
          <a:p>
            <a:pPr marL="137160" indent="0">
              <a:buNone/>
            </a:pPr>
            <a:r>
              <a:rPr lang="cs-CZ" dirty="0" smtClean="0"/>
              <a:t>Je </a:t>
            </a:r>
            <a:r>
              <a:rPr lang="cs-CZ" dirty="0"/>
              <a:t>jednoduchou formou učení</a:t>
            </a:r>
            <a:r>
              <a:rPr lang="cs-CZ" dirty="0" smtClean="0"/>
              <a:t>, kdy je </a:t>
            </a:r>
            <a:r>
              <a:rPr lang="cs-CZ" dirty="0"/>
              <a:t>určité chování či jednání </a:t>
            </a:r>
            <a:r>
              <a:rPr lang="cs-CZ" i="1" dirty="0" smtClean="0"/>
              <a:t>posíleno</a:t>
            </a:r>
            <a:r>
              <a:rPr lang="cs-CZ" dirty="0" smtClean="0"/>
              <a:t> </a:t>
            </a:r>
            <a:r>
              <a:rPr lang="cs-CZ" dirty="0"/>
              <a:t>(odměněno) podnětem sociální povahy, což jsou různé podoby sociální akceptace. </a:t>
            </a:r>
            <a:r>
              <a:rPr lang="cs-CZ" dirty="0" smtClean="0"/>
              <a:t>Akceptace </a:t>
            </a:r>
            <a:r>
              <a:rPr lang="cs-CZ" dirty="0"/>
              <a:t>má posilující účinek, protože uspokojuje sociální potřebu člověka být přijímán a akceptován. Tedy určité chování (spontánní i iniciované zvenku) se opakuje a tím upevňuje, pokud je sociálně oceněno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(viz: behaviorismus, </a:t>
            </a:r>
            <a:r>
              <a:rPr lang="cs-CZ" dirty="0" err="1" smtClean="0"/>
              <a:t>Maslowova</a:t>
            </a:r>
            <a:r>
              <a:rPr lang="cs-CZ" dirty="0" smtClean="0"/>
              <a:t> teorie potřeb)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2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2. Nápodoba (imitace)</a:t>
            </a:r>
          </a:p>
          <a:p>
            <a:pPr marL="137160" indent="0">
              <a:buNone/>
            </a:pPr>
            <a:r>
              <a:rPr lang="cs-CZ" dirty="0" smtClean="0"/>
              <a:t>Jedinec přejímá takové vzorce chování, které vedou u druhých k naplnění potřeb</a:t>
            </a:r>
            <a:r>
              <a:rPr lang="cs-CZ" dirty="0"/>
              <a:t>. </a:t>
            </a:r>
            <a:r>
              <a:rPr lang="cs-CZ" dirty="0" smtClean="0"/>
              <a:t>Například: </a:t>
            </a:r>
          </a:p>
          <a:p>
            <a:r>
              <a:rPr lang="cs-CZ" dirty="0" smtClean="0"/>
              <a:t>pokud </a:t>
            </a:r>
            <a:r>
              <a:rPr lang="cs-CZ" dirty="0"/>
              <a:t>osoba zjistí</a:t>
            </a:r>
            <a:r>
              <a:rPr lang="cs-CZ" dirty="0" smtClean="0"/>
              <a:t>, že určitý postup vede k osvojení si sladkosti, bude jej napodobovat, aby také získala sladkost </a:t>
            </a:r>
          </a:p>
          <a:p>
            <a:r>
              <a:rPr lang="cs-CZ" dirty="0" smtClean="0"/>
              <a:t>že </a:t>
            </a:r>
            <a:r>
              <a:rPr lang="cs-CZ" dirty="0"/>
              <a:t>agresivní chování (agrese) u jiného vede ke chtěným výsledkům, tak bude agresivitu také používat, aby docílila </a:t>
            </a:r>
            <a:r>
              <a:rPr lang="cs-CZ" dirty="0" smtClean="0"/>
              <a:t>podobných </a:t>
            </a:r>
            <a:r>
              <a:rPr lang="cs-CZ" dirty="0"/>
              <a:t>výsledků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Sociální nápodoba může být vědomá, ale i nevědomá.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7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622697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b="1" dirty="0"/>
              <a:t>Observační učení </a:t>
            </a:r>
            <a:r>
              <a:rPr lang="cs-CZ" dirty="0"/>
              <a:t>a </a:t>
            </a:r>
            <a:r>
              <a:rPr lang="cs-CZ" i="1" dirty="0" err="1"/>
              <a:t>Bobo</a:t>
            </a:r>
            <a:r>
              <a:rPr lang="cs-CZ" i="1" dirty="0"/>
              <a:t> </a:t>
            </a:r>
            <a:r>
              <a:rPr lang="cs-CZ" i="1" dirty="0" err="1"/>
              <a:t>doll</a:t>
            </a:r>
            <a:r>
              <a:rPr lang="cs-CZ" i="1" dirty="0"/>
              <a:t> </a:t>
            </a:r>
            <a:r>
              <a:rPr lang="cs-CZ" dirty="0"/>
              <a:t>experiment Alberta Bandury </a:t>
            </a:r>
            <a:r>
              <a:rPr lang="cs-CZ" dirty="0" smtClean="0"/>
              <a:t>(1961, 1963</a:t>
            </a:r>
            <a:r>
              <a:rPr lang="cs-CZ" dirty="0"/>
              <a:t>). Lidé se učí nejen odměnou/trestem za nějaké </a:t>
            </a:r>
            <a:r>
              <a:rPr lang="cs-CZ" dirty="0" smtClean="0"/>
              <a:t>chování (</a:t>
            </a:r>
            <a:r>
              <a:rPr lang="cs-CZ" dirty="0"/>
              <a:t>behaviorismus </a:t>
            </a:r>
            <a:r>
              <a:rPr lang="cs-CZ" dirty="0" smtClean="0"/>
              <a:t>a podmiňování), </a:t>
            </a:r>
            <a:r>
              <a:rPr lang="cs-CZ" dirty="0"/>
              <a:t>ale i </a:t>
            </a:r>
            <a:r>
              <a:rPr lang="cs-CZ" dirty="0" smtClean="0"/>
              <a:t>tím</a:t>
            </a:r>
            <a:r>
              <a:rPr lang="cs-CZ" dirty="0"/>
              <a:t>, že vidí, </a:t>
            </a:r>
            <a:r>
              <a:rPr lang="cs-CZ" dirty="0" smtClean="0"/>
              <a:t>co někdo dělá a jak </a:t>
            </a:r>
            <a:r>
              <a:rPr lang="cs-CZ" dirty="0"/>
              <a:t>je někdo odměňován/trestán za určité </a:t>
            </a:r>
            <a:r>
              <a:rPr lang="cs-CZ" dirty="0" smtClean="0"/>
              <a:t>chování. 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883345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A. Bandura – </a:t>
            </a:r>
            <a:r>
              <a:rPr lang="cs-CZ" dirty="0" err="1" smtClean="0"/>
              <a:t>Bobo</a:t>
            </a:r>
            <a:r>
              <a:rPr lang="cs-CZ" dirty="0" smtClean="0"/>
              <a:t> </a:t>
            </a:r>
            <a:r>
              <a:rPr lang="cs-CZ" dirty="0" err="1" smtClean="0"/>
              <a:t>doll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www.youtube.com/watch?v=zerCK0lRjp8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 smtClean="0"/>
              <a:t>3. Identifikace </a:t>
            </a:r>
          </a:p>
          <a:p>
            <a:pPr marL="137160" indent="0">
              <a:buNone/>
            </a:pPr>
            <a:r>
              <a:rPr lang="cs-CZ" dirty="0" smtClean="0"/>
              <a:t>Primární identifikace – s rodiči, s okolím (srov. příběh </a:t>
            </a:r>
            <a:r>
              <a:rPr lang="cs-CZ" dirty="0" err="1" smtClean="0"/>
              <a:t>seberozpoznání</a:t>
            </a:r>
            <a:r>
              <a:rPr lang="cs-CZ" dirty="0" smtClean="0"/>
              <a:t> šimpanzice </a:t>
            </a:r>
            <a:r>
              <a:rPr lang="cs-CZ" dirty="0" err="1" smtClean="0"/>
              <a:t>Washoe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Sekundární identifikace (opuštěním </a:t>
            </a:r>
            <a:r>
              <a:rPr lang="cs-CZ" dirty="0" err="1" smtClean="0"/>
              <a:t>pr</a:t>
            </a:r>
            <a:r>
              <a:rPr lang="cs-CZ" dirty="0" smtClean="0"/>
              <a:t>. id. při separaci od objektu): </a:t>
            </a:r>
          </a:p>
          <a:p>
            <a:pPr marL="651510" indent="-514350">
              <a:buAutoNum type="arabicPeriod"/>
            </a:pPr>
            <a:r>
              <a:rPr lang="cs-CZ" dirty="0" smtClean="0"/>
              <a:t>Narcistická (id. se ztraceným objektem)</a:t>
            </a:r>
          </a:p>
          <a:p>
            <a:pPr marL="651510" indent="-514350">
              <a:buAutoNum type="arabicPeriod"/>
            </a:pPr>
            <a:r>
              <a:rPr lang="cs-CZ" dirty="0" smtClean="0"/>
              <a:t>Částečná (id. s vůdcem a id. s druhými na základě společné vlastnosti, např. poslechu </a:t>
            </a:r>
            <a:r>
              <a:rPr lang="cs-CZ" dirty="0" err="1" smtClean="0"/>
              <a:t>urč</a:t>
            </a:r>
            <a:r>
              <a:rPr lang="cs-CZ" dirty="0" smtClean="0"/>
              <a:t>. typu hudby) – vznik charakteru ega.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599</TotalTime>
  <Words>1341</Words>
  <Application>Microsoft Office PowerPoint</Application>
  <PresentationFormat>Předvádění na obrazovce (4:3)</PresentationFormat>
  <Paragraphs>129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Vrchol</vt:lpstr>
      <vt:lpstr>Pedagogická psychologie</vt:lpstr>
      <vt:lpstr>Pedagogická psychologie</vt:lpstr>
      <vt:lpstr>Socializace člověka</vt:lpstr>
      <vt:lpstr>Prezentace aplikace PowerPoint</vt:lpstr>
      <vt:lpstr>Prezentace aplikace PowerPoint</vt:lpstr>
      <vt:lpstr>Prezentace aplikace PowerPoint</vt:lpstr>
      <vt:lpstr>Prezentace aplikace PowerPoint</vt:lpstr>
      <vt:lpstr>A. Bandura – Bobo doll experiment</vt:lpstr>
      <vt:lpstr>Prezentace aplikace PowerPoint</vt:lpstr>
      <vt:lpstr>Aktéři socializace</vt:lpstr>
      <vt:lpstr>Paměť </vt:lpstr>
      <vt:lpstr>Prezentace aplikace PowerPoint</vt:lpstr>
      <vt:lpstr>Prezentace aplikace PowerPoint</vt:lpstr>
      <vt:lpstr>Prezentace aplikace PowerPoint</vt:lpstr>
      <vt:lpstr>Známe „mechanismus“ paměti</vt:lpstr>
      <vt:lpstr>Analýza lidských potřeb</vt:lpstr>
      <vt:lpstr>Analýza lidských potřeb</vt:lpstr>
      <vt:lpstr>Analýza lidských potřeb</vt:lpstr>
      <vt:lpstr>Analýza lidských potřeb</vt:lpstr>
      <vt:lpstr>Analýza lidských potřeb</vt:lpstr>
      <vt:lpstr>Cvičení:</vt:lpstr>
      <vt:lpstr>Proč se chtějí lidé/děti učit?  dle Pettyho (1996)</vt:lpstr>
      <vt:lpstr>Začarované kruhy lidské motivace</vt:lpstr>
      <vt:lpstr>Prezentace aplikace PowerPoint</vt:lpstr>
      <vt:lpstr>Prezentace aplikace PowerPoint</vt:lpstr>
      <vt:lpstr>Děkuji za pozornost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VUT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48</cp:revision>
  <dcterms:created xsi:type="dcterms:W3CDTF">2015-02-16T07:32:26Z</dcterms:created>
  <dcterms:modified xsi:type="dcterms:W3CDTF">2015-03-24T20:44:34Z</dcterms:modified>
</cp:coreProperties>
</file>