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4"/>
  </p:notesMasterIdLst>
  <p:sldIdLst>
    <p:sldId id="256" r:id="rId2"/>
    <p:sldId id="257" r:id="rId3"/>
    <p:sldId id="258" r:id="rId4"/>
    <p:sldId id="259" r:id="rId5"/>
    <p:sldId id="260" r:id="rId6"/>
    <p:sldId id="267" r:id="rId7"/>
    <p:sldId id="268" r:id="rId8"/>
    <p:sldId id="269" r:id="rId9"/>
    <p:sldId id="270" r:id="rId10"/>
    <p:sldId id="271" r:id="rId11"/>
    <p:sldId id="274" r:id="rId12"/>
    <p:sldId id="272" r:id="rId13"/>
    <p:sldId id="279" r:id="rId14"/>
    <p:sldId id="273" r:id="rId15"/>
    <p:sldId id="275" r:id="rId16"/>
    <p:sldId id="276" r:id="rId17"/>
    <p:sldId id="280" r:id="rId18"/>
    <p:sldId id="277" r:id="rId19"/>
    <p:sldId id="278" r:id="rId20"/>
    <p:sldId id="282" r:id="rId21"/>
    <p:sldId id="281" r:id="rId22"/>
    <p:sldId id="283" r:id="rId23"/>
    <p:sldId id="284" r:id="rId24"/>
    <p:sldId id="286" r:id="rId25"/>
    <p:sldId id="287" r:id="rId26"/>
    <p:sldId id="285" r:id="rId27"/>
    <p:sldId id="291" r:id="rId28"/>
    <p:sldId id="288" r:id="rId29"/>
    <p:sldId id="290" r:id="rId30"/>
    <p:sldId id="292" r:id="rId31"/>
    <p:sldId id="289" r:id="rId32"/>
    <p:sldId id="293" r:id="rId3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7" autoAdjust="0"/>
    <p:restoredTop sz="94660"/>
  </p:normalViewPr>
  <p:slideViewPr>
    <p:cSldViewPr>
      <p:cViewPr varScale="1">
        <p:scale>
          <a:sx n="69" d="100"/>
          <a:sy n="69" d="100"/>
        </p:scale>
        <p:origin x="-141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5B64BF-2ACC-4E46-90FD-E8D3BBBAA5C6}" type="datetimeFigureOut">
              <a:rPr lang="cs-CZ" smtClean="0"/>
              <a:t>27. 1. 2015</a:t>
            </a:fld>
            <a:endParaRPr lang="cs-CZ" dirty="0"/>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8AB5AD-67BE-47EF-A467-AD860E5BB439}" type="slidenum">
              <a:rPr lang="cs-CZ" smtClean="0"/>
              <a:t>‹#›</a:t>
            </a:fld>
            <a:endParaRPr lang="cs-CZ" dirty="0"/>
          </a:p>
        </p:txBody>
      </p:sp>
    </p:spTree>
    <p:extLst>
      <p:ext uri="{BB962C8B-B14F-4D97-AF65-F5344CB8AC3E}">
        <p14:creationId xmlns:p14="http://schemas.microsoft.com/office/powerpoint/2010/main" val="2588742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68AB5AD-67BE-47EF-A467-AD860E5BB439}" type="slidenum">
              <a:rPr lang="cs-CZ" smtClean="0"/>
              <a:t>2</a:t>
            </a:fld>
            <a:endParaRPr lang="cs-CZ" dirty="0"/>
          </a:p>
        </p:txBody>
      </p:sp>
    </p:spTree>
    <p:extLst>
      <p:ext uri="{BB962C8B-B14F-4D97-AF65-F5344CB8AC3E}">
        <p14:creationId xmlns:p14="http://schemas.microsoft.com/office/powerpoint/2010/main" val="3613792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1EE44867-9F36-4D37-9D99-FBF0737F76AE}" type="slidenum">
              <a:rPr lang="cs-CZ" smtClean="0"/>
              <a:t>‹#›</a:t>
            </a:fld>
            <a:endParaRPr lang="cs-CZ"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cs-CZ" smtClean="0"/>
              <a:t>Kliknutím lze upravit styl.</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1EE44867-9F36-4D37-9D99-FBF0737F76AE}" type="slidenum">
              <a:rPr lang="cs-CZ" smtClean="0"/>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1EE44867-9F36-4D37-9D99-FBF0737F76AE}" type="slidenum">
              <a:rPr lang="cs-CZ" smtClean="0"/>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1EE44867-9F36-4D37-9D99-FBF0737F76AE}" type="slidenum">
              <a:rPr lang="cs-CZ" smtClean="0"/>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95" name="Title 94"/>
          <p:cNvSpPr>
            <a:spLocks noGrp="1"/>
          </p:cNvSpPr>
          <p:nvPr>
            <p:ph type="title"/>
          </p:nvPr>
        </p:nvSpPr>
        <p:spPr>
          <a:xfrm>
            <a:off x="457200" y="4463568"/>
            <a:ext cx="8305800" cy="1143000"/>
          </a:xfrm>
        </p:spPr>
        <p:txBody>
          <a:bodyPr/>
          <a:lstStyle/>
          <a:p>
            <a:r>
              <a:rPr lang="cs-CZ" smtClean="0"/>
              <a:t>Kliknutím lze upravit styl.</a:t>
            </a:r>
            <a:endParaRPr lang="en-US"/>
          </a:p>
        </p:txBody>
      </p:sp>
      <p:sp>
        <p:nvSpPr>
          <p:cNvPr id="2" name="Date Placeholder 1"/>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91" name="Footer Placeholder 90"/>
          <p:cNvSpPr>
            <a:spLocks noGrp="1"/>
          </p:cNvSpPr>
          <p:nvPr>
            <p:ph type="ftr" sz="quarter" idx="11"/>
          </p:nvPr>
        </p:nvSpPr>
        <p:spPr/>
        <p:txBody>
          <a:bodyPr/>
          <a:lstStyle/>
          <a:p>
            <a:endParaRPr lang="cs-CZ" dirty="0"/>
          </a:p>
        </p:txBody>
      </p:sp>
      <p:sp>
        <p:nvSpPr>
          <p:cNvPr id="92" name="Slide Number Placeholder 91"/>
          <p:cNvSpPr>
            <a:spLocks noGrp="1"/>
          </p:cNvSpPr>
          <p:nvPr>
            <p:ph type="sldNum" sz="quarter" idx="12"/>
          </p:nvPr>
        </p:nvSpPr>
        <p:spPr/>
        <p:txBody>
          <a:bodyPr/>
          <a:lstStyle/>
          <a:p>
            <a:fld id="{1EE44867-9F36-4D37-9D99-FBF0737F76AE}" type="slidenum">
              <a:rPr lang="cs-CZ" smtClean="0"/>
              <a:t>‹#›</a:t>
            </a:fld>
            <a:endParaRPr lang="cs-CZ"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4"/>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1EE44867-9F36-4D37-9D99-FBF0737F76AE}" type="slidenum">
              <a:rPr lang="cs-CZ" smtClean="0"/>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Date Placeholder 6"/>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8" name="Footer Placeholder 7"/>
          <p:cNvSpPr>
            <a:spLocks noGrp="1"/>
          </p:cNvSpPr>
          <p:nvPr>
            <p:ph type="ftr" sz="quarter" idx="11"/>
          </p:nvPr>
        </p:nvSpPr>
        <p:spPr/>
        <p:txBody>
          <a:bodyPr/>
          <a:lstStyle/>
          <a:p>
            <a:endParaRPr lang="cs-CZ" dirty="0"/>
          </a:p>
        </p:txBody>
      </p:sp>
      <p:sp>
        <p:nvSpPr>
          <p:cNvPr id="9" name="Slide Number Placeholder 8"/>
          <p:cNvSpPr>
            <a:spLocks noGrp="1"/>
          </p:cNvSpPr>
          <p:nvPr>
            <p:ph type="sldNum" sz="quarter" idx="12"/>
          </p:nvPr>
        </p:nvSpPr>
        <p:spPr/>
        <p:txBody>
          <a:bodyPr/>
          <a:lstStyle/>
          <a:p>
            <a:fld id="{1EE44867-9F36-4D37-9D99-FBF0737F76AE}" type="slidenum">
              <a:rPr lang="cs-CZ" smtClean="0"/>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Date Placeholder 2"/>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4" name="Footer Placeholder 3"/>
          <p:cNvSpPr>
            <a:spLocks noGrp="1"/>
          </p:cNvSpPr>
          <p:nvPr>
            <p:ph type="ftr" sz="quarter" idx="11"/>
          </p:nvPr>
        </p:nvSpPr>
        <p:spPr/>
        <p:txBody>
          <a:bodyPr/>
          <a:lstStyle/>
          <a:p>
            <a:endParaRPr lang="cs-CZ" dirty="0"/>
          </a:p>
        </p:txBody>
      </p:sp>
      <p:sp>
        <p:nvSpPr>
          <p:cNvPr id="5" name="Slide Number Placeholder 4"/>
          <p:cNvSpPr>
            <a:spLocks noGrp="1"/>
          </p:cNvSpPr>
          <p:nvPr>
            <p:ph type="sldNum" sz="quarter" idx="12"/>
          </p:nvPr>
        </p:nvSpPr>
        <p:spPr/>
        <p:txBody>
          <a:bodyPr/>
          <a:lstStyle/>
          <a:p>
            <a:fld id="{1EE44867-9F36-4D37-9D99-FBF0737F76AE}" type="slidenum">
              <a:rPr lang="cs-CZ" smtClean="0"/>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3" name="Footer Placeholder 2"/>
          <p:cNvSpPr>
            <a:spLocks noGrp="1"/>
          </p:cNvSpPr>
          <p:nvPr>
            <p:ph type="ftr" sz="quarter" idx="11"/>
          </p:nvPr>
        </p:nvSpPr>
        <p:spPr/>
        <p:txBody>
          <a:bodyPr/>
          <a:lstStyle/>
          <a:p>
            <a:endParaRPr lang="cs-CZ" dirty="0"/>
          </a:p>
        </p:txBody>
      </p:sp>
      <p:sp>
        <p:nvSpPr>
          <p:cNvPr id="4" name="Slide Number Placeholder 3"/>
          <p:cNvSpPr>
            <a:spLocks noGrp="1"/>
          </p:cNvSpPr>
          <p:nvPr>
            <p:ph type="sldNum" sz="quarter" idx="12"/>
          </p:nvPr>
        </p:nvSpPr>
        <p:spPr/>
        <p:txBody>
          <a:bodyPr/>
          <a:lstStyle/>
          <a:p>
            <a:fld id="{1EE44867-9F36-4D37-9D99-FBF0737F76AE}" type="slidenum">
              <a:rPr lang="cs-CZ" smtClean="0"/>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1EE44867-9F36-4D37-9D99-FBF0737F76AE}" type="slidenum">
              <a:rPr lang="cs-CZ" smtClean="0"/>
              <a:t>‹#›</a:t>
            </a:fld>
            <a:endParaRPr lang="cs-CZ"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cs-CZ" smtClean="0"/>
              <a:t>Kliknutím lze upravit styl.</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smtClean="0"/>
              <a:t>Kliknutím na ikonu přidáte obrázek.</a:t>
            </a:r>
            <a:endParaRPr lang="en-US" dirty="0"/>
          </a:p>
        </p:txBody>
      </p:sp>
      <p:sp>
        <p:nvSpPr>
          <p:cNvPr id="5" name="Date Placeholder 4"/>
          <p:cNvSpPr>
            <a:spLocks noGrp="1"/>
          </p:cNvSpPr>
          <p:nvPr>
            <p:ph type="dt" sz="half" idx="10"/>
          </p:nvPr>
        </p:nvSpPr>
        <p:spPr/>
        <p:txBody>
          <a:bodyPr/>
          <a:lstStyle/>
          <a:p>
            <a:fld id="{17542C06-693A-4034-A541-CB072E88D159}" type="datetimeFigureOut">
              <a:rPr lang="cs-CZ" smtClean="0"/>
              <a:t>27. 1. 2015</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1EE44867-9F36-4D37-9D99-FBF0737F76AE}" type="slidenum">
              <a:rPr lang="cs-CZ" smtClean="0"/>
              <a:t>‹#›</a:t>
            </a:fld>
            <a:endParaRPr lang="cs-CZ"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cs-CZ" smtClean="0"/>
              <a:t>Kliknutím lze upravit styl.</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cs-CZ" smtClean="0"/>
              <a:t>Kliknutím lze upravit styl.</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17542C06-693A-4034-A541-CB072E88D159}" type="datetimeFigureOut">
              <a:rPr lang="cs-CZ" smtClean="0"/>
              <a:t>27. 1. 2015</a:t>
            </a:fld>
            <a:endParaRPr lang="cs-CZ"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cs-CZ"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1EE44867-9F36-4D37-9D99-FBF0737F76AE}" type="slidenum">
              <a:rPr lang="cs-CZ" smtClean="0"/>
              <a:t>‹#›</a:t>
            </a:fld>
            <a:endParaRPr lang="cs-CZ" dirty="0"/>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1520" y="1484784"/>
            <a:ext cx="8447856" cy="1957936"/>
          </a:xfrm>
        </p:spPr>
        <p:txBody>
          <a:bodyPr>
            <a:normAutofit/>
          </a:bodyPr>
          <a:lstStyle/>
          <a:p>
            <a:r>
              <a:rPr lang="cs-CZ" sz="4000" dirty="0" smtClean="0">
                <a:solidFill>
                  <a:schemeClr val="accent2">
                    <a:lumMod val="75000"/>
                  </a:schemeClr>
                </a:solidFill>
                <a:effectLst>
                  <a:outerShdw blurRad="38100" dist="38100" dir="2700000" algn="tl">
                    <a:srgbClr val="000000">
                      <a:alpha val="43137"/>
                    </a:srgbClr>
                  </a:outerShdw>
                </a:effectLst>
                <a:latin typeface="Curlz MT" panose="04040404050702020202" pitchFamily="82" charset="0"/>
              </a:rPr>
              <a:t>Kuriozita- alternativa</a:t>
            </a:r>
            <a:endParaRPr lang="cs-CZ" sz="4000" dirty="0">
              <a:solidFill>
                <a:schemeClr val="accent2">
                  <a:lumMod val="75000"/>
                </a:schemeClr>
              </a:solidFill>
              <a:effectLst>
                <a:outerShdw blurRad="38100" dist="38100" dir="2700000" algn="tl">
                  <a:srgbClr val="000000">
                    <a:alpha val="43137"/>
                  </a:srgbClr>
                </a:outerShdw>
              </a:effectLst>
              <a:latin typeface="Curlz MT" panose="04040404050702020202" pitchFamily="82" charset="0"/>
            </a:endParaRPr>
          </a:p>
        </p:txBody>
      </p:sp>
      <p:sp>
        <p:nvSpPr>
          <p:cNvPr id="3" name="Podnadpis 2"/>
          <p:cNvSpPr>
            <a:spLocks noGrp="1"/>
          </p:cNvSpPr>
          <p:nvPr>
            <p:ph type="subTitle" idx="1"/>
          </p:nvPr>
        </p:nvSpPr>
        <p:spPr>
          <a:xfrm>
            <a:off x="-180528" y="3717032"/>
            <a:ext cx="4419600" cy="1066800"/>
          </a:xfrm>
        </p:spPr>
        <p:txBody>
          <a:bodyPr/>
          <a:lstStyle/>
          <a:p>
            <a:pPr algn="ctr"/>
            <a:r>
              <a:rPr lang="cs-CZ" dirty="0" smtClean="0"/>
              <a:t>                       </a:t>
            </a:r>
            <a:r>
              <a:rPr lang="cs-CZ" dirty="0" smtClean="0">
                <a:solidFill>
                  <a:schemeClr val="accent1">
                    <a:lumMod val="50000"/>
                  </a:schemeClr>
                </a:solidFill>
              </a:rPr>
              <a:t>2014/2015</a:t>
            </a:r>
          </a:p>
          <a:p>
            <a:pPr algn="ctr"/>
            <a:r>
              <a:rPr lang="cs-CZ" dirty="0">
                <a:solidFill>
                  <a:schemeClr val="accent1">
                    <a:lumMod val="50000"/>
                  </a:schemeClr>
                </a:solidFill>
              </a:rPr>
              <a:t> </a:t>
            </a:r>
            <a:r>
              <a:rPr lang="cs-CZ" dirty="0" smtClean="0">
                <a:solidFill>
                  <a:schemeClr val="accent1">
                    <a:lumMod val="50000"/>
                  </a:schemeClr>
                </a:solidFill>
              </a:rPr>
              <a:t>                 Mgr. Milena </a:t>
            </a:r>
            <a:r>
              <a:rPr lang="cs-CZ" dirty="0" smtClean="0">
                <a:solidFill>
                  <a:schemeClr val="accent1">
                    <a:lumMod val="50000"/>
                  </a:schemeClr>
                </a:solidFill>
              </a:rPr>
              <a:t>Hedvíková</a:t>
            </a:r>
            <a:endParaRPr lang="cs-CZ" dirty="0">
              <a:solidFill>
                <a:schemeClr val="accent1">
                  <a:lumMod val="50000"/>
                </a:schemeClr>
              </a:solidFill>
            </a:endParaRPr>
          </a:p>
        </p:txBody>
      </p:sp>
    </p:spTree>
    <p:extLst>
      <p:ext uri="{BB962C8B-B14F-4D97-AF65-F5344CB8AC3E}">
        <p14:creationId xmlns:p14="http://schemas.microsoft.com/office/powerpoint/2010/main" val="658049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dirty="0" smtClean="0"/>
              <a:t>Koloseum- „Návštěvníci“</a:t>
            </a:r>
            <a:endParaRPr lang="cs-CZ" b="0" dirty="0"/>
          </a:p>
        </p:txBody>
      </p:sp>
      <p:pic>
        <p:nvPicPr>
          <p:cNvPr id="5122"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792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334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3. Mimikry masky</a:t>
            </a:r>
            <a:endParaRPr lang="cs-CZ" sz="4400" dirty="0"/>
          </a:p>
        </p:txBody>
      </p:sp>
      <p:sp>
        <p:nvSpPr>
          <p:cNvPr id="3" name="Zástupný symbol pro obsah 2"/>
          <p:cNvSpPr>
            <a:spLocks noGrp="1"/>
          </p:cNvSpPr>
          <p:nvPr>
            <p:ph idx="1"/>
          </p:nvPr>
        </p:nvSpPr>
        <p:spPr/>
        <p:txBody>
          <a:bodyPr>
            <a:normAutofit/>
          </a:bodyPr>
          <a:lstStyle/>
          <a:p>
            <a:r>
              <a:rPr lang="cs-CZ" sz="2800" dirty="0" smtClean="0"/>
              <a:t>Třetí a čtvrtý úkol těží z fenoménu, který je známý jako mimikry. Princip tohoto jevu v přírodě je známý jako ochranné zbarvení či krytí. Studentky mají za úkol prozkoumat jeho možnosti na poli společenském, psychologickém a posléze i kuriózně- výtvarném. Z diskuze o povaze a možnostech, pocitech, vyplývá vlastní realizace masky, která pomůže splynout i s netradičním prostředím. K použití jsou opět různé materiály- papír a textil, keramická hlína aj. </a:t>
            </a:r>
            <a:endParaRPr lang="cs-CZ" sz="2800" dirty="0"/>
          </a:p>
        </p:txBody>
      </p:sp>
    </p:spTree>
    <p:extLst>
      <p:ext uri="{BB962C8B-B14F-4D97-AF65-F5344CB8AC3E}">
        <p14:creationId xmlns:p14="http://schemas.microsoft.com/office/powerpoint/2010/main" val="2857660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„Strašidelné variace“</a:t>
            </a:r>
            <a:endParaRPr lang="cs-CZ" b="0" i="1" dirty="0"/>
          </a:p>
        </p:txBody>
      </p:sp>
      <p:pic>
        <p:nvPicPr>
          <p:cNvPr id="614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792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745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„Všude jsem doma“</a:t>
            </a:r>
            <a:endParaRPr lang="cs-CZ" b="0" i="1" dirty="0"/>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305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a:t>4</a:t>
            </a:r>
            <a:r>
              <a:rPr lang="cs-CZ" sz="4400" dirty="0" smtClean="0"/>
              <a:t>. Mimikry- inspirace op-</a:t>
            </a:r>
            <a:r>
              <a:rPr lang="cs-CZ" sz="4400" dirty="0" smtClean="0"/>
              <a:t>artem</a:t>
            </a:r>
            <a:endParaRPr lang="cs-CZ" sz="4400" dirty="0"/>
          </a:p>
        </p:txBody>
      </p:sp>
      <p:sp>
        <p:nvSpPr>
          <p:cNvPr id="3" name="Zástupný symbol pro obsah 2"/>
          <p:cNvSpPr>
            <a:spLocks noGrp="1"/>
          </p:cNvSpPr>
          <p:nvPr>
            <p:ph idx="1"/>
          </p:nvPr>
        </p:nvSpPr>
        <p:spPr/>
        <p:txBody>
          <a:bodyPr>
            <a:normAutofit lnSpcReduction="10000"/>
          </a:bodyPr>
          <a:lstStyle/>
          <a:p>
            <a:r>
              <a:rPr lang="cs-CZ" sz="2800" dirty="0" smtClean="0"/>
              <a:t>Čtvrtý úkol navazuje na třetí s tím, že je dáno prostředí, se kterým posléze splynou masky vytvořené barvami na tělo. V počátku se úkol inspiruje uměním op-</a:t>
            </a:r>
            <a:r>
              <a:rPr lang="cs-CZ" sz="2800" dirty="0" smtClean="0"/>
              <a:t>artu</a:t>
            </a:r>
            <a:r>
              <a:rPr lang="cs-CZ" sz="2800" dirty="0" smtClean="0"/>
              <a:t>. Studentky se seznámí s tímto uměleckým směrem a jeho představiteli. Pro zajímavost jsou promítnuty některé známé i méně známé optické klamy. Úkolem je vytvořit černobílý podklad inspirovaný op-</a:t>
            </a:r>
            <a:r>
              <a:rPr lang="cs-CZ" sz="2800" dirty="0" smtClean="0"/>
              <a:t>artem</a:t>
            </a:r>
            <a:r>
              <a:rPr lang="cs-CZ" sz="2800" dirty="0" smtClean="0"/>
              <a:t> a připravit si tak podklad pro další tvorbu prostřednictvím </a:t>
            </a:r>
            <a:r>
              <a:rPr lang="cs-CZ" sz="2800" dirty="0" smtClean="0"/>
              <a:t>bodyartu</a:t>
            </a:r>
            <a:r>
              <a:rPr lang="cs-CZ" sz="2800" dirty="0" smtClean="0"/>
              <a:t>. Obličeje pomalované v tomto duchu pak bude možné spojit s instalací kreseb a vytvořit tak op-</a:t>
            </a:r>
            <a:r>
              <a:rPr lang="cs-CZ" sz="2800" dirty="0" smtClean="0"/>
              <a:t>artové</a:t>
            </a:r>
            <a:r>
              <a:rPr lang="cs-CZ" sz="2800" dirty="0" smtClean="0"/>
              <a:t> mimikry.</a:t>
            </a:r>
            <a:endParaRPr lang="cs-CZ" sz="2800" dirty="0"/>
          </a:p>
        </p:txBody>
      </p:sp>
    </p:spTree>
    <p:extLst>
      <p:ext uri="{BB962C8B-B14F-4D97-AF65-F5344CB8AC3E}">
        <p14:creationId xmlns:p14="http://schemas.microsoft.com/office/powerpoint/2010/main" val="198761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„Ještě stále žiju“</a:t>
            </a:r>
            <a:endParaRPr lang="cs-CZ" b="0" i="1"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508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„Těsně vedle“</a:t>
            </a:r>
            <a:endParaRPr lang="cs-CZ" b="0" i="1"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02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„Zoo-art“</a:t>
            </a:r>
            <a:endParaRPr lang="cs-CZ" b="0" i="1" dirty="0"/>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066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Pohled do instalace na chodbě školy</a:t>
            </a:r>
            <a:endParaRPr lang="cs-CZ" b="0" i="1" dirty="0"/>
          </a:p>
        </p:txBody>
      </p:sp>
      <p:pic>
        <p:nvPicPr>
          <p:cNvPr id="10242"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792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530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b="0" i="1" dirty="0" smtClean="0"/>
              <a:t>„Šach-mat“</a:t>
            </a:r>
            <a:endParaRPr lang="cs-CZ" b="0" i="1" dirty="0"/>
          </a:p>
        </p:txBody>
      </p:sp>
      <p:sp>
        <p:nvSpPr>
          <p:cNvPr id="4" name="Zástupný symbol pro text 3"/>
          <p:cNvSpPr>
            <a:spLocks noGrp="1"/>
          </p:cNvSpPr>
          <p:nvPr>
            <p:ph type="body" sz="half" idx="2"/>
          </p:nvPr>
        </p:nvSpPr>
        <p:spPr/>
        <p:txBody>
          <a:bodyPr/>
          <a:lstStyle/>
          <a:p>
            <a:r>
              <a:rPr lang="cs-CZ" dirty="0" smtClean="0">
                <a:solidFill>
                  <a:schemeClr val="accent2">
                    <a:lumMod val="60000"/>
                    <a:lumOff val="40000"/>
                  </a:schemeClr>
                </a:solidFill>
              </a:rPr>
              <a:t>Instalace připravená pro realizaci </a:t>
            </a:r>
            <a:r>
              <a:rPr lang="cs-CZ" dirty="0" smtClean="0">
                <a:solidFill>
                  <a:schemeClr val="accent2">
                    <a:lumMod val="60000"/>
                    <a:lumOff val="40000"/>
                  </a:schemeClr>
                </a:solidFill>
              </a:rPr>
              <a:t>bodyartového</a:t>
            </a:r>
            <a:r>
              <a:rPr lang="cs-CZ" dirty="0" smtClean="0">
                <a:solidFill>
                  <a:schemeClr val="accent2">
                    <a:lumMod val="60000"/>
                    <a:lumOff val="40000"/>
                  </a:schemeClr>
                </a:solidFill>
              </a:rPr>
              <a:t> mimikry</a:t>
            </a:r>
            <a:endParaRPr lang="cs-CZ" dirty="0">
              <a:solidFill>
                <a:schemeClr val="accent2">
                  <a:lumMod val="60000"/>
                  <a:lumOff val="40000"/>
                </a:schemeClr>
              </a:solidFill>
            </a:endParaRPr>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48683" y="273050"/>
            <a:ext cx="4389834" cy="585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1637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4400" dirty="0" smtClean="0"/>
              <a:t>Úvod: </a:t>
            </a:r>
            <a:endParaRPr lang="cs-CZ" sz="4400" dirty="0"/>
          </a:p>
        </p:txBody>
      </p:sp>
      <p:sp>
        <p:nvSpPr>
          <p:cNvPr id="2" name="Zástupný symbol pro obsah 1"/>
          <p:cNvSpPr>
            <a:spLocks noGrp="1"/>
          </p:cNvSpPr>
          <p:nvPr>
            <p:ph idx="1"/>
          </p:nvPr>
        </p:nvSpPr>
        <p:spPr/>
        <p:txBody>
          <a:bodyPr>
            <a:normAutofit/>
          </a:bodyPr>
          <a:lstStyle/>
          <a:p>
            <a:r>
              <a:rPr lang="cs-CZ" sz="2800" dirty="0" smtClean="0"/>
              <a:t>Projekt Kuriozita- alternativa je vytvořen pro studentky oboru Předškolní a mimoškolní pedagogika a úzce souvisí s projektem Kuriozita jako prostředek k rozvoji výtvarné představivosti. Dá se říci, že oba projekty se navzájem doplňují. Jde o volnou inspiraci fenoménem kuriozit, jak se profilovaly v historii a jak je možné je vnímat dnes. Studentky postupně prostřednictvím zadaných úkolů hledají co nejoriginálnější nápady a vyjádření, jakousi alternativu k tomu, co by se jako obvyklé či očekávané řešení nabízelo.</a:t>
            </a:r>
            <a:endParaRPr lang="cs-CZ" sz="2800" dirty="0"/>
          </a:p>
        </p:txBody>
      </p:sp>
    </p:spTree>
    <p:extLst>
      <p:ext uri="{BB962C8B-B14F-4D97-AF65-F5344CB8AC3E}">
        <p14:creationId xmlns:p14="http://schemas.microsoft.com/office/powerpoint/2010/main" val="1896243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a:t>5</a:t>
            </a:r>
            <a:r>
              <a:rPr lang="cs-CZ" sz="4400" dirty="0" smtClean="0"/>
              <a:t>. Sbírka svatozáří</a:t>
            </a:r>
            <a:endParaRPr lang="cs-CZ" sz="4400" dirty="0"/>
          </a:p>
        </p:txBody>
      </p:sp>
      <p:sp>
        <p:nvSpPr>
          <p:cNvPr id="3" name="Zástupný symbol pro obsah 2"/>
          <p:cNvSpPr>
            <a:spLocks noGrp="1"/>
          </p:cNvSpPr>
          <p:nvPr>
            <p:ph idx="1"/>
          </p:nvPr>
        </p:nvSpPr>
        <p:spPr/>
        <p:txBody>
          <a:bodyPr>
            <a:normAutofit/>
          </a:bodyPr>
          <a:lstStyle/>
          <a:p>
            <a:r>
              <a:rPr lang="cs-CZ" sz="2800" dirty="0" smtClean="0"/>
              <a:t>Následující úkol vyžaduje spolupráci studentek ve skupinkách. Mají se soustředit na své pocity a vytvořit vlastní „svatozář“ z kartónu za pomoci temperových barev a následně sestavit ze svatozáří kuriózní sbírku. </a:t>
            </a:r>
          </a:p>
          <a:p>
            <a:r>
              <a:rPr lang="cs-CZ" sz="2800" dirty="0" smtClean="0"/>
              <a:t>Skupinky si pak pořídí vlastní fotografickou dokumentaci- skupinové foto. Nejzdařilejší počiny budou vystaveny. Úkol může být doplněn o vytvoření sbírky virtuálních svatozáří např. za pomoci </a:t>
            </a:r>
            <a:r>
              <a:rPr lang="cs-CZ" sz="2800" dirty="0" smtClean="0"/>
              <a:t>PowerPointových</a:t>
            </a:r>
            <a:r>
              <a:rPr lang="cs-CZ" sz="2800" dirty="0" smtClean="0"/>
              <a:t> obrazců.</a:t>
            </a:r>
            <a:endParaRPr lang="cs-CZ" sz="2800" dirty="0"/>
          </a:p>
        </p:txBody>
      </p:sp>
    </p:spTree>
    <p:extLst>
      <p:ext uri="{BB962C8B-B14F-4D97-AF65-F5344CB8AC3E}">
        <p14:creationId xmlns:p14="http://schemas.microsoft.com/office/powerpoint/2010/main" val="1347227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ývojový diagram: magnetický disk 3"/>
          <p:cNvSpPr/>
          <p:nvPr/>
        </p:nvSpPr>
        <p:spPr>
          <a:xfrm>
            <a:off x="3563888" y="3356992"/>
            <a:ext cx="2952328" cy="288032"/>
          </a:xfrm>
          <a:prstGeom prst="flowChartMagneticDisk">
            <a:avLst/>
          </a:prstGeom>
          <a:gradFill>
            <a:gsLst>
              <a:gs pos="56000">
                <a:srgbClr val="FFF200"/>
              </a:gs>
              <a:gs pos="45000">
                <a:schemeClr val="accent2">
                  <a:lumMod val="60000"/>
                  <a:lumOff val="40000"/>
                </a:schemeClr>
              </a:gs>
              <a:gs pos="94466">
                <a:srgbClr val="642607"/>
              </a:gs>
              <a:gs pos="93112">
                <a:srgbClr val="692D07"/>
              </a:gs>
              <a:gs pos="10000">
                <a:srgbClr val="6F3407"/>
              </a:gs>
              <a:gs pos="82000">
                <a:srgbClr val="743B06"/>
              </a:gs>
              <a:gs pos="23000">
                <a:srgbClr val="5E1E07"/>
              </a:gs>
              <a:gs pos="100000">
                <a:srgbClr val="4D0808"/>
              </a:gs>
            </a:gsLst>
            <a:lin ang="5400000" scaled="0"/>
          </a:gradFill>
          <a:effectLst>
            <a:glow rad="101600">
              <a:schemeClr val="accent2">
                <a:satMod val="175000"/>
                <a:alpha val="40000"/>
              </a:schemeClr>
            </a:glow>
            <a:outerShdw blurRad="152400" dist="317500" dir="5400000" sx="90000" sy="-19000" rotWithShape="0">
              <a:schemeClr val="accent2">
                <a:lumMod val="40000"/>
                <a:lumOff val="60000"/>
                <a:alpha val="15000"/>
              </a:scheme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Plechovka 4"/>
          <p:cNvSpPr/>
          <p:nvPr/>
        </p:nvSpPr>
        <p:spPr>
          <a:xfrm>
            <a:off x="1475656" y="1628800"/>
            <a:ext cx="2376264" cy="432048"/>
          </a:xfrm>
          <a:prstGeom prst="can">
            <a:avLst/>
          </a:prstGeom>
          <a:blipFill>
            <a:blip r:embed="rId2"/>
            <a:tile tx="0" ty="0" sx="100000" sy="100000" flip="none" algn="tl"/>
          </a:blipFill>
          <a:effectLst>
            <a:glow rad="139700">
              <a:schemeClr val="accent4">
                <a:lumMod val="60000"/>
                <a:lumOff val="40000"/>
                <a:alpha val="40000"/>
              </a:schemeClr>
            </a:glow>
          </a:effectLst>
          <a:scene3d>
            <a:camera prst="isometricOffAxis1Top"/>
            <a:lightRig rig="glow" dir="t"/>
          </a:scene3d>
          <a:sp3d prstMaterial="legacyWirefram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Vývojový diagram: magnetický disk 5"/>
          <p:cNvSpPr/>
          <p:nvPr/>
        </p:nvSpPr>
        <p:spPr>
          <a:xfrm rot="19350637">
            <a:off x="1356008" y="4370516"/>
            <a:ext cx="1584176" cy="432048"/>
          </a:xfrm>
          <a:prstGeom prst="flowChartMagneticDisk">
            <a:avLst/>
          </a:prstGeom>
          <a:gradFill flip="none" rotWithShape="1">
            <a:gsLst>
              <a:gs pos="0">
                <a:srgbClr val="000082"/>
              </a:gs>
              <a:gs pos="30000">
                <a:srgbClr val="66008F"/>
              </a:gs>
              <a:gs pos="64999">
                <a:srgbClr val="BA0066"/>
              </a:gs>
              <a:gs pos="89999">
                <a:srgbClr val="FF0000"/>
              </a:gs>
              <a:gs pos="100000">
                <a:srgbClr val="FF8200"/>
              </a:gs>
            </a:gsLst>
            <a:lin ang="5400000" scaled="0"/>
            <a:tileRect/>
          </a:gradFill>
          <a:scene3d>
            <a:camera prst="isometricLeftDown"/>
            <a:lightRig rig="soft" dir="t"/>
          </a:scene3d>
          <a:sp3d z="38100" prstMaterial="metal">
            <a:bevelT prst="relaxedInset"/>
            <a:bevelB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Vývojový diagram: magnetický disk 6"/>
          <p:cNvSpPr/>
          <p:nvPr/>
        </p:nvSpPr>
        <p:spPr>
          <a:xfrm>
            <a:off x="4860032" y="4725144"/>
            <a:ext cx="3168352" cy="514880"/>
          </a:xfrm>
          <a:prstGeom prst="flowChartMagneticDisk">
            <a:avLst/>
          </a:prstGeom>
          <a:gradFill flip="none" rotWithShape="1">
            <a:gsLst>
              <a:gs pos="0">
                <a:srgbClr val="825600"/>
              </a:gs>
              <a:gs pos="80377">
                <a:srgbClr val="B97A00"/>
              </a:gs>
              <a:gs pos="73755">
                <a:srgbClr val="F09E00"/>
              </a:gs>
              <a:gs pos="51000">
                <a:srgbClr val="FFA800"/>
              </a:gs>
              <a:gs pos="28000">
                <a:srgbClr val="825600"/>
              </a:gs>
              <a:gs pos="42999">
                <a:srgbClr val="FFA800"/>
              </a:gs>
              <a:gs pos="58000">
                <a:srgbClr val="825600"/>
              </a:gs>
              <a:gs pos="72000">
                <a:srgbClr val="FFA800"/>
              </a:gs>
              <a:gs pos="87000">
                <a:srgbClr val="825600"/>
              </a:gs>
              <a:gs pos="100000">
                <a:srgbClr val="FFA800"/>
              </a:gs>
            </a:gsLst>
            <a:lin ang="18900000" scaled="1"/>
            <a:tileRect/>
          </a:gradFill>
          <a:effectLst>
            <a:glow rad="63500">
              <a:schemeClr val="accent2">
                <a:satMod val="175000"/>
                <a:alpha val="40000"/>
              </a:schemeClr>
            </a:glow>
          </a:effectLst>
          <a:scene3d>
            <a:camera prst="isometricOffAxis2Top"/>
            <a:lightRig rig="brightRoom" dir="t"/>
          </a:scene3d>
          <a:sp3d prstMaterial="clear">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Vývojový diagram: magnetický disk 7"/>
          <p:cNvSpPr/>
          <p:nvPr/>
        </p:nvSpPr>
        <p:spPr>
          <a:xfrm>
            <a:off x="5796136" y="1628800"/>
            <a:ext cx="1656184" cy="576064"/>
          </a:xfrm>
          <a:prstGeom prst="flowChartMagneticDisk">
            <a:avLst/>
          </a:prstGeom>
          <a:ln>
            <a:gradFill>
              <a:gsLst>
                <a:gs pos="18750">
                  <a:srgbClr val="00003C"/>
                </a:gs>
                <a:gs pos="17500">
                  <a:srgbClr val="000038"/>
                </a:gs>
                <a:gs pos="15000">
                  <a:srgbClr val="000030"/>
                </a:gs>
                <a:gs pos="10000">
                  <a:srgbClr val="000020"/>
                </a:gs>
                <a:gs pos="0">
                  <a:srgbClr val="000000"/>
                </a:gs>
                <a:gs pos="20000">
                  <a:srgbClr val="000040"/>
                </a:gs>
                <a:gs pos="50000">
                  <a:srgbClr val="400040"/>
                </a:gs>
                <a:gs pos="75000">
                  <a:srgbClr val="8F0040"/>
                </a:gs>
                <a:gs pos="89999">
                  <a:srgbClr val="F27300"/>
                </a:gs>
                <a:gs pos="100000">
                  <a:srgbClr val="FFBF00"/>
                </a:gs>
              </a:gsLst>
              <a:lin ang="5400000" scaled="0"/>
            </a:gradFill>
          </a:ln>
          <a:effectLst>
            <a:outerShdw blurRad="317500" dist="520700" sx="200000" sy="200000" kx="800400" algn="br" rotWithShape="0">
              <a:schemeClr val="bg1">
                <a:lumMod val="95000"/>
                <a:lumOff val="5000"/>
                <a:alpha val="37000"/>
              </a:schemeClr>
            </a:outerShdw>
          </a:effectLst>
          <a:scene3d>
            <a:camera prst="obliqueTopLeft"/>
            <a:lightRig rig="freezing" dir="t"/>
          </a:scene3d>
          <a:sp3d prstMaterial="powder">
            <a:bevelT w="152400" h="50800" prst="softRound"/>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389739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Sbírka svatozáří- příprava</a:t>
            </a:r>
            <a:endParaRPr lang="cs-CZ" b="0" i="1" dirty="0"/>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04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6. Kuriózní „všední“ předměty </a:t>
            </a:r>
            <a:endParaRPr lang="cs-CZ" sz="4400" dirty="0"/>
          </a:p>
        </p:txBody>
      </p:sp>
      <p:sp>
        <p:nvSpPr>
          <p:cNvPr id="3" name="Zástupný symbol pro obsah 2"/>
          <p:cNvSpPr>
            <a:spLocks noGrp="1"/>
          </p:cNvSpPr>
          <p:nvPr>
            <p:ph idx="1"/>
          </p:nvPr>
        </p:nvSpPr>
        <p:spPr/>
        <p:txBody>
          <a:bodyPr>
            <a:normAutofit/>
          </a:bodyPr>
          <a:lstStyle/>
          <a:p>
            <a:r>
              <a:rPr lang="cs-CZ" sz="2800" dirty="0" smtClean="0"/>
              <a:t>Tento úkol je postaven na schopnosti dobře pozorovat své okolí. Různé i na první pohled obyčejné předměty (lahve, části stavebnice, bytové doplňky, knižní obálky) mohou v detailu skrývat zvláštní kouzlo. Bude na studentkách, jak toto skryté kouzlo odhalit. Prostřednictvím fotografie mohou zajímavé momenty nejen odhalit a zpřístupnit ostatním, ale i důvtipnou manipulací převést do roviny kuriózní. </a:t>
            </a:r>
            <a:endParaRPr lang="cs-CZ" sz="2800" dirty="0"/>
          </a:p>
        </p:txBody>
      </p:sp>
    </p:spTree>
    <p:extLst>
      <p:ext uri="{BB962C8B-B14F-4D97-AF65-F5344CB8AC3E}">
        <p14:creationId xmlns:p14="http://schemas.microsoft.com/office/powerpoint/2010/main" val="2657855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„Panáček“, „Zvíře“</a:t>
            </a:r>
            <a:endParaRPr lang="cs-CZ" b="0" i="1" dirty="0"/>
          </a:p>
        </p:txBody>
      </p:sp>
      <p:pic>
        <p:nvPicPr>
          <p:cNvPr id="1945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3169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„Stavebnice I.“</a:t>
            </a:r>
            <a:endParaRPr lang="cs-CZ" b="0" i="1" dirty="0"/>
          </a:p>
        </p:txBody>
      </p:sp>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601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„Stavebnice II.“</a:t>
            </a:r>
            <a:endParaRPr lang="cs-CZ" b="0" i="1" dirty="0"/>
          </a:p>
        </p:txBody>
      </p:sp>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805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„Stavebnice III.“</a:t>
            </a:r>
            <a:endParaRPr lang="cs-CZ" b="0" i="1" dirty="0"/>
          </a:p>
        </p:txBody>
      </p:sp>
      <p:pic>
        <p:nvPicPr>
          <p:cNvPr id="266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32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„Radiátor“</a:t>
            </a:r>
            <a:endParaRPr lang="cs-CZ" b="0" i="1" dirty="0"/>
          </a:p>
        </p:txBody>
      </p:sp>
      <p:pic>
        <p:nvPicPr>
          <p:cNvPr id="23557"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669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„Napiš!“</a:t>
            </a:r>
            <a:endParaRPr lang="cs-CZ" b="0" i="1" dirty="0"/>
          </a:p>
        </p:txBody>
      </p:sp>
      <p:pic>
        <p:nvPicPr>
          <p:cNvPr id="2560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63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Stručně o projektu</a:t>
            </a:r>
            <a:endParaRPr lang="cs-CZ" sz="4400" dirty="0"/>
          </a:p>
        </p:txBody>
      </p:sp>
      <p:sp>
        <p:nvSpPr>
          <p:cNvPr id="3" name="Zástupný symbol pro obsah 2"/>
          <p:cNvSpPr>
            <a:spLocks noGrp="1"/>
          </p:cNvSpPr>
          <p:nvPr>
            <p:ph idx="1"/>
          </p:nvPr>
        </p:nvSpPr>
        <p:spPr/>
        <p:txBody>
          <a:bodyPr>
            <a:normAutofit/>
          </a:bodyPr>
          <a:lstStyle/>
          <a:p>
            <a:r>
              <a:rPr lang="cs-CZ" sz="2800" dirty="0" smtClean="0"/>
              <a:t>Cílem projektu je především přivést studentky k zamyšlením nad skrytými obsahy předmětů, dějů a jevů, které nás obklopují. Za prvním významem toho, co vnímáme se často skrývají další, někdy netušené obsahy. Jejich postupné odkrývání se stává dobrodružstvím poznávání. Na tuto cestu hledání se studentky vydávají skrze vlastní tvorbu a hledání možných alternativ. Téma kuriozit skýtá velké možnosti v objevování dosud skrytých významů.</a:t>
            </a:r>
            <a:endParaRPr lang="cs-CZ" sz="2800" dirty="0"/>
          </a:p>
        </p:txBody>
      </p:sp>
    </p:spTree>
    <p:extLst>
      <p:ext uri="{BB962C8B-B14F-4D97-AF65-F5344CB8AC3E}">
        <p14:creationId xmlns:p14="http://schemas.microsoft.com/office/powerpoint/2010/main" val="3484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„V kamnech“</a:t>
            </a:r>
            <a:endParaRPr lang="cs-CZ" b="0" i="1" dirty="0"/>
          </a:p>
        </p:txBody>
      </p:sp>
      <p:pic>
        <p:nvPicPr>
          <p:cNvPr id="276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3482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„Džungle útočí“</a:t>
            </a:r>
            <a:endParaRPr lang="cs-CZ" b="0" i="1" dirty="0"/>
          </a:p>
        </p:txBody>
      </p:sp>
      <p:pic>
        <p:nvPicPr>
          <p:cNvPr id="2457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947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Závěr:</a:t>
            </a:r>
            <a:endParaRPr lang="cs-CZ" sz="4400" dirty="0"/>
          </a:p>
        </p:txBody>
      </p:sp>
      <p:sp>
        <p:nvSpPr>
          <p:cNvPr id="3" name="Zástupný symbol pro obsah 2"/>
          <p:cNvSpPr>
            <a:spLocks noGrp="1"/>
          </p:cNvSpPr>
          <p:nvPr>
            <p:ph idx="1"/>
          </p:nvPr>
        </p:nvSpPr>
        <p:spPr/>
        <p:txBody>
          <a:bodyPr>
            <a:normAutofit/>
          </a:bodyPr>
          <a:lstStyle/>
          <a:p>
            <a:r>
              <a:rPr lang="cs-CZ" sz="2800" dirty="0" smtClean="0"/>
              <a:t>Studentky se prostřednictvím projektu Kuriozita-alternativa věnují hledání nových možností vyjádření zvláštnosti s vtipem ve ztvárnění i názvu. Přes individuální práci v kresbě a tvorbě malých kuriózních objektů se dostávají k „větším“ </a:t>
            </a:r>
            <a:r>
              <a:rPr lang="cs-CZ" sz="2800" dirty="0" err="1" smtClean="0"/>
              <a:t>pracem</a:t>
            </a:r>
            <a:r>
              <a:rPr lang="cs-CZ" sz="2800" dirty="0" smtClean="0"/>
              <a:t>, při kterých je nutná spolupráce ve skupině (práce na velkých formátech, instalace, vzájemné fotografování). Závěr projektu se nese opět spíše v individuálním režimu- fotografie předmětů, zákoutí, možná je ale i kolektivní spolupráce ve smyslu rady, technické výpomoci apod.  </a:t>
            </a:r>
            <a:endParaRPr lang="cs-CZ" sz="2800" dirty="0"/>
          </a:p>
        </p:txBody>
      </p:sp>
    </p:spTree>
    <p:extLst>
      <p:ext uri="{BB962C8B-B14F-4D97-AF65-F5344CB8AC3E}">
        <p14:creationId xmlns:p14="http://schemas.microsoft.com/office/powerpoint/2010/main" val="372373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Struktura projektu</a:t>
            </a:r>
            <a:endParaRPr lang="cs-CZ" sz="4400" dirty="0"/>
          </a:p>
        </p:txBody>
      </p:sp>
      <p:sp>
        <p:nvSpPr>
          <p:cNvPr id="3" name="Zástupný symbol pro obsah 2"/>
          <p:cNvSpPr>
            <a:spLocks noGrp="1"/>
          </p:cNvSpPr>
          <p:nvPr>
            <p:ph idx="1"/>
          </p:nvPr>
        </p:nvSpPr>
        <p:spPr/>
        <p:txBody>
          <a:bodyPr>
            <a:normAutofit/>
          </a:bodyPr>
          <a:lstStyle/>
          <a:p>
            <a:r>
              <a:rPr lang="cs-CZ" sz="3600" dirty="0" smtClean="0"/>
              <a:t>1. Kresebné návrhy kuriozit</a:t>
            </a:r>
          </a:p>
          <a:p>
            <a:r>
              <a:rPr lang="cs-CZ" sz="3600" dirty="0" smtClean="0"/>
              <a:t>2. Kuriózní miniatury (objekty)</a:t>
            </a:r>
          </a:p>
          <a:p>
            <a:r>
              <a:rPr lang="cs-CZ" sz="3600" dirty="0"/>
              <a:t>3</a:t>
            </a:r>
            <a:r>
              <a:rPr lang="cs-CZ" sz="3600" dirty="0" smtClean="0"/>
              <a:t>. Mimikry- masky</a:t>
            </a:r>
          </a:p>
          <a:p>
            <a:r>
              <a:rPr lang="cs-CZ" sz="3600" dirty="0"/>
              <a:t>4</a:t>
            </a:r>
            <a:r>
              <a:rPr lang="cs-CZ" sz="3600" dirty="0" smtClean="0"/>
              <a:t>. Mimikry- op-art, </a:t>
            </a:r>
            <a:r>
              <a:rPr lang="cs-CZ" sz="3600" dirty="0" err="1" smtClean="0"/>
              <a:t>bodyart</a:t>
            </a:r>
            <a:endParaRPr lang="cs-CZ" sz="3600" dirty="0" smtClean="0"/>
          </a:p>
          <a:p>
            <a:r>
              <a:rPr lang="cs-CZ" sz="3600" dirty="0"/>
              <a:t>5</a:t>
            </a:r>
            <a:r>
              <a:rPr lang="cs-CZ" sz="3600" dirty="0" smtClean="0"/>
              <a:t>. Sbírka svatozáří</a:t>
            </a:r>
          </a:p>
          <a:p>
            <a:r>
              <a:rPr lang="cs-CZ" sz="3600" dirty="0" smtClean="0"/>
              <a:t>6. </a:t>
            </a:r>
            <a:r>
              <a:rPr lang="cs-CZ" sz="3600" dirty="0"/>
              <a:t>Předměty- nevšedně viděné (fotografie)</a:t>
            </a:r>
          </a:p>
          <a:p>
            <a:endParaRPr lang="cs-CZ" sz="3600" dirty="0" smtClean="0"/>
          </a:p>
          <a:p>
            <a:endParaRPr lang="cs-CZ" sz="3600" dirty="0" smtClean="0"/>
          </a:p>
          <a:p>
            <a:endParaRPr lang="cs-CZ" sz="3200" dirty="0"/>
          </a:p>
        </p:txBody>
      </p:sp>
    </p:spTree>
    <p:extLst>
      <p:ext uri="{BB962C8B-B14F-4D97-AF65-F5344CB8AC3E}">
        <p14:creationId xmlns:p14="http://schemas.microsoft.com/office/powerpoint/2010/main" val="3299635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1. Kresebné návrhy miniatur </a:t>
            </a:r>
            <a:endParaRPr lang="cs-CZ" sz="4400" dirty="0"/>
          </a:p>
        </p:txBody>
      </p:sp>
      <p:sp>
        <p:nvSpPr>
          <p:cNvPr id="3" name="Zástupný symbol pro obsah 2"/>
          <p:cNvSpPr>
            <a:spLocks noGrp="1"/>
          </p:cNvSpPr>
          <p:nvPr>
            <p:ph idx="1"/>
          </p:nvPr>
        </p:nvSpPr>
        <p:spPr/>
        <p:txBody>
          <a:bodyPr>
            <a:normAutofit/>
          </a:bodyPr>
          <a:lstStyle/>
          <a:p>
            <a:r>
              <a:rPr lang="cs-CZ" sz="2800" dirty="0" smtClean="0"/>
              <a:t>První úkol projektu- navrhnout kuriózní předmět v technice kresby není jen pomocí k úkolu druhému, ale</a:t>
            </a:r>
          </a:p>
          <a:p>
            <a:r>
              <a:rPr lang="cs-CZ" sz="2800" dirty="0"/>
              <a:t>s</a:t>
            </a:r>
            <a:r>
              <a:rPr lang="cs-CZ" sz="2800" dirty="0" smtClean="0"/>
              <a:t>amostatná tvůrčí aktivita a potřebná součást práce vedoucí k soustředění a zamyšlení se nad obsahem tématu a možnostmi, které nabízí.</a:t>
            </a:r>
          </a:p>
          <a:p>
            <a:r>
              <a:rPr lang="cs-CZ" sz="2800" dirty="0" smtClean="0"/>
              <a:t>Je potřeba rozlišit nápady, které lze realizovat, a které zůstanou vzhledem ke své konstrukční náročnosti jen v návrhu. </a:t>
            </a:r>
            <a:endParaRPr lang="cs-CZ" sz="2800" dirty="0"/>
          </a:p>
        </p:txBody>
      </p:sp>
    </p:spTree>
    <p:extLst>
      <p:ext uri="{BB962C8B-B14F-4D97-AF65-F5344CB8AC3E}">
        <p14:creationId xmlns:p14="http://schemas.microsoft.com/office/powerpoint/2010/main" val="3819155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0" i="1" dirty="0" smtClean="0"/>
              <a:t>Karikatura- „Pokrok v dopravě“</a:t>
            </a:r>
            <a:br>
              <a:rPr lang="cs-CZ" b="0" i="1" dirty="0" smtClean="0"/>
            </a:br>
            <a:endParaRPr lang="cs-CZ" b="0" i="1"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96752"/>
            <a:ext cx="6802704" cy="510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1600" y="-9601200"/>
            <a:ext cx="3474720" cy="260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4167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2. Kuriózní miniatury</a:t>
            </a:r>
            <a:endParaRPr lang="cs-CZ" sz="4400" dirty="0"/>
          </a:p>
        </p:txBody>
      </p:sp>
      <p:sp>
        <p:nvSpPr>
          <p:cNvPr id="3" name="Zástupný symbol pro obsah 2"/>
          <p:cNvSpPr>
            <a:spLocks noGrp="1"/>
          </p:cNvSpPr>
          <p:nvPr>
            <p:ph idx="1"/>
          </p:nvPr>
        </p:nvSpPr>
        <p:spPr/>
        <p:txBody>
          <a:bodyPr>
            <a:normAutofit/>
          </a:bodyPr>
          <a:lstStyle/>
          <a:p>
            <a:r>
              <a:rPr lang="cs-CZ" sz="2800" dirty="0" smtClean="0"/>
              <a:t>V následujícím úkolu se studentky zaměří na realizaci svých návrhů v různých materiálech. Postupně vznikají například kuriózní zmenšeniny existujících objektů (Koloseum) nebo různých prostředí (hřbitov), imitace různých předmětů s posunutím jejich významu (hamburger s mobilem, talíř, dort), fantaskní objekty- (Paralelní světy). Součástí práce jsou i pokud možno vtipné názvy. Počítá se s využitím různých materiálů- polystyren, molitan, keramická hlína, kartón, krepový papír, plastové prefabrikáty.</a:t>
            </a:r>
            <a:endParaRPr lang="cs-CZ" sz="2800" dirty="0"/>
          </a:p>
        </p:txBody>
      </p:sp>
    </p:spTree>
    <p:extLst>
      <p:ext uri="{BB962C8B-B14F-4D97-AF65-F5344CB8AC3E}">
        <p14:creationId xmlns:p14="http://schemas.microsoft.com/office/powerpoint/2010/main" val="2256809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„Happy </a:t>
            </a:r>
            <a:r>
              <a:rPr lang="cs-CZ" b="0" i="1" dirty="0" smtClean="0"/>
              <a:t>birthday</a:t>
            </a:r>
            <a:r>
              <a:rPr lang="cs-CZ" b="0" i="1" dirty="0" smtClean="0"/>
              <a:t>“</a:t>
            </a:r>
            <a:endParaRPr lang="cs-CZ" b="0" i="1"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369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0" i="1" dirty="0" smtClean="0"/>
              <a:t>„Hamburger mobil“</a:t>
            </a:r>
            <a:endParaRPr lang="cs-CZ" b="0" i="1"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586085"/>
      </p:ext>
    </p:extLst>
  </p:cSld>
  <p:clrMapOvr>
    <a:masterClrMapping/>
  </p:clrMapOvr>
</p:sld>
</file>

<file path=ppt/theme/theme1.xml><?xml version="1.0" encoding="utf-8"?>
<a:theme xmlns:a="http://schemas.openxmlformats.org/drawingml/2006/main" name="Došky">
  <a:themeElements>
    <a:clrScheme name="Došky">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á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ošky">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270</TotalTime>
  <Words>852</Words>
  <Application>Microsoft Office PowerPoint</Application>
  <PresentationFormat>Předvádění na obrazovce (4:3)</PresentationFormat>
  <Paragraphs>54</Paragraphs>
  <Slides>32</Slides>
  <Notes>1</Notes>
  <HiddenSlides>0</HiddenSlides>
  <MMClips>0</MMClips>
  <ScaleCrop>false</ScaleCrop>
  <HeadingPairs>
    <vt:vector size="4" baseType="variant">
      <vt:variant>
        <vt:lpstr>Motiv</vt:lpstr>
      </vt:variant>
      <vt:variant>
        <vt:i4>1</vt:i4>
      </vt:variant>
      <vt:variant>
        <vt:lpstr>Nadpisy snímků</vt:lpstr>
      </vt:variant>
      <vt:variant>
        <vt:i4>32</vt:i4>
      </vt:variant>
    </vt:vector>
  </HeadingPairs>
  <TitlesOfParts>
    <vt:vector size="33" baseType="lpstr">
      <vt:lpstr>Došky</vt:lpstr>
      <vt:lpstr>Kuriozita- alternativa</vt:lpstr>
      <vt:lpstr>Úvod: </vt:lpstr>
      <vt:lpstr>Stručně o projektu</vt:lpstr>
      <vt:lpstr>Struktura projektu</vt:lpstr>
      <vt:lpstr>1. Kresebné návrhy miniatur </vt:lpstr>
      <vt:lpstr>Karikatura- „Pokrok v dopravě“ </vt:lpstr>
      <vt:lpstr>2. Kuriózní miniatury</vt:lpstr>
      <vt:lpstr>„Happy birthday“</vt:lpstr>
      <vt:lpstr>„Hamburger mobil“</vt:lpstr>
      <vt:lpstr>Koloseum- „Návštěvníci“</vt:lpstr>
      <vt:lpstr>3. Mimikry masky</vt:lpstr>
      <vt:lpstr>„Strašidelné variace“</vt:lpstr>
      <vt:lpstr>„Všude jsem doma“</vt:lpstr>
      <vt:lpstr>4. Mimikry- inspirace op-artem</vt:lpstr>
      <vt:lpstr>„Ještě stále žiju“</vt:lpstr>
      <vt:lpstr>„Těsně vedle“</vt:lpstr>
      <vt:lpstr>„Zoo-art“</vt:lpstr>
      <vt:lpstr>Pohled do instalace na chodbě školy</vt:lpstr>
      <vt:lpstr>„Šach-mat“</vt:lpstr>
      <vt:lpstr>5. Sbírka svatozáří</vt:lpstr>
      <vt:lpstr>Prezentace aplikace PowerPoint</vt:lpstr>
      <vt:lpstr>Sbírka svatozáří- příprava</vt:lpstr>
      <vt:lpstr>6. Kuriózní „všední“ předměty </vt:lpstr>
      <vt:lpstr>„Panáček“, „Zvíře“</vt:lpstr>
      <vt:lpstr>„Stavebnice I.“</vt:lpstr>
      <vt:lpstr>„Stavebnice II.“</vt:lpstr>
      <vt:lpstr>„Stavebnice III.“</vt:lpstr>
      <vt:lpstr>„Radiátor“</vt:lpstr>
      <vt:lpstr>„Napiš!“</vt:lpstr>
      <vt:lpstr>„V kamnech“</vt:lpstr>
      <vt:lpstr>„Džungle útočí“</vt:lpstr>
      <vt:lpstr>Závěr:</vt:lpstr>
    </vt:vector>
  </TitlesOfParts>
  <Company>name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Kuriozita- alternativa</dc:title>
  <dc:creator>Kantor</dc:creator>
  <cp:lastModifiedBy>Kantor</cp:lastModifiedBy>
  <cp:revision>24</cp:revision>
  <dcterms:created xsi:type="dcterms:W3CDTF">2015-01-27T18:10:34Z</dcterms:created>
  <dcterms:modified xsi:type="dcterms:W3CDTF">2015-01-27T22:40:44Z</dcterms:modified>
</cp:coreProperties>
</file>