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85" r:id="rId3"/>
    <p:sldId id="296" r:id="rId4"/>
    <p:sldId id="284" r:id="rId5"/>
    <p:sldId id="287" r:id="rId6"/>
    <p:sldId id="286" r:id="rId7"/>
    <p:sldId id="288" r:id="rId8"/>
    <p:sldId id="290" r:id="rId9"/>
    <p:sldId id="289" r:id="rId10"/>
    <p:sldId id="291" r:id="rId11"/>
    <p:sldId id="292" r:id="rId12"/>
    <p:sldId id="294" r:id="rId13"/>
    <p:sldId id="295" r:id="rId14"/>
    <p:sldId id="293" r:id="rId15"/>
    <p:sldId id="261" r:id="rId16"/>
    <p:sldId id="268" r:id="rId17"/>
    <p:sldId id="297" r:id="rId18"/>
    <p:sldId id="298" r:id="rId19"/>
    <p:sldId id="259" r:id="rId20"/>
    <p:sldId id="269" r:id="rId21"/>
    <p:sldId id="271" r:id="rId22"/>
    <p:sldId id="260" r:id="rId23"/>
    <p:sldId id="262" r:id="rId24"/>
    <p:sldId id="267" r:id="rId25"/>
    <p:sldId id="300" r:id="rId26"/>
    <p:sldId id="274" r:id="rId27"/>
    <p:sldId id="273" r:id="rId28"/>
    <p:sldId id="301" r:id="rId29"/>
    <p:sldId id="302" r:id="rId30"/>
    <p:sldId id="275" r:id="rId31"/>
    <p:sldId id="299" r:id="rId32"/>
    <p:sldId id="303" r:id="rId33"/>
    <p:sldId id="304" r:id="rId34"/>
    <p:sldId id="305" r:id="rId35"/>
    <p:sldId id="276" r:id="rId36"/>
    <p:sldId id="306" r:id="rId37"/>
    <p:sldId id="308" r:id="rId38"/>
    <p:sldId id="309" r:id="rId39"/>
    <p:sldId id="307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7B5E3-0E87-455D-BA73-91B938F66CC7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55A50-1709-4957-87F3-C41E9F700B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86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682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86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52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15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52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15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07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24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409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74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2F78C-A181-4FC1-9A47-7C78DF1E5C25}" type="datetimeFigureOut">
              <a:rPr lang="cs-CZ" smtClean="0"/>
              <a:t>25.1.2015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79FA5-C954-4A80-ABC1-53CE6DD0A6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90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tesla.cz/?page_id=1591" TargetMode="External"/><Relationship Id="rId2" Type="http://schemas.openxmlformats.org/officeDocument/2006/relationships/hyperlink" Target="http://www.mlynymestu.cz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projekty.upce.cz/idea/fotogalerie/chemie-idea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728" y="1700809"/>
            <a:ext cx="8134672" cy="189964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cs-CZ" b="1" dirty="0" smtClean="0">
                <a:latin typeface="Corbel" panose="020B0503020204020204" pitchFamily="34" charset="0"/>
              </a:rPr>
              <a:t>Nekonečné sítě tvorby a poznávání v Automatických mlýnech</a:t>
            </a:r>
            <a:endParaRPr lang="cs-CZ" b="1" dirty="0">
              <a:latin typeface="Corbel" panose="020B0503020204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35696" y="3573016"/>
            <a:ext cx="7344816" cy="1752600"/>
          </a:xfrm>
        </p:spPr>
        <p:txBody>
          <a:bodyPr>
            <a:norm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----------------------------------------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aneb workshop iniciovaný záchranou industriální památky </a:t>
            </a:r>
            <a:endParaRPr lang="cs-CZ" sz="2800" dirty="0">
              <a:solidFill>
                <a:schemeClr val="bg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7148" y="1124744"/>
            <a:ext cx="353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Autor: Mgr. Pavla Kočová</a:t>
            </a:r>
            <a:endParaRPr lang="cs-CZ" sz="2000" dirty="0">
              <a:solidFill>
                <a:schemeClr val="bg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292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5816" y="845840"/>
            <a:ext cx="622818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>
                <a:solidFill>
                  <a:srgbClr val="FFC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Struktura seminářů U-Tesly</a:t>
            </a:r>
            <a:endParaRPr lang="cs-CZ" b="1" dirty="0">
              <a:solidFill>
                <a:srgbClr val="FFC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" y="2060848"/>
            <a:ext cx="6923112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000" b="1" dirty="0" smtClean="0"/>
              <a:t>přednášky „Pecha </a:t>
            </a:r>
            <a:r>
              <a:rPr lang="cs-CZ" sz="2000" b="1" dirty="0" err="1" smtClean="0"/>
              <a:t>Kucha</a:t>
            </a:r>
            <a:r>
              <a:rPr lang="cs-CZ" sz="2000" b="1" dirty="0" smtClean="0"/>
              <a:t>“</a:t>
            </a:r>
          </a:p>
          <a:p>
            <a:pPr lvl="1"/>
            <a:r>
              <a:rPr lang="cs-CZ" sz="1600" b="1" dirty="0" smtClean="0"/>
              <a:t>každý z přednášejících má na svou přednášku 6 min 40 sec  s ukázkou 20 obrázků, které komentuje </a:t>
            </a:r>
          </a:p>
          <a:p>
            <a:pPr lvl="1"/>
            <a:r>
              <a:rPr lang="cs-CZ" sz="1600" b="1" dirty="0" smtClean="0"/>
              <a:t>odborníci seznamují  ostatními s novinkami svého oboru</a:t>
            </a:r>
          </a:p>
          <a:p>
            <a:pPr lvl="1"/>
            <a:r>
              <a:rPr lang="cs-CZ" sz="1600" b="1" dirty="0" smtClean="0"/>
              <a:t>místem konání bistro na FCHT </a:t>
            </a:r>
            <a:endParaRPr lang="cs-CZ" sz="2400" b="1" dirty="0" smtClean="0"/>
          </a:p>
          <a:p>
            <a:pPr>
              <a:buFont typeface="+mj-lt"/>
              <a:buAutoNum type="arabicPeriod"/>
            </a:pPr>
            <a:r>
              <a:rPr lang="cs-CZ" sz="2000" b="1" dirty="0" smtClean="0"/>
              <a:t>komentovaná výstava v Gama galerii, která je umístěna v ochozu prvního patra Fakulty chemicko-technologické pardubické univerzity </a:t>
            </a:r>
          </a:p>
          <a:p>
            <a:pPr>
              <a:buFont typeface="+mj-lt"/>
              <a:buAutoNum type="arabicPeriod"/>
            </a:pPr>
            <a:r>
              <a:rPr lang="cs-CZ" sz="2000" b="1" dirty="0" smtClean="0"/>
              <a:t>panelová diskuse </a:t>
            </a:r>
          </a:p>
          <a:p>
            <a:pPr lvl="1"/>
            <a:r>
              <a:rPr lang="cs-CZ" sz="1600" b="1" dirty="0" smtClean="0"/>
              <a:t>diskuse mezi odborníky na dané téma</a:t>
            </a:r>
          </a:p>
          <a:p>
            <a:pPr lvl="1"/>
            <a:r>
              <a:rPr lang="cs-CZ" sz="1600" b="1" dirty="0" smtClean="0"/>
              <a:t>zapojují se do ní i hosté </a:t>
            </a:r>
            <a:endParaRPr lang="cs-CZ" sz="1600" b="1" dirty="0"/>
          </a:p>
          <a:p>
            <a:pPr>
              <a:buFont typeface="+mj-lt"/>
              <a:buAutoNum type="arabicPeriod"/>
            </a:pPr>
            <a:r>
              <a:rPr lang="cs-CZ" sz="2000" b="1" dirty="0" smtClean="0"/>
              <a:t>multimediální semináře </a:t>
            </a:r>
          </a:p>
          <a:p>
            <a:pPr lvl="1"/>
            <a:r>
              <a:rPr lang="cs-CZ" sz="1600" b="1" dirty="0" smtClean="0"/>
              <a:t>zpravidla dvoudenní, probíhající v jiný termín než iniciační semináře</a:t>
            </a:r>
          </a:p>
          <a:p>
            <a:pPr lvl="1"/>
            <a:r>
              <a:rPr lang="cs-CZ" sz="1600" b="1" dirty="0" smtClean="0"/>
              <a:t>aplikace poznatků a inspirace z motivačních a iniciačních seminářů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044452"/>
            <a:ext cx="1528564" cy="15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-36512" y="1547500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_ _ _ _ _ _ </a:t>
            </a:r>
            <a:r>
              <a:rPr lang="cs-CZ" dirty="0">
                <a:solidFill>
                  <a:schemeClr val="bg1"/>
                </a:solidFill>
              </a:rPr>
              <a:t>_ _ _ _ _ </a:t>
            </a:r>
            <a:r>
              <a:rPr lang="cs-CZ" dirty="0" smtClean="0">
                <a:solidFill>
                  <a:schemeClr val="bg1"/>
                </a:solidFill>
              </a:rPr>
              <a:t>_ _ </a:t>
            </a:r>
            <a:r>
              <a:rPr lang="cs-CZ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3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0" y="1264121"/>
            <a:ext cx="85725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332656"/>
            <a:ext cx="2411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1/ „Pecha </a:t>
            </a:r>
            <a:r>
              <a:rPr lang="cs-CZ" sz="2400" b="1" dirty="0" err="1"/>
              <a:t>Kucha</a:t>
            </a:r>
            <a:r>
              <a:rPr lang="cs-CZ" sz="2400" b="1" dirty="0"/>
              <a:t>“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7508" y="6432738"/>
            <a:ext cx="696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http://projekty.upce.cz/idea/fotogalerie/chemie-idea.html</a:t>
            </a:r>
          </a:p>
        </p:txBody>
      </p:sp>
    </p:spTree>
    <p:extLst>
      <p:ext uri="{BB962C8B-B14F-4D97-AF65-F5344CB8AC3E}">
        <p14:creationId xmlns:p14="http://schemas.microsoft.com/office/powerpoint/2010/main" val="19113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332656"/>
            <a:ext cx="2541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2</a:t>
            </a:r>
            <a:r>
              <a:rPr lang="cs-CZ" sz="2400" b="1" dirty="0" smtClean="0"/>
              <a:t>/ „Galerie Gama“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  <p:pic>
        <p:nvPicPr>
          <p:cNvPr id="3074" name="Picture 2" descr="C:\Users\Pavla\Desktop\Výstavy a workshopy\Biocosi\IMG_3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98347"/>
            <a:ext cx="8064896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3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vla\Desktop\Výstavy a workshopy\Biocosi\IMG_3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106288" cy="340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avla\Desktop\Výstavy a workshopy\Biocosi\IMG_32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374441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3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avla\Desktop\DSC_06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4" y="1124744"/>
            <a:ext cx="8286750" cy="50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332656"/>
            <a:ext cx="7876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4/ Multimediální seminář pro pedagogy na téma „Kreativita“</a:t>
            </a:r>
            <a:endParaRPr lang="cs-CZ" sz="2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5496" y="6432738"/>
            <a:ext cx="405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http://utesla.cz/?p=1625&amp;lang=en</a:t>
            </a:r>
          </a:p>
        </p:txBody>
      </p:sp>
    </p:spTree>
    <p:extLst>
      <p:ext uri="{BB962C8B-B14F-4D97-AF65-F5344CB8AC3E}">
        <p14:creationId xmlns:p14="http://schemas.microsoft.com/office/powerpoint/2010/main" val="35013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>
                <a:solidFill>
                  <a:schemeClr val="bg2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Automatické mlýny – Nekonečné sítě</a:t>
            </a:r>
            <a:endParaRPr lang="cs-CZ" b="1" dirty="0">
              <a:solidFill>
                <a:schemeClr val="bg2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0808"/>
            <a:ext cx="3373594" cy="5060392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00808"/>
            <a:ext cx="5262860" cy="3508573"/>
          </a:xfrm>
        </p:spPr>
      </p:pic>
      <p:sp>
        <p:nvSpPr>
          <p:cNvPr id="5" name="TextovéPole 4"/>
          <p:cNvSpPr txBox="1"/>
          <p:nvPr/>
        </p:nvSpPr>
        <p:spPr>
          <a:xfrm>
            <a:off x="2160240" y="1034661"/>
            <a:ext cx="698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_ _ _ _ _ _ </a:t>
            </a:r>
            <a:r>
              <a:rPr lang="cs-CZ" dirty="0">
                <a:solidFill>
                  <a:schemeClr val="bg1"/>
                </a:solidFill>
              </a:rPr>
              <a:t>_ _ _ _ _ </a:t>
            </a:r>
            <a:r>
              <a:rPr lang="cs-CZ" dirty="0" smtClean="0">
                <a:solidFill>
                  <a:schemeClr val="bg1"/>
                </a:solidFill>
              </a:rPr>
              <a:t>_ _ </a:t>
            </a:r>
            <a:r>
              <a:rPr lang="cs-CZ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5" y="404664"/>
            <a:ext cx="8964995" cy="5976664"/>
          </a:xfrm>
        </p:spPr>
      </p:pic>
    </p:spTree>
    <p:extLst>
      <p:ext uri="{BB962C8B-B14F-4D97-AF65-F5344CB8AC3E}">
        <p14:creationId xmlns:p14="http://schemas.microsoft.com/office/powerpoint/2010/main" val="5253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>
                <a:solidFill>
                  <a:schemeClr val="bg2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Automatické mlýny – Nekonečné sítě </a:t>
            </a:r>
            <a:endParaRPr lang="cs-CZ" b="1" dirty="0">
              <a:solidFill>
                <a:schemeClr val="bg2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23528" y="1700808"/>
            <a:ext cx="8424936" cy="4525963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cs-CZ" b="1" dirty="0" smtClean="0"/>
              <a:t>harmonogram workshopu</a:t>
            </a:r>
            <a:r>
              <a:rPr lang="cs-CZ" dirty="0" smtClean="0"/>
              <a:t>:</a:t>
            </a:r>
          </a:p>
          <a:p>
            <a:pPr marL="971550" lvl="1" indent="-514350">
              <a:spcBef>
                <a:spcPts val="300"/>
              </a:spcBef>
              <a:buFont typeface="+mj-lt"/>
              <a:buAutoNum type="arabicPeriod"/>
            </a:pPr>
            <a:r>
              <a:rPr lang="cs-CZ" dirty="0" smtClean="0"/>
              <a:t>1 hodina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prohlídky návrhů na budoucí možné využití budovy Automatických mlýnů. </a:t>
            </a:r>
            <a:r>
              <a:rPr lang="cs-CZ" dirty="0" smtClean="0"/>
              <a:t>Návrhy tvořili studenti různých fakult architektury. A prohlídka dobových fotografií někdejších pardubických průmyslových staveb. </a:t>
            </a:r>
          </a:p>
          <a:p>
            <a:pPr marL="971550" lvl="1" indent="-514350">
              <a:spcBef>
                <a:spcPts val="300"/>
              </a:spcBef>
              <a:buFont typeface="+mj-lt"/>
              <a:buAutoNum type="arabicPeriod"/>
            </a:pPr>
            <a:r>
              <a:rPr lang="cs-CZ" dirty="0" smtClean="0"/>
              <a:t>1 hodina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prohlídky všech budov </a:t>
            </a:r>
            <a:r>
              <a:rPr lang="cs-CZ" dirty="0" smtClean="0"/>
              <a:t>Automatických mlýnů</a:t>
            </a:r>
            <a:r>
              <a:rPr lang="cs-CZ" dirty="0"/>
              <a:t> </a:t>
            </a:r>
            <a:r>
              <a:rPr lang="cs-CZ" dirty="0" smtClean="0"/>
              <a:t>a jejich využití pro </a:t>
            </a:r>
            <a:r>
              <a:rPr lang="cs-CZ" dirty="0" err="1" smtClean="0"/>
              <a:t>Site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aj. hry. </a:t>
            </a:r>
          </a:p>
          <a:p>
            <a:pPr marL="971550" lvl="1" indent="-514350">
              <a:spcBef>
                <a:spcPts val="300"/>
              </a:spcBef>
              <a:buFont typeface="+mj-lt"/>
              <a:buAutoNum type="arabicPeriod"/>
            </a:pPr>
            <a:r>
              <a:rPr lang="cs-CZ" dirty="0"/>
              <a:t>W</a:t>
            </a:r>
            <a:r>
              <a:rPr lang="cs-CZ" dirty="0" smtClean="0"/>
              <a:t>orkshop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Nekonečné sítě </a:t>
            </a:r>
          </a:p>
          <a:p>
            <a:pPr marL="971550" lvl="1" indent="-514350">
              <a:spcBef>
                <a:spcPts val="300"/>
              </a:spcBef>
              <a:buFont typeface="+mj-lt"/>
              <a:buAutoNum type="arabicPeriod"/>
            </a:pPr>
            <a:r>
              <a:rPr lang="cs-CZ" dirty="0"/>
              <a:t>P</a:t>
            </a:r>
            <a:r>
              <a:rPr lang="cs-CZ" dirty="0" smtClean="0"/>
              <a:t>rezentace prací </a:t>
            </a:r>
          </a:p>
          <a:p>
            <a:pPr marL="971550" lvl="1" indent="-514350">
              <a:spcBef>
                <a:spcPts val="300"/>
              </a:spcBef>
              <a:buFont typeface="+mj-lt"/>
              <a:buAutoNum type="arabicPeriod"/>
            </a:pP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Nanopinion</a:t>
            </a:r>
            <a:r>
              <a:rPr lang="cs-CZ" dirty="0" smtClean="0"/>
              <a:t> – prezentace nových technologií formou Pecha </a:t>
            </a:r>
            <a:r>
              <a:rPr lang="cs-CZ" dirty="0" err="1" smtClean="0"/>
              <a:t>Kucha</a:t>
            </a:r>
            <a:r>
              <a:rPr lang="cs-CZ" dirty="0" smtClean="0"/>
              <a:t> a dotazníkové šetření co se znalostí v oblasti nových technologií týče. </a:t>
            </a:r>
          </a:p>
          <a:p>
            <a:pPr marL="971550" lvl="1" indent="-514350">
              <a:spcBef>
                <a:spcPts val="300"/>
              </a:spcBef>
              <a:buFont typeface="+mj-lt"/>
              <a:buAutoNum type="arabicPeriod"/>
            </a:pPr>
            <a:r>
              <a:rPr lang="cs-CZ" dirty="0" smtClean="0"/>
              <a:t>Diskuse nad zážitky a fotodokumentací v ateliéru školy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60240" y="1034661"/>
            <a:ext cx="698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_ _ _ _ _ _ </a:t>
            </a:r>
            <a:r>
              <a:rPr lang="cs-CZ" dirty="0">
                <a:solidFill>
                  <a:schemeClr val="bg1"/>
                </a:solidFill>
              </a:rPr>
              <a:t>_ _ _ _ _ </a:t>
            </a:r>
            <a:r>
              <a:rPr lang="cs-CZ" dirty="0" smtClean="0">
                <a:solidFill>
                  <a:schemeClr val="bg1"/>
                </a:solidFill>
              </a:rPr>
              <a:t>_ _ </a:t>
            </a:r>
            <a:r>
              <a:rPr lang="cs-CZ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>
                <a:solidFill>
                  <a:schemeClr val="bg2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Automatické mlýny – Nekonečné sítě </a:t>
            </a:r>
            <a:endParaRPr lang="cs-CZ" b="1" dirty="0">
              <a:solidFill>
                <a:schemeClr val="bg2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95536" y="1600200"/>
            <a:ext cx="8435280" cy="4709120"/>
          </a:xfrm>
          <a:solidFill>
            <a:schemeClr val="bg1"/>
          </a:solidFill>
        </p:spPr>
        <p:txBody>
          <a:bodyPr/>
          <a:lstStyle/>
          <a:p>
            <a:r>
              <a:rPr lang="cs-CZ" b="1" dirty="0" smtClean="0"/>
              <a:t>organizační forma workshopu</a:t>
            </a:r>
            <a:r>
              <a:rPr lang="cs-CZ" dirty="0" smtClean="0"/>
              <a:t>:</a:t>
            </a:r>
          </a:p>
          <a:p>
            <a:pPr lvl="1">
              <a:spcBef>
                <a:spcPts val="300"/>
              </a:spcBef>
            </a:pPr>
            <a:r>
              <a:rPr lang="cs-CZ" dirty="0" smtClean="0"/>
              <a:t>studenti byli rozděleni do třech skupin </a:t>
            </a:r>
          </a:p>
          <a:p>
            <a:pPr lvl="1">
              <a:spcBef>
                <a:spcPts val="300"/>
              </a:spcBef>
            </a:pPr>
            <a:r>
              <a:rPr lang="cs-CZ" dirty="0" smtClean="0"/>
              <a:t>střídali se u výstavy, v místnosti určené pro workshop a u </a:t>
            </a:r>
            <a:r>
              <a:rPr lang="cs-CZ" dirty="0" err="1" smtClean="0"/>
              <a:t>Nanopinia</a:t>
            </a:r>
            <a:r>
              <a:rPr lang="cs-CZ" dirty="0" smtClean="0"/>
              <a:t> </a:t>
            </a:r>
          </a:p>
          <a:p>
            <a:r>
              <a:rPr lang="cs-CZ" b="1" dirty="0" smtClean="0"/>
              <a:t>počet studentů: 56</a:t>
            </a:r>
          </a:p>
          <a:p>
            <a:pPr lvl="1">
              <a:spcBef>
                <a:spcPts val="300"/>
              </a:spcBef>
            </a:pPr>
            <a:r>
              <a:rPr lang="cs-CZ" dirty="0" smtClean="0"/>
              <a:t>studenti grafického designu Střední odborné školy cestovního ruchu v Pardubicích </a:t>
            </a:r>
          </a:p>
          <a:p>
            <a:pPr lvl="1">
              <a:spcBef>
                <a:spcPts val="300"/>
              </a:spcBef>
            </a:pPr>
            <a:r>
              <a:rPr lang="cs-CZ" dirty="0" smtClean="0"/>
              <a:t>1., 2. a 3. ročník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60240" y="1034661"/>
            <a:ext cx="698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_ _ _ _ _ _ </a:t>
            </a:r>
            <a:r>
              <a:rPr lang="cs-CZ" dirty="0">
                <a:solidFill>
                  <a:schemeClr val="bg1"/>
                </a:solidFill>
              </a:rPr>
              <a:t>_ _ _ _ _ </a:t>
            </a:r>
            <a:r>
              <a:rPr lang="cs-CZ" dirty="0" smtClean="0">
                <a:solidFill>
                  <a:schemeClr val="bg1"/>
                </a:solidFill>
              </a:rPr>
              <a:t>_ _ </a:t>
            </a:r>
            <a:r>
              <a:rPr lang="cs-CZ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4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" y="1412776"/>
            <a:ext cx="8042188" cy="5361459"/>
          </a:xfrm>
        </p:spPr>
      </p:pic>
      <p:sp>
        <p:nvSpPr>
          <p:cNvPr id="5" name="TextovéPole 4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6" name="Obdélník 5"/>
          <p:cNvSpPr/>
          <p:nvPr/>
        </p:nvSpPr>
        <p:spPr>
          <a:xfrm>
            <a:off x="179512" y="332656"/>
            <a:ext cx="6030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Vstup do hlavní budovy Automatických mlýnů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4582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vla\Desktop\Výstavy a workshopy\mlýny automatic\Select_3G a a1G\IMG_1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24"/>
            <a:ext cx="4464496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3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4744"/>
            <a:ext cx="8532951" cy="5688632"/>
          </a:xfrm>
        </p:spPr>
      </p:pic>
      <p:sp>
        <p:nvSpPr>
          <p:cNvPr id="6" name="Obdélník 5"/>
          <p:cNvSpPr/>
          <p:nvPr/>
        </p:nvSpPr>
        <p:spPr>
          <a:xfrm>
            <a:off x="35496" y="332656"/>
            <a:ext cx="8973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1/ Prohlídka návrhů pro možné budoucí využití automatických mlýnů 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9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66904"/>
            <a:ext cx="8064896" cy="5376598"/>
          </a:xfrm>
        </p:spPr>
      </p:pic>
      <p:sp>
        <p:nvSpPr>
          <p:cNvPr id="4" name="TextovéPole 3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5496" y="332656"/>
            <a:ext cx="5035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1/ </a:t>
            </a:r>
            <a:r>
              <a:rPr lang="cs-CZ" sz="2400" b="1" dirty="0" err="1">
                <a:solidFill>
                  <a:schemeClr val="bg1"/>
                </a:solidFill>
              </a:rPr>
              <a:t>Industrial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Nostalgia</a:t>
            </a:r>
            <a:r>
              <a:rPr lang="cs-CZ" sz="2400" b="1" dirty="0">
                <a:solidFill>
                  <a:schemeClr val="bg1"/>
                </a:solidFill>
              </a:rPr>
              <a:t>, nikoli </a:t>
            </a:r>
            <a:r>
              <a:rPr lang="cs-CZ" sz="2400" b="1" dirty="0" err="1">
                <a:solidFill>
                  <a:schemeClr val="bg1"/>
                </a:solidFill>
              </a:rPr>
              <a:t>Ostalgia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8325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5039742"/>
            <a:ext cx="4024758" cy="11975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cs-CZ" sz="2400" b="1" dirty="0" smtClean="0">
                <a:latin typeface="MS PMincho" panose="02020600040205080304" pitchFamily="18" charset="-128"/>
                <a:ea typeface="MS PMincho" panose="02020600040205080304" pitchFamily="18" charset="-128"/>
              </a:rPr>
              <a:t>…tady by mohl být náš </a:t>
            </a:r>
            <a:r>
              <a:rPr lang="cs-CZ" sz="2400" b="1" dirty="0" err="1" smtClean="0">
                <a:latin typeface="MS PMincho" panose="02020600040205080304" pitchFamily="18" charset="-128"/>
                <a:ea typeface="MS PMincho" panose="02020600040205080304" pitchFamily="18" charset="-128"/>
              </a:rPr>
              <a:t>aťas</a:t>
            </a:r>
            <a:r>
              <a:rPr lang="cs-CZ" sz="2400" b="1" dirty="0" smtClean="0">
                <a:latin typeface="MS PMincho" panose="02020600040205080304" pitchFamily="18" charset="-128"/>
                <a:ea typeface="MS PMincho" panose="02020600040205080304" pitchFamily="18" charset="-128"/>
              </a:rPr>
              <a:t> …</a:t>
            </a:r>
            <a:r>
              <a:rPr lang="cs-CZ" sz="2400" b="1" dirty="0" smtClean="0">
                <a:latin typeface="MS PMincho" panose="02020600040205080304" pitchFamily="18" charset="-128"/>
                <a:ea typeface="MS PMincho" panose="02020600040205080304" pitchFamily="18" charset="-128"/>
                <a:sym typeface="Wingdings" panose="05000000000000000000" pitchFamily="2" charset="2"/>
              </a:rPr>
              <a:t> </a:t>
            </a:r>
            <a:endParaRPr lang="cs-CZ" sz="2400" b="1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" y="1124744"/>
            <a:ext cx="5011452" cy="334096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54" y="3356992"/>
            <a:ext cx="504825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5496" y="332656"/>
            <a:ext cx="7980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2/ Prohlídka prostor Automatických mlýnů – hry </a:t>
            </a:r>
            <a:r>
              <a:rPr lang="cs-CZ" sz="2400" b="1" dirty="0" err="1" smtClean="0"/>
              <a:t>Site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Specific</a:t>
            </a:r>
            <a:r>
              <a:rPr lang="cs-CZ" sz="2400" b="1" dirty="0" smtClean="0"/>
              <a:t>  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1967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301586" cy="495238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068960"/>
            <a:ext cx="5332436" cy="3554958"/>
          </a:xfrm>
        </p:spPr>
      </p:pic>
      <p:sp>
        <p:nvSpPr>
          <p:cNvPr id="6" name="Obdélník 5"/>
          <p:cNvSpPr/>
          <p:nvPr/>
        </p:nvSpPr>
        <p:spPr>
          <a:xfrm>
            <a:off x="35496" y="332656"/>
            <a:ext cx="8716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2/ Prohlídka prostor Automatických mlýnů – všude ještě s moukou  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5119242" y="1700808"/>
            <a:ext cx="4024758" cy="765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Zákaz kouření </a:t>
            </a:r>
            <a:r>
              <a:rPr lang="cs-CZ" sz="2400" dirty="0">
                <a:latin typeface="MS PMincho" panose="02020600040205080304" pitchFamily="18" charset="-128"/>
                <a:ea typeface="MS PMincho" panose="02020600040205080304" pitchFamily="18" charset="-128"/>
                <a:sym typeface="Wingdings" panose="05000000000000000000" pitchFamily="2" charset="2"/>
              </a:rPr>
              <a:t></a:t>
            </a:r>
            <a:endParaRPr lang="cs-CZ" sz="240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17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16765"/>
            <a:ext cx="7992888" cy="5328593"/>
          </a:xfrm>
        </p:spPr>
      </p:pic>
      <p:sp>
        <p:nvSpPr>
          <p:cNvPr id="3" name="Obdélník 2"/>
          <p:cNvSpPr/>
          <p:nvPr/>
        </p:nvSpPr>
        <p:spPr>
          <a:xfrm>
            <a:off x="107504" y="5933047"/>
            <a:ext cx="31630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„Nevědomost má </a:t>
            </a:r>
            <a:endParaRPr lang="cs-CZ" sz="2000" b="1" dirty="0" smtClean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r>
              <a:rPr lang="cs-CZ" sz="2000" b="1" dirty="0" smtClean="0">
                <a:latin typeface="MS PMincho" panose="02020600040205080304" pitchFamily="18" charset="-128"/>
                <a:ea typeface="MS PMincho" panose="02020600040205080304" pitchFamily="18" charset="-128"/>
              </a:rPr>
              <a:t>pravdě </a:t>
            </a:r>
            <a:r>
              <a:rPr lang="cs-CZ" sz="2000" b="1" dirty="0">
                <a:latin typeface="MS PMincho" panose="02020600040205080304" pitchFamily="18" charset="-128"/>
                <a:ea typeface="MS PMincho" panose="02020600040205080304" pitchFamily="18" charset="-128"/>
              </a:rPr>
              <a:t>blíž než předsudek.“</a:t>
            </a:r>
          </a:p>
        </p:txBody>
      </p:sp>
      <p:sp>
        <p:nvSpPr>
          <p:cNvPr id="5" name="Obdélník 4"/>
          <p:cNvSpPr/>
          <p:nvPr/>
        </p:nvSpPr>
        <p:spPr>
          <a:xfrm>
            <a:off x="35496" y="332656"/>
            <a:ext cx="3873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3/ Workshop Nekonečné sítě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331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5496" y="332656"/>
            <a:ext cx="3873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3/ Workshop Nekonečné sítě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95936" y="1235903"/>
            <a:ext cx="5040560" cy="384928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b="1" dirty="0" smtClean="0">
                <a:latin typeface="MS PMincho" panose="02020600040205080304" pitchFamily="18" charset="-128"/>
                <a:ea typeface="MS PMincho" panose="02020600040205080304" pitchFamily="18" charset="-128"/>
              </a:rPr>
              <a:t>materiál a pomůcky:</a:t>
            </a:r>
          </a:p>
          <a:p>
            <a:pPr lvl="1">
              <a:spcBef>
                <a:spcPts val="300"/>
              </a:spcBef>
            </a:pPr>
            <a:r>
              <a:rPr lang="cs-CZ" sz="2400" b="1" dirty="0" smtClean="0">
                <a:latin typeface="MS PMincho" panose="02020600040205080304" pitchFamily="18" charset="-128"/>
                <a:ea typeface="MS PMincho" panose="02020600040205080304" pitchFamily="18" charset="-128"/>
              </a:rPr>
              <a:t>skartovaný kancelářský papír a kotouče papíru do pokladen</a:t>
            </a:r>
          </a:p>
          <a:p>
            <a:pPr lvl="1">
              <a:spcBef>
                <a:spcPts val="300"/>
              </a:spcBef>
            </a:pPr>
            <a:r>
              <a:rPr lang="cs-CZ" sz="2400" b="1" dirty="0" smtClean="0">
                <a:latin typeface="MS PMincho" panose="02020600040205080304" pitchFamily="18" charset="-128"/>
                <a:ea typeface="MS PMincho" panose="02020600040205080304" pitchFamily="18" charset="-128"/>
              </a:rPr>
              <a:t>lepidlo, nůžky</a:t>
            </a:r>
          </a:p>
          <a:p>
            <a:pPr lvl="1">
              <a:spcBef>
                <a:spcPts val="300"/>
              </a:spcBef>
            </a:pPr>
            <a:r>
              <a:rPr lang="cs-CZ" sz="2400" b="1" dirty="0" smtClean="0">
                <a:latin typeface="MS PMincho" panose="02020600040205080304" pitchFamily="18" charset="-128"/>
                <a:ea typeface="MS PMincho" panose="02020600040205080304" pitchFamily="18" charset="-128"/>
              </a:rPr>
              <a:t>chirurgické rukavice</a:t>
            </a:r>
          </a:p>
          <a:p>
            <a:pPr lvl="1">
              <a:spcBef>
                <a:spcPts val="300"/>
              </a:spcBef>
            </a:pPr>
            <a:r>
              <a:rPr lang="cs-CZ" sz="2400" b="1" dirty="0" smtClean="0">
                <a:latin typeface="MS PMincho" panose="02020600040205080304" pitchFamily="18" charset="-128"/>
                <a:ea typeface="MS PMincho" panose="02020600040205080304" pitchFamily="18" charset="-128"/>
              </a:rPr>
              <a:t>UV světlo</a:t>
            </a:r>
          </a:p>
          <a:p>
            <a:pPr lvl="1"/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3672408" cy="550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0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7858968" cy="5239312"/>
          </a:xfrm>
        </p:spPr>
      </p:pic>
      <p:sp>
        <p:nvSpPr>
          <p:cNvPr id="5" name="Obdélník 4"/>
          <p:cNvSpPr/>
          <p:nvPr/>
        </p:nvSpPr>
        <p:spPr>
          <a:xfrm>
            <a:off x="35496" y="332656"/>
            <a:ext cx="3873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3/ Workshop Nekonečné sítě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2522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2" y="1434645"/>
            <a:ext cx="7852072" cy="5234715"/>
          </a:xfrm>
        </p:spPr>
      </p:pic>
      <p:sp>
        <p:nvSpPr>
          <p:cNvPr id="6" name="Obdélník 5"/>
          <p:cNvSpPr/>
          <p:nvPr/>
        </p:nvSpPr>
        <p:spPr>
          <a:xfrm>
            <a:off x="35496" y="332656"/>
            <a:ext cx="3873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3/ Workshop </a:t>
            </a:r>
            <a:r>
              <a:rPr lang="cs-CZ" sz="2400" b="1" dirty="0"/>
              <a:t>N</a:t>
            </a:r>
            <a:r>
              <a:rPr lang="cs-CZ" sz="2400" b="1" dirty="0" smtClean="0"/>
              <a:t>ekonečné sítě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9" name="Oválný popisek 8"/>
          <p:cNvSpPr/>
          <p:nvPr/>
        </p:nvSpPr>
        <p:spPr>
          <a:xfrm flipH="1">
            <a:off x="1259632" y="1124744"/>
            <a:ext cx="2664296" cy="174416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>
                <a:solidFill>
                  <a:schemeClr val="tx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„Art-</a:t>
            </a:r>
            <a:r>
              <a:rPr lang="cs-CZ" sz="2000" b="1" dirty="0" err="1">
                <a:solidFill>
                  <a:schemeClr val="tx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Bureau</a:t>
            </a:r>
            <a:r>
              <a:rPr lang="cs-CZ" sz="2000" b="1" dirty="0">
                <a:solidFill>
                  <a:schemeClr val="tx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?“</a:t>
            </a:r>
          </a:p>
        </p:txBody>
      </p:sp>
    </p:spTree>
    <p:extLst>
      <p:ext uri="{BB962C8B-B14F-4D97-AF65-F5344CB8AC3E}">
        <p14:creationId xmlns:p14="http://schemas.microsoft.com/office/powerpoint/2010/main" val="10555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5496" y="332656"/>
            <a:ext cx="3873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3/ Workshop </a:t>
            </a:r>
            <a:r>
              <a:rPr lang="cs-CZ" sz="2400" b="1" dirty="0"/>
              <a:t>N</a:t>
            </a:r>
            <a:r>
              <a:rPr lang="cs-CZ" sz="2400" b="1" dirty="0" smtClean="0"/>
              <a:t>ekonečné sítě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9" y="1700808"/>
            <a:ext cx="7500118" cy="499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álný popisek 8"/>
          <p:cNvSpPr/>
          <p:nvPr/>
        </p:nvSpPr>
        <p:spPr>
          <a:xfrm flipH="1">
            <a:off x="395536" y="1340768"/>
            <a:ext cx="2664296" cy="174416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 smtClean="0">
                <a:solidFill>
                  <a:schemeClr val="tx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„Výzkum nebo tvorba?“</a:t>
            </a:r>
            <a:endParaRPr lang="cs-CZ" sz="2000" b="1" dirty="0">
              <a:solidFill>
                <a:schemeClr val="tx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9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2368"/>
            <a:ext cx="3521185" cy="527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5496" y="332656"/>
            <a:ext cx="3873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3/ Workshop </a:t>
            </a:r>
            <a:r>
              <a:rPr lang="cs-CZ" sz="2400" b="1" dirty="0"/>
              <a:t>N</a:t>
            </a:r>
            <a:r>
              <a:rPr lang="cs-CZ" sz="2400" b="1" dirty="0" smtClean="0"/>
              <a:t>ekonečné sítě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_ _ _ _ _ _ </a:t>
            </a:r>
            <a:r>
              <a:rPr lang="cs-CZ" b="1" dirty="0"/>
              <a:t>_ _ _ _ _ </a:t>
            </a:r>
            <a:r>
              <a:rPr lang="cs-CZ" b="1" dirty="0" smtClean="0"/>
              <a:t>_ _ </a:t>
            </a:r>
            <a:r>
              <a:rPr lang="cs-CZ" b="1" dirty="0"/>
              <a:t>_ _ _ _ _ _ _ _ _ _ _ _ _ _ _ _ _ _ _ _ _ _ _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_</a:t>
            </a:r>
            <a:r>
              <a:rPr lang="cs-CZ" b="1" dirty="0"/>
              <a:t> _ </a:t>
            </a:r>
            <a:r>
              <a:rPr lang="cs-CZ" b="1" dirty="0" smtClean="0"/>
              <a:t> </a:t>
            </a:r>
            <a:endParaRPr lang="cs-CZ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11" y="1462368"/>
            <a:ext cx="3521185" cy="527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álný popisek 8"/>
          <p:cNvSpPr/>
          <p:nvPr/>
        </p:nvSpPr>
        <p:spPr>
          <a:xfrm flipH="1">
            <a:off x="2915816" y="1180783"/>
            <a:ext cx="3384376" cy="1744161"/>
          </a:xfrm>
          <a:prstGeom prst="wedgeEllipseCallout">
            <a:avLst/>
          </a:prstGeom>
          <a:solidFill>
            <a:schemeClr val="bg2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dirty="0" smtClean="0">
                <a:solidFill>
                  <a:schemeClr val="tx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„</a:t>
            </a:r>
            <a:r>
              <a:rPr lang="cs-CZ" sz="2000" b="1" dirty="0" err="1" smtClean="0">
                <a:solidFill>
                  <a:schemeClr val="tx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Transdisciplinarita</a:t>
            </a:r>
            <a:r>
              <a:rPr lang="cs-CZ" sz="2000" b="1" dirty="0" smtClean="0">
                <a:solidFill>
                  <a:schemeClr val="tx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 – </a:t>
            </a:r>
            <a:r>
              <a:rPr lang="cs-CZ" sz="2000" b="1" dirty="0" err="1" smtClean="0">
                <a:solidFill>
                  <a:schemeClr val="tx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nano</a:t>
            </a:r>
            <a:r>
              <a:rPr lang="cs-CZ" sz="2000" b="1" dirty="0" smtClean="0">
                <a:solidFill>
                  <a:schemeClr val="tx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, bio tvorba“ </a:t>
            </a:r>
            <a:endParaRPr lang="cs-CZ" sz="2000" b="1" dirty="0">
              <a:solidFill>
                <a:schemeClr val="tx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993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06503" cy="650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9737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980315" y="6328066"/>
            <a:ext cx="405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Zdroj: http://www.mlynymestu.cz/</a:t>
            </a:r>
          </a:p>
        </p:txBody>
      </p:sp>
    </p:spTree>
    <p:extLst>
      <p:ext uri="{BB962C8B-B14F-4D97-AF65-F5344CB8AC3E}">
        <p14:creationId xmlns:p14="http://schemas.microsoft.com/office/powerpoint/2010/main" val="4197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7920880" cy="528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5496" y="332656"/>
            <a:ext cx="4565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4</a:t>
            </a:r>
            <a:r>
              <a:rPr lang="cs-CZ" sz="2400" b="1" dirty="0" smtClean="0">
                <a:solidFill>
                  <a:schemeClr val="bg1"/>
                </a:solidFill>
              </a:rPr>
              <a:t>/ Výsledné práce pod UV světlem</a:t>
            </a:r>
            <a:endParaRPr lang="cs-CZ" sz="24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3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388130" cy="5082196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32944"/>
            <a:ext cx="4038600" cy="2692400"/>
          </a:xfrm>
        </p:spPr>
      </p:pic>
      <p:sp>
        <p:nvSpPr>
          <p:cNvPr id="6" name="Obdélník 5"/>
          <p:cNvSpPr/>
          <p:nvPr/>
        </p:nvSpPr>
        <p:spPr>
          <a:xfrm>
            <a:off x="35496" y="332656"/>
            <a:ext cx="4565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4</a:t>
            </a:r>
            <a:r>
              <a:rPr lang="cs-CZ" sz="2400" b="1" dirty="0" smtClean="0">
                <a:solidFill>
                  <a:schemeClr val="bg1"/>
                </a:solidFill>
              </a:rPr>
              <a:t>/ Výsledné práce pod UV světlem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568711" y="1516142"/>
            <a:ext cx="4487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Mincho" panose="02020600040205080304" pitchFamily="18" charset="-128"/>
                <a:ea typeface="MS PMincho" panose="02020600040205080304" pitchFamily="18" charset="-128"/>
              </a:rPr>
              <a:t>Tři Grácie a Marilyn </a:t>
            </a:r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Mincho" panose="02020600040205080304" pitchFamily="18" charset="-128"/>
                <a:ea typeface="MS PMincho" panose="02020600040205080304" pitchFamily="18" charset="-128"/>
              </a:rPr>
              <a:t>Manson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430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5496" y="332656"/>
            <a:ext cx="4565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4</a:t>
            </a:r>
            <a:r>
              <a:rPr lang="cs-CZ" sz="2400" b="1" dirty="0" smtClean="0">
                <a:solidFill>
                  <a:schemeClr val="bg1"/>
                </a:solidFill>
              </a:rPr>
              <a:t>/ Výsledné práce pod UV světlem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148064" y="1223228"/>
            <a:ext cx="3865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Mincho" panose="02020600040205080304" pitchFamily="18" charset="-128"/>
                <a:ea typeface="MS PMincho" panose="02020600040205080304" pitchFamily="18" charset="-128"/>
              </a:rPr>
              <a:t>Nekonečné sítě </a:t>
            </a:r>
            <a:r>
              <a:rPr lang="cs-CZ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Mincho" panose="02020600040205080304" pitchFamily="18" charset="-128"/>
                <a:ea typeface="MS PMincho" panose="02020600040205080304" pitchFamily="18" charset="-128"/>
              </a:rPr>
              <a:t>biokracie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7059613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5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5496" y="332656"/>
            <a:ext cx="4565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4</a:t>
            </a:r>
            <a:r>
              <a:rPr lang="cs-CZ" sz="2400" b="1" dirty="0" smtClean="0">
                <a:solidFill>
                  <a:schemeClr val="bg1"/>
                </a:solidFill>
              </a:rPr>
              <a:t>/ Výsledné práce pod UV světlem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325478" y="1223228"/>
            <a:ext cx="3567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Mincho" panose="02020600040205080304" pitchFamily="18" charset="-128"/>
                <a:ea typeface="MS PMincho" panose="02020600040205080304" pitchFamily="18" charset="-128"/>
              </a:rPr>
              <a:t>Keep</a:t>
            </a: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Mincho" panose="02020600040205080304" pitchFamily="18" charset="-128"/>
                <a:ea typeface="MS PMincho" panose="02020600040205080304" pitchFamily="18" charset="-128"/>
              </a:rPr>
              <a:t>Thymolin</a:t>
            </a:r>
            <a:r>
              <a:rPr lang="cs-CZ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Mincho" panose="02020600040205080304" pitchFamily="18" charset="-128"/>
                <a:ea typeface="MS PMincho" panose="02020600040205080304" pitchFamily="18" charset="-128"/>
              </a:rPr>
              <a:t> </a:t>
            </a:r>
            <a:r>
              <a:rPr lang="cs-CZ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Mincho" panose="02020600040205080304" pitchFamily="18" charset="-128"/>
                <a:ea typeface="MS PMincho" panose="02020600040205080304" pitchFamily="18" charset="-128"/>
              </a:rPr>
              <a:t>Smiling</a:t>
            </a:r>
            <a:endParaRPr lang="cs-CZ" sz="28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3228"/>
            <a:ext cx="3663950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943" y="3594953"/>
            <a:ext cx="4681537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7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5496" y="332656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5/ </a:t>
            </a:r>
            <a:r>
              <a:rPr lang="cs-CZ" sz="2400" b="1" dirty="0" err="1" smtClean="0">
                <a:solidFill>
                  <a:schemeClr val="bg1"/>
                </a:solidFill>
              </a:rPr>
              <a:t>Nanopinion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99167" y="1042924"/>
            <a:ext cx="391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Kde všude využít </a:t>
            </a:r>
            <a:r>
              <a:rPr lang="cs-CZ" sz="2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nano</a:t>
            </a:r>
            <a:r>
              <a:rPr lang="cs-CZ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…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7540087" cy="503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30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" y="1340768"/>
            <a:ext cx="4938824" cy="329254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40768"/>
            <a:ext cx="3528392" cy="5292589"/>
          </a:xfrm>
        </p:spPr>
      </p:pic>
      <p:sp>
        <p:nvSpPr>
          <p:cNvPr id="7" name="Obdélník 6"/>
          <p:cNvSpPr/>
          <p:nvPr/>
        </p:nvSpPr>
        <p:spPr>
          <a:xfrm>
            <a:off x="35496" y="332656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5/ </a:t>
            </a:r>
            <a:r>
              <a:rPr lang="cs-CZ" sz="2400" b="1" dirty="0" err="1" smtClean="0">
                <a:solidFill>
                  <a:schemeClr val="bg1"/>
                </a:solidFill>
              </a:rPr>
              <a:t>Nanopinion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5496" y="4725144"/>
            <a:ext cx="2484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Přednáška o </a:t>
            </a:r>
            <a:r>
              <a:rPr lang="cs-CZ" sz="24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Nano</a:t>
            </a:r>
            <a:endParaRPr lang="cs-CZ" sz="2400" b="1" dirty="0">
              <a:solidFill>
                <a:schemeClr val="accent1">
                  <a:lumMod val="20000"/>
                  <a:lumOff val="80000"/>
                </a:schemeClr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857072" y="6207695"/>
            <a:ext cx="1435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Testování</a:t>
            </a:r>
            <a:endParaRPr lang="cs-CZ" sz="2400" b="1" dirty="0">
              <a:solidFill>
                <a:schemeClr val="accent1">
                  <a:lumMod val="20000"/>
                  <a:lumOff val="80000"/>
                </a:schemeClr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45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5496" y="332656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5/ </a:t>
            </a:r>
            <a:r>
              <a:rPr lang="cs-CZ" sz="2400" b="1" dirty="0" err="1" smtClean="0">
                <a:solidFill>
                  <a:schemeClr val="bg1"/>
                </a:solidFill>
              </a:rPr>
              <a:t>Nanopinion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4" y="1622069"/>
            <a:ext cx="7570936" cy="5047291"/>
          </a:xfrm>
        </p:spPr>
      </p:pic>
    </p:spTree>
    <p:extLst>
      <p:ext uri="{BB962C8B-B14F-4D97-AF65-F5344CB8AC3E}">
        <p14:creationId xmlns:p14="http://schemas.microsoft.com/office/powerpoint/2010/main" val="342321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5496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Výstup – mimo rámec školy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70912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Studenti se seznámili s tím, jak načíst prostředí, neboli procítit genia loci třeba skrze </a:t>
            </a:r>
            <a:r>
              <a:rPr lang="cs-CZ" dirty="0" err="1" smtClean="0"/>
              <a:t>site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Sami přemýšleli nad možným dalším využitím památky, aby z ní nezůstal jen </a:t>
            </a:r>
            <a:r>
              <a:rPr lang="cs-CZ" dirty="0" err="1" smtClean="0"/>
              <a:t>brownfield</a:t>
            </a:r>
            <a:r>
              <a:rPr lang="cs-CZ" dirty="0" smtClean="0"/>
              <a:t>. V úvahu byla vzata komerční i nekomerční využití. Hlavní iniciativou těchto projektů bylo zachování této památky.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Workshop pomohl rozšířit povědomí o problému Mlýnů mezi studenty, jejich přátelé, a tak byly rozpoutány „Nekonečné sítě“ komunikace, mezilidských vztahů. Tento pojem samozřejmě naznačoval i nekonečné byrokratické sítě, které mohou jakoukoliv aktivitu brzdit a zamotat.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Veškeré projekty U-Tesly s dalším subjekty pomáhají znovunalézat provinční identitu Pardubic, industriální tradici, znovuoživit návaznost vzdělávání na profesi; zároveň rozproudit komunikaci s ostatními městy, nejen v rámci ČR, ale si se zahraničím.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12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5496" y="332656"/>
            <a:ext cx="2877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Výstup v rámci výuky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70912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Řízená diskuse po workshopu:</a:t>
            </a:r>
          </a:p>
          <a:p>
            <a:pPr marL="914400" lvl="1" indent="-514350"/>
            <a:r>
              <a:rPr lang="cs-CZ" dirty="0"/>
              <a:t>S</a:t>
            </a:r>
            <a:r>
              <a:rPr lang="cs-CZ" dirty="0" smtClean="0"/>
              <a:t>tudenti uznali v rámci svého oboru i nehumanitní oblast jako důležitou, byť v ní nemohou být erudovaní, ale jen v míře všeobecného povědomí o chemii, fyzice a nových technologií. </a:t>
            </a:r>
          </a:p>
          <a:p>
            <a:pPr marL="914400" lvl="1" indent="-514350"/>
            <a:r>
              <a:rPr lang="cs-CZ" dirty="0" smtClean="0"/>
              <a:t>V budoucnu mohou řešit vizuální styl takto orientovaných firem či institucí.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Úvaha nad ostatními industriálními památkami Pardubic: </a:t>
            </a:r>
          </a:p>
          <a:p>
            <a:pPr marL="914400" lvl="1" indent="-514350"/>
            <a:r>
              <a:rPr lang="cs-CZ" dirty="0"/>
              <a:t>A</a:t>
            </a:r>
            <a:r>
              <a:rPr lang="cs-CZ" dirty="0" smtClean="0"/>
              <a:t>reál Tesly u nemocnice, některé budovy Kávovin apod. </a:t>
            </a:r>
          </a:p>
          <a:p>
            <a:pPr marL="914400" lvl="1" indent="-514350"/>
            <a:r>
              <a:rPr lang="cs-CZ" dirty="0" smtClean="0"/>
              <a:t>V případě Kávovin je nutné i upozornit, že se zabývají výrobou bezlepkových potravin. </a:t>
            </a:r>
          </a:p>
          <a:p>
            <a:pPr marL="914400" lvl="1" indent="-514350"/>
            <a:r>
              <a:rPr lang="cs-CZ" dirty="0" smtClean="0"/>
              <a:t>Koncepce pro zaměstnanost v Pardubicích.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Environment</a:t>
            </a:r>
            <a:r>
              <a:rPr lang="cs-CZ" dirty="0" smtClean="0"/>
              <a:t> vs. </a:t>
            </a:r>
            <a:r>
              <a:rPr lang="cs-CZ" dirty="0" err="1" smtClean="0"/>
              <a:t>Industriál</a:t>
            </a:r>
            <a:r>
              <a:rPr lang="cs-CZ" dirty="0" smtClean="0"/>
              <a:t>:</a:t>
            </a:r>
          </a:p>
          <a:p>
            <a:pPr marL="914400" lvl="1" indent="-514350"/>
            <a:r>
              <a:rPr lang="cs-CZ" dirty="0"/>
              <a:t>D</a:t>
            </a:r>
            <a:r>
              <a:rPr lang="cs-CZ" dirty="0" smtClean="0"/>
              <a:t>iskuse nad šetrnými novými technologiemi s možnými dosud neprobádanými riziky.</a:t>
            </a:r>
          </a:p>
          <a:p>
            <a:pPr marL="914400" lvl="1" indent="-514350"/>
            <a:r>
              <a:rPr lang="cs-CZ" dirty="0"/>
              <a:t>T</a:t>
            </a:r>
            <a:r>
              <a:rPr lang="cs-CZ" dirty="0" smtClean="0"/>
              <a:t>yto dvě entity se nemusí navzájem vylučovat.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87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5496" y="332656"/>
            <a:ext cx="2138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Použité zdroje: 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2248" y="609655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_ _ _ _ _ _ </a:t>
            </a:r>
            <a:r>
              <a:rPr lang="cs-CZ" b="1" dirty="0">
                <a:solidFill>
                  <a:schemeClr val="bg1"/>
                </a:solidFill>
              </a:rPr>
              <a:t>_ _ _ _ _ </a:t>
            </a:r>
            <a:r>
              <a:rPr lang="cs-CZ" b="1" dirty="0" smtClean="0">
                <a:solidFill>
                  <a:schemeClr val="bg1"/>
                </a:solidFill>
              </a:rPr>
              <a:t>_ _ </a:t>
            </a:r>
            <a:r>
              <a:rPr lang="cs-CZ" b="1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_</a:t>
            </a:r>
            <a:r>
              <a:rPr lang="cs-CZ" b="1" dirty="0">
                <a:solidFill>
                  <a:schemeClr val="bg1"/>
                </a:solidFill>
              </a:rPr>
              <a:t> _ 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3232" cy="4637112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fotodokumentace autorky</a:t>
            </a:r>
          </a:p>
          <a:p>
            <a:r>
              <a:rPr lang="cs-CZ" dirty="0"/>
              <a:t>ČEVORA, Josef. Mlýny městu: Veřejná diskuse. O. S. OFFCITY. </a:t>
            </a:r>
            <a:r>
              <a:rPr lang="cs-CZ" i="1" dirty="0"/>
              <a:t>Mlýny městu</a:t>
            </a:r>
            <a:r>
              <a:rPr lang="cs-CZ" dirty="0"/>
              <a:t> [online]. 2013 [cit. 2015-01-25]. Dostupné z: </a:t>
            </a:r>
            <a:r>
              <a:rPr lang="cs-CZ" dirty="0">
                <a:hlinkClick r:id="rId2"/>
              </a:rPr>
              <a:t>http://www.mlynymestu.cz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r>
              <a:rPr lang="cs-CZ" dirty="0"/>
              <a:t>PROKOPOVÁ, Alexandra. Uskupení Tesla </a:t>
            </a:r>
            <a:r>
              <a:rPr lang="cs-CZ" dirty="0" err="1"/>
              <a:t>o.s</a:t>
            </a:r>
            <a:r>
              <a:rPr lang="cs-CZ" dirty="0"/>
              <a:t>.: Workshop s Pavlem Doskočilem. U-TESLA O.S. </a:t>
            </a:r>
            <a:r>
              <a:rPr lang="cs-CZ" i="1" dirty="0"/>
              <a:t>Uskupení Tesla o. s.</a:t>
            </a:r>
            <a:r>
              <a:rPr lang="cs-CZ" dirty="0"/>
              <a:t>[online]. 2013 [cit. 2015-01-25]. Dostupné z: </a:t>
            </a:r>
            <a:r>
              <a:rPr lang="cs-CZ" dirty="0">
                <a:hlinkClick r:id="rId3"/>
              </a:rPr>
              <a:t>http://utesla.cz/?page_id=1591</a:t>
            </a:r>
            <a:endParaRPr lang="cs-CZ" dirty="0" smtClean="0"/>
          </a:p>
          <a:p>
            <a:r>
              <a:rPr lang="cs-CZ" dirty="0"/>
              <a:t>2. iniciační seminář Chemie a Idea univerzity. In: [online]. Univerzita Pardubice [cit. 2015-01-25]. Dostupné z:</a:t>
            </a:r>
            <a:r>
              <a:rPr lang="cs-CZ" dirty="0">
                <a:hlinkClick r:id="rId4"/>
              </a:rPr>
              <a:t>http://projekty.upce.cz/idea/fotogalerie/chemie-idea.html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145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22710"/>
            <a:ext cx="8229600" cy="922114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chemeClr val="bg2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Automatické mlýny            </a:t>
            </a:r>
            <a:endParaRPr lang="cs-CZ" b="1" dirty="0">
              <a:solidFill>
                <a:schemeClr val="bg2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2071389"/>
            <a:ext cx="4038600" cy="452596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industriální památka Pardubic od Josefa Gočára</a:t>
            </a:r>
          </a:p>
          <a:p>
            <a:endParaRPr lang="cs-CZ" sz="2400" dirty="0" smtClean="0"/>
          </a:p>
          <a:p>
            <a:r>
              <a:rPr lang="cs-CZ" sz="2400" dirty="0" smtClean="0"/>
              <a:t>Její budoucí existence je v ohrožení. Hrozí, že město budovu zbourá.</a:t>
            </a:r>
          </a:p>
          <a:p>
            <a:endParaRPr lang="cs-CZ" sz="2400" dirty="0" smtClean="0"/>
          </a:p>
          <a:p>
            <a:r>
              <a:rPr lang="cs-CZ" sz="2400" dirty="0" smtClean="0"/>
              <a:t>Jednotlivé instituce se snaží budovu zachránit, a to nejen veřejnými diskusemi a peticemi, ale i různými kulturními akcemi (představení, workshopy).</a:t>
            </a:r>
            <a:endParaRPr lang="cs-CZ" sz="24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48200" y="2071389"/>
            <a:ext cx="4038600" cy="4525963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Iniciátoři veřejné diskuse nad budoucím využitím mlýnů:</a:t>
            </a:r>
          </a:p>
          <a:p>
            <a:pPr lvl="1"/>
            <a:r>
              <a:rPr lang="cs-CZ" b="1" dirty="0" smtClean="0">
                <a:solidFill>
                  <a:srgbClr val="FFC000"/>
                </a:solidFill>
              </a:rPr>
              <a:t>Divadlo 29:</a:t>
            </a:r>
          </a:p>
          <a:p>
            <a:pPr lvl="2"/>
            <a:r>
              <a:rPr lang="cs-CZ" dirty="0" smtClean="0">
                <a:solidFill>
                  <a:schemeClr val="bg1"/>
                </a:solidFill>
              </a:rPr>
              <a:t>výstava k dílu Josefa Gočára</a:t>
            </a:r>
          </a:p>
          <a:p>
            <a:pPr lvl="2"/>
            <a:r>
              <a:rPr lang="cs-CZ" dirty="0" smtClean="0">
                <a:solidFill>
                  <a:schemeClr val="bg1"/>
                </a:solidFill>
              </a:rPr>
              <a:t>představení ROPA (</a:t>
            </a:r>
            <a:r>
              <a:rPr lang="cs-CZ" dirty="0" err="1" smtClean="0">
                <a:solidFill>
                  <a:schemeClr val="bg1"/>
                </a:solidFill>
              </a:rPr>
              <a:t>site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specific</a:t>
            </a:r>
            <a:r>
              <a:rPr lang="cs-CZ" dirty="0" smtClean="0">
                <a:solidFill>
                  <a:schemeClr val="bg1"/>
                </a:solidFill>
              </a:rPr>
              <a:t>) </a:t>
            </a:r>
          </a:p>
          <a:p>
            <a:pPr lvl="1"/>
            <a:r>
              <a:rPr lang="cs-CZ" b="1" dirty="0" smtClean="0">
                <a:solidFill>
                  <a:srgbClr val="FFC000"/>
                </a:solidFill>
              </a:rPr>
              <a:t>Uskupení Tesla:</a:t>
            </a:r>
          </a:p>
          <a:p>
            <a:pPr lvl="2"/>
            <a:r>
              <a:rPr lang="cs-CZ" dirty="0" smtClean="0">
                <a:solidFill>
                  <a:schemeClr val="bg1"/>
                </a:solidFill>
              </a:rPr>
              <a:t>workshop pro ZŠ a SŠ pod názvem Nekonečné sítě, který proběhl v září roku 2013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051720" y="1619508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_ _ _ _ _ _ </a:t>
            </a:r>
            <a:r>
              <a:rPr lang="cs-CZ" dirty="0">
                <a:solidFill>
                  <a:schemeClr val="bg1"/>
                </a:solidFill>
              </a:rPr>
              <a:t>_ _ _ _ _ </a:t>
            </a:r>
            <a:r>
              <a:rPr lang="cs-CZ" dirty="0" smtClean="0">
                <a:solidFill>
                  <a:schemeClr val="bg1"/>
                </a:solidFill>
              </a:rPr>
              <a:t>_ _ </a:t>
            </a:r>
            <a:r>
              <a:rPr lang="cs-CZ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917848"/>
            <a:ext cx="3394720" cy="1143000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 smtClean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Divadlo 29</a:t>
            </a:r>
            <a:endParaRPr lang="cs-CZ" sz="4000" b="1" dirty="0">
              <a:solidFill>
                <a:schemeClr val="bg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143397"/>
            <a:ext cx="5554960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2400" dirty="0" smtClean="0"/>
              <a:t>kulturní instituce v Pardubicích</a:t>
            </a:r>
          </a:p>
          <a:p>
            <a:r>
              <a:rPr lang="cs-CZ" sz="2400" dirty="0" smtClean="0"/>
              <a:t>nonkonformní scéna:</a:t>
            </a:r>
          </a:p>
          <a:p>
            <a:pPr lvl="1"/>
            <a:r>
              <a:rPr lang="cs-CZ" sz="2000" dirty="0" smtClean="0"/>
              <a:t>koncerty, představení</a:t>
            </a:r>
          </a:p>
          <a:p>
            <a:pPr lvl="1"/>
            <a:r>
              <a:rPr lang="cs-CZ" sz="2000" dirty="0" smtClean="0"/>
              <a:t>výstavy a workshopy</a:t>
            </a:r>
          </a:p>
          <a:p>
            <a:pPr lvl="1"/>
            <a:r>
              <a:rPr lang="cs-CZ" sz="2000" dirty="0" smtClean="0"/>
              <a:t>přednášky </a:t>
            </a:r>
          </a:p>
          <a:p>
            <a:pPr lvl="1"/>
            <a:r>
              <a:rPr lang="cs-CZ" sz="2000" dirty="0" smtClean="0"/>
              <a:t>konání Mezipatra</a:t>
            </a:r>
          </a:p>
          <a:p>
            <a:r>
              <a:rPr lang="cs-CZ" sz="2400" dirty="0" smtClean="0"/>
              <a:t>multimédia, grafika, sociální témata</a:t>
            </a:r>
          </a:p>
          <a:p>
            <a:r>
              <a:rPr lang="cs-CZ" sz="2400" dirty="0" smtClean="0"/>
              <a:t>spolupráce s pardubickou univerzitou </a:t>
            </a:r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66241"/>
            <a:ext cx="3407023" cy="255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080919" y="1556792"/>
            <a:ext cx="705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_ _ _ _ _ _ </a:t>
            </a:r>
            <a:r>
              <a:rPr lang="cs-CZ" dirty="0">
                <a:solidFill>
                  <a:schemeClr val="bg1"/>
                </a:solidFill>
              </a:rPr>
              <a:t>_ _ _ _ _ </a:t>
            </a:r>
            <a:r>
              <a:rPr lang="cs-CZ" dirty="0" smtClean="0">
                <a:solidFill>
                  <a:schemeClr val="bg1"/>
                </a:solidFill>
              </a:rPr>
              <a:t>_ _ </a:t>
            </a:r>
            <a:r>
              <a:rPr lang="cs-CZ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5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360739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73120" y="836712"/>
            <a:ext cx="3113680" cy="1143000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 err="1" smtClean="0">
                <a:solidFill>
                  <a:srgbClr val="FFC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Site-specific</a:t>
            </a:r>
            <a:endParaRPr lang="cs-CZ" sz="4000" b="1" dirty="0">
              <a:solidFill>
                <a:srgbClr val="FFC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104256"/>
            <a:ext cx="4536504" cy="40610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2400" dirty="0" smtClean="0"/>
              <a:t>Umělecká činnost inspirovaná místem.</a:t>
            </a:r>
          </a:p>
          <a:p>
            <a:r>
              <a:rPr lang="cs-CZ" sz="2400" dirty="0" smtClean="0"/>
              <a:t>Dříve se takové tvorbě věnovali především umělci. Dnes jsou zapojování i představitelé neuměleckých oborů, kteří přispívají svým vnímáním </a:t>
            </a:r>
            <a:r>
              <a:rPr lang="cs-CZ" sz="2400" i="1" dirty="0" smtClean="0"/>
              <a:t>genia loci</a:t>
            </a:r>
            <a:r>
              <a:rPr lang="cs-CZ" sz="2400" dirty="0" smtClean="0"/>
              <a:t>. </a:t>
            </a:r>
          </a:p>
          <a:p>
            <a:r>
              <a:rPr lang="cs-CZ" sz="2400" dirty="0" smtClean="0"/>
              <a:t>Spontánní tvorba. 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1556792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_ _ _ _ _ _ </a:t>
            </a:r>
            <a:r>
              <a:rPr lang="cs-CZ" dirty="0">
                <a:solidFill>
                  <a:schemeClr val="bg1"/>
                </a:solidFill>
              </a:rPr>
              <a:t>_ _ _ _ _ </a:t>
            </a:r>
            <a:r>
              <a:rPr lang="cs-CZ" dirty="0" smtClean="0">
                <a:solidFill>
                  <a:schemeClr val="bg1"/>
                </a:solidFill>
              </a:rPr>
              <a:t>_ _ </a:t>
            </a:r>
            <a:r>
              <a:rPr lang="cs-CZ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5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4330824" cy="1143000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 smtClean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Uskupení </a:t>
            </a:r>
            <a:r>
              <a:rPr lang="cs-CZ" sz="4000" b="1" dirty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T</a:t>
            </a:r>
            <a:r>
              <a:rPr lang="cs-CZ" sz="4000" b="1" dirty="0" smtClean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esla</a:t>
            </a:r>
            <a:endParaRPr lang="cs-CZ" sz="4000" b="1" dirty="0">
              <a:solidFill>
                <a:schemeClr val="bg1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" y="2060848"/>
            <a:ext cx="6923112" cy="452596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umělecká skupina v Pardubicích dlouho zabývající se industriální tvorbou a v poslední době spojující vědce, filozofy a výtvarníky pod „třetí kulturu“ v dlouhodobém projektu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Idea univerzity </a:t>
            </a:r>
          </a:p>
          <a:p>
            <a:endParaRPr lang="cs-CZ" sz="2400" dirty="0"/>
          </a:p>
          <a:p>
            <a:r>
              <a:rPr lang="cs-CZ" sz="2400" dirty="0" smtClean="0"/>
              <a:t>aktivní účast v Pardubicích v rámci projektu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Smart City</a:t>
            </a:r>
            <a:r>
              <a:rPr lang="cs-CZ" sz="2400" dirty="0" smtClean="0"/>
              <a:t> ve snaze podpořit ochranu industriálních památek a oživit vztah škol a zdejších podniků </a:t>
            </a:r>
          </a:p>
          <a:p>
            <a:endParaRPr lang="cs-CZ" sz="2400" dirty="0"/>
          </a:p>
          <a:p>
            <a:endParaRPr lang="cs-CZ" sz="2400" dirty="0" smtClean="0"/>
          </a:p>
          <a:p>
            <a:r>
              <a:rPr lang="cs-CZ" sz="2400" b="1" dirty="0" smtClean="0"/>
              <a:t>Ing. Alexandra Prokopová </a:t>
            </a:r>
          </a:p>
          <a:p>
            <a:pPr lvl="1"/>
            <a:r>
              <a:rPr lang="cs-CZ" sz="2000" dirty="0" smtClean="0"/>
              <a:t>tentokrát ve spolupráci </a:t>
            </a:r>
            <a:r>
              <a:rPr lang="cs-CZ" sz="2000" b="1" dirty="0" smtClean="0"/>
              <a:t>s Veronikou </a:t>
            </a:r>
            <a:r>
              <a:rPr lang="cs-CZ" sz="2000" b="1" dirty="0" err="1" smtClean="0"/>
              <a:t>Doutlíkovou</a:t>
            </a:r>
            <a:r>
              <a:rPr lang="cs-CZ" sz="2000" b="1" dirty="0" smtClean="0"/>
              <a:t> </a:t>
            </a:r>
            <a:endParaRPr lang="cs-CZ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044452"/>
            <a:ext cx="1528564" cy="15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340768"/>
            <a:ext cx="71453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9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8" y="764704"/>
            <a:ext cx="6962764" cy="562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508" y="6432738"/>
            <a:ext cx="405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Zdroj: http://utesla.cz/?page_id=1591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64288" y="838453"/>
            <a:ext cx="197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Autor: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Petr Korunka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0" y="845840"/>
            <a:ext cx="6696744" cy="1143000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 smtClean="0">
                <a:solidFill>
                  <a:srgbClr val="FFC00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Iniciační semináře U-Tesly</a:t>
            </a:r>
            <a:endParaRPr lang="cs-CZ" sz="4000" b="1" dirty="0">
              <a:solidFill>
                <a:srgbClr val="FFC00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" y="2060848"/>
            <a:ext cx="6923112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2000" dirty="0"/>
              <a:t>N</a:t>
            </a:r>
            <a:r>
              <a:rPr lang="cs-CZ" sz="2000" dirty="0" smtClean="0"/>
              <a:t>ejen pro studenty, ale </a:t>
            </a:r>
            <a:r>
              <a:rPr lang="cs-CZ" sz="2000" b="1" dirty="0" smtClean="0"/>
              <a:t>zprvu především pro učitele</a:t>
            </a:r>
            <a:r>
              <a:rPr lang="cs-CZ" sz="2000" dirty="0" smtClean="0"/>
              <a:t>.</a:t>
            </a:r>
          </a:p>
          <a:p>
            <a:pPr lvl="1"/>
            <a:r>
              <a:rPr lang="cs-CZ" sz="1600" dirty="0" smtClean="0"/>
              <a:t>Motivační semináře a multimediální workshopy v rámci </a:t>
            </a:r>
            <a:r>
              <a:rPr lang="cs-CZ" sz="1600" b="1" dirty="0" smtClean="0"/>
              <a:t>projektu Idea univerzity:</a:t>
            </a:r>
          </a:p>
          <a:p>
            <a:pPr lvl="2" algn="r"/>
            <a:r>
              <a:rPr lang="cs-CZ" sz="1600" b="1" dirty="0" smtClean="0"/>
              <a:t>„Jídlo, sex a </a:t>
            </a:r>
            <a:r>
              <a:rPr lang="cs-CZ" sz="1600" b="1" dirty="0" err="1" smtClean="0"/>
              <a:t>Schrödingerova</a:t>
            </a:r>
            <a:r>
              <a:rPr lang="cs-CZ" sz="1600" b="1" dirty="0" smtClean="0"/>
              <a:t> kočka“ 9/2012</a:t>
            </a:r>
          </a:p>
          <a:p>
            <a:pPr lvl="2" algn="r"/>
            <a:r>
              <a:rPr lang="cs-CZ" sz="1600" b="1" dirty="0" smtClean="0"/>
              <a:t>„</a:t>
            </a:r>
            <a:r>
              <a:rPr lang="cs-CZ" sz="1600" b="1" dirty="0" err="1" smtClean="0"/>
              <a:t>Psyché-Deliké</a:t>
            </a:r>
            <a:r>
              <a:rPr lang="cs-CZ" sz="1600" b="1" dirty="0" smtClean="0"/>
              <a:t>“ 1/2013</a:t>
            </a:r>
          </a:p>
          <a:p>
            <a:pPr lvl="2" algn="r"/>
            <a:r>
              <a:rPr lang="cs-CZ" sz="1600" b="1" dirty="0" smtClean="0"/>
              <a:t>„Inventura Třetí kultury“ 2/2013</a:t>
            </a:r>
          </a:p>
          <a:p>
            <a:pPr lvl="2" algn="r"/>
            <a:r>
              <a:rPr lang="cs-CZ" sz="1600" b="1" dirty="0" smtClean="0"/>
              <a:t>„(R)evoluce“  5/2013</a:t>
            </a:r>
          </a:p>
          <a:p>
            <a:pPr lvl="2" algn="r"/>
            <a:r>
              <a:rPr lang="cs-CZ" sz="1600" b="1" dirty="0" smtClean="0"/>
              <a:t>„ART &amp; SCI“ 11/2013</a:t>
            </a:r>
          </a:p>
          <a:p>
            <a:pPr lvl="2" algn="r"/>
            <a:r>
              <a:rPr lang="cs-CZ" sz="1600" b="1" dirty="0" smtClean="0"/>
              <a:t>multimediální workshop „Kreativita“ s prof. Gibodou  2/2014</a:t>
            </a:r>
          </a:p>
          <a:p>
            <a:pPr lvl="2" algn="r"/>
            <a:r>
              <a:rPr lang="cs-CZ" sz="1600" b="1" dirty="0" smtClean="0"/>
              <a:t>„</a:t>
            </a:r>
            <a:r>
              <a:rPr lang="cs-CZ" sz="1600" b="1" dirty="0" err="1" smtClean="0"/>
              <a:t>Creative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Networking</a:t>
            </a:r>
            <a:r>
              <a:rPr lang="cs-CZ" sz="1600" b="1" dirty="0" smtClean="0"/>
              <a:t>“ 3/2014</a:t>
            </a:r>
          </a:p>
          <a:p>
            <a:pPr lvl="2" algn="r"/>
            <a:r>
              <a:rPr lang="cs-CZ" sz="1600" b="1" dirty="0" smtClean="0"/>
              <a:t>„GAMA place in UPCE </a:t>
            </a:r>
            <a:r>
              <a:rPr lang="cs-CZ" sz="1600" b="1" dirty="0" err="1" smtClean="0"/>
              <a:t>space</a:t>
            </a:r>
            <a:r>
              <a:rPr lang="cs-CZ" sz="1600" b="1" dirty="0" smtClean="0"/>
              <a:t>“ 4/2014</a:t>
            </a:r>
          </a:p>
          <a:p>
            <a:pPr lvl="2" algn="r"/>
            <a:r>
              <a:rPr lang="cs-CZ" sz="1600" b="1" dirty="0" smtClean="0"/>
              <a:t>„Nerozum rozumu“ 9/2014</a:t>
            </a:r>
          </a:p>
          <a:p>
            <a:pPr lvl="2" algn="r"/>
            <a:r>
              <a:rPr lang="cs-CZ" sz="1600" b="1" dirty="0" smtClean="0"/>
              <a:t>multimediální workshop „Trialog“ 11/2014</a:t>
            </a:r>
          </a:p>
          <a:p>
            <a:pPr lvl="2" algn="r"/>
            <a:r>
              <a:rPr lang="cs-CZ" sz="1600" b="1" dirty="0" smtClean="0"/>
              <a:t>závěrečný multimediální workshop „Inventura“ 12/2014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044452"/>
            <a:ext cx="1528564" cy="15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-36512" y="1547500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_ _ _ _ _ _ </a:t>
            </a:r>
            <a:r>
              <a:rPr lang="cs-CZ" dirty="0">
                <a:solidFill>
                  <a:schemeClr val="bg1"/>
                </a:solidFill>
              </a:rPr>
              <a:t>_ _ _ _ _ </a:t>
            </a:r>
            <a:r>
              <a:rPr lang="cs-CZ" dirty="0" smtClean="0">
                <a:solidFill>
                  <a:schemeClr val="bg1"/>
                </a:solidFill>
              </a:rPr>
              <a:t>_ _ </a:t>
            </a:r>
            <a:r>
              <a:rPr lang="cs-CZ" dirty="0">
                <a:solidFill>
                  <a:schemeClr val="bg1"/>
                </a:solidFill>
              </a:rPr>
              <a:t>_ _ _ _ _ _ _ _ _ _ _ _ _ _ _ _ _ _ _ _ _ _ _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_</a:t>
            </a:r>
            <a:r>
              <a:rPr lang="cs-CZ" dirty="0">
                <a:solidFill>
                  <a:schemeClr val="bg1"/>
                </a:solidFill>
              </a:rPr>
              <a:t> _ 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2382</Words>
  <Application>Microsoft Office PowerPoint</Application>
  <PresentationFormat>Předvádění na obrazovce (4:3)</PresentationFormat>
  <Paragraphs>177</Paragraphs>
  <Slides>39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Motiv systému Office</vt:lpstr>
      <vt:lpstr>Nekonečné sítě tvorby a poznávání v Automatických mlýnech</vt:lpstr>
      <vt:lpstr>Prezentace aplikace PowerPoint</vt:lpstr>
      <vt:lpstr>Prezentace aplikace PowerPoint</vt:lpstr>
      <vt:lpstr>Automatické mlýny            </vt:lpstr>
      <vt:lpstr>Divadlo 29</vt:lpstr>
      <vt:lpstr>Site-specific</vt:lpstr>
      <vt:lpstr>Uskupení Tesla</vt:lpstr>
      <vt:lpstr>Prezentace aplikace PowerPoint</vt:lpstr>
      <vt:lpstr>Iniciační semináře U-Tesly</vt:lpstr>
      <vt:lpstr>Struktura seminářů U-Tesly</vt:lpstr>
      <vt:lpstr>Prezentace aplikace PowerPoint</vt:lpstr>
      <vt:lpstr>Prezentace aplikace PowerPoint</vt:lpstr>
      <vt:lpstr>Prezentace aplikace PowerPoint</vt:lpstr>
      <vt:lpstr>Prezentace aplikace PowerPoint</vt:lpstr>
      <vt:lpstr>Automatické mlýny – Nekonečné sítě</vt:lpstr>
      <vt:lpstr>Prezentace aplikace PowerPoint</vt:lpstr>
      <vt:lpstr>Automatické mlýny – Nekonečné sítě </vt:lpstr>
      <vt:lpstr>Automatické mlýny – Nekonečné sítě </vt:lpstr>
      <vt:lpstr>Prezentace aplikace PowerPoint</vt:lpstr>
      <vt:lpstr>Prezentace aplikace PowerPoint</vt:lpstr>
      <vt:lpstr>Prezentace aplikace PowerPoint</vt:lpstr>
      <vt:lpstr>…tady by mohl být náš aťas …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Pavla</dc:creator>
  <cp:lastModifiedBy>Pavla</cp:lastModifiedBy>
  <cp:revision>73</cp:revision>
  <dcterms:created xsi:type="dcterms:W3CDTF">2013-11-24T15:48:42Z</dcterms:created>
  <dcterms:modified xsi:type="dcterms:W3CDTF">2015-01-25T17:21:00Z</dcterms:modified>
</cp:coreProperties>
</file>