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ilm.ff.cuni.cz/rozcestnik/teorie/intermedialita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124744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6309320"/>
            <a:ext cx="49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Mgr.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et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 Mgr. Romana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Siebenbürgerová</a:t>
            </a:r>
            <a:endParaRPr lang="cs-CZ" dirty="0">
              <a:solidFill>
                <a:srgbClr val="99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Literatura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it-IT" dirty="0" smtClean="0"/>
              <a:t>Szczepanik, Petr (2002a). „Intermedialita“. </a:t>
            </a:r>
            <a:r>
              <a:rPr lang="it-IT" i="1" dirty="0" smtClean="0"/>
              <a:t>Cinepur, č. </a:t>
            </a:r>
            <a:r>
              <a:rPr lang="it-IT" i="1" dirty="0" smtClean="0"/>
              <a:t>22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Intermedialita</a:t>
            </a:r>
            <a:r>
              <a:rPr lang="cs-CZ" i="1" dirty="0" smtClean="0"/>
              <a:t>: slovo - obraz - zvuk: sborník příspěvků ze sympozia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Editor Jan Schneider, Lenka Krausová. V Olomouci: Univerzita Palackého, 2008, 334 s. ISBN 9788024420547</a:t>
            </a:r>
            <a:r>
              <a:rPr lang="cs-CZ" dirty="0" smtClean="0"/>
              <a:t>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i="1" dirty="0" smtClean="0"/>
              <a:t>Vybrané kapitoly z </a:t>
            </a:r>
            <a:r>
              <a:rPr lang="cs-CZ" i="1" dirty="0" err="1" smtClean="0"/>
              <a:t>intermediality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Editor Jan Schneider, Lenka Krausová. Olomouc: Univerzita Palackého v Olomouci, 2008, 147 s. ISBN 9788024420554</a:t>
            </a:r>
            <a:r>
              <a:rPr lang="cs-CZ" dirty="0" smtClean="0"/>
              <a:t>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3"/>
              </a:rPr>
              <a:t>http://</a:t>
            </a:r>
            <a:r>
              <a:rPr lang="cs-CZ" dirty="0" smtClean="0">
                <a:latin typeface="Calibri" pitchFamily="34" charset="0"/>
                <a:hlinkClick r:id="rId3"/>
              </a:rPr>
              <a:t>film.</a:t>
            </a:r>
            <a:r>
              <a:rPr lang="cs-CZ" dirty="0" err="1" smtClean="0">
                <a:latin typeface="Calibri" pitchFamily="34" charset="0"/>
                <a:hlinkClick r:id="rId3"/>
              </a:rPr>
              <a:t>ff.cuni.cz</a:t>
            </a:r>
            <a:r>
              <a:rPr lang="cs-CZ" dirty="0" smtClean="0">
                <a:latin typeface="Calibri" pitchFamily="34" charset="0"/>
                <a:hlinkClick r:id="rId3"/>
              </a:rPr>
              <a:t>/</a:t>
            </a:r>
            <a:r>
              <a:rPr lang="cs-CZ" dirty="0" err="1" smtClean="0">
                <a:latin typeface="Calibri" pitchFamily="34" charset="0"/>
                <a:hlinkClick r:id="rId3"/>
              </a:rPr>
              <a:t>rozcestnik</a:t>
            </a:r>
            <a:r>
              <a:rPr lang="cs-CZ" dirty="0" smtClean="0">
                <a:latin typeface="Calibri" pitchFamily="34" charset="0"/>
                <a:hlinkClick r:id="rId3"/>
              </a:rPr>
              <a:t>/teorie/</a:t>
            </a:r>
            <a:r>
              <a:rPr lang="cs-CZ" dirty="0" err="1" smtClean="0">
                <a:latin typeface="Calibri" pitchFamily="34" charset="0"/>
                <a:hlinkClick r:id="rId3"/>
              </a:rPr>
              <a:t>intermedialita.pdf</a:t>
            </a:r>
            <a:r>
              <a:rPr lang="cs-CZ" dirty="0" smtClean="0">
                <a:latin typeface="Calibri" pitchFamily="34" charset="0"/>
              </a:rPr>
              <a:t> (citováno dne: 19.2.2015)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smtClean="0"/>
              <a:t>zkoumá </a:t>
            </a:r>
            <a:r>
              <a:rPr lang="cs-CZ" sz="2000" dirty="0" smtClean="0"/>
              <a:t>vztahy různých médií, která se vzájemné prolínají, a jejich spojením vzniká úplně nové dílo, jehož části od sebe již nejdou oddělit</a:t>
            </a:r>
            <a:r>
              <a:rPr lang="cs-CZ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Intermediální vztahy lze v současnosti nalézt prakticky ve všech uměleckých rovinách, tedy v rovině obrazu, zvuku či </a:t>
            </a:r>
            <a:r>
              <a:rPr lang="cs-CZ" sz="2000" dirty="0" smtClean="0"/>
              <a:t>textu.</a:t>
            </a:r>
          </a:p>
          <a:p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latin typeface="Calibri" pitchFamily="34" charset="0"/>
              </a:rPr>
              <a:t>„</a:t>
            </a:r>
            <a:r>
              <a:rPr lang="cs-CZ" sz="2000" b="1" dirty="0" smtClean="0">
                <a:latin typeface="Calibri" pitchFamily="34" charset="0"/>
              </a:rPr>
              <a:t>termine </a:t>
            </a:r>
            <a:r>
              <a:rPr lang="cs-CZ" sz="2000" b="1" dirty="0" err="1" smtClean="0">
                <a:latin typeface="Calibri" pitchFamily="34" charset="0"/>
              </a:rPr>
              <a:t>ombrello</a:t>
            </a:r>
            <a:r>
              <a:rPr lang="cs-CZ" sz="2000" b="1" dirty="0" smtClean="0">
                <a:latin typeface="Calibri" pitchFamily="34" charset="0"/>
              </a:rPr>
              <a:t>(ne</a:t>
            </a:r>
            <a:r>
              <a:rPr lang="cs-CZ" sz="2000" b="1" dirty="0" smtClean="0">
                <a:latin typeface="Calibri" pitchFamily="34" charset="0"/>
              </a:rPr>
              <a:t>)“ pro: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multimedialita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plurimedialita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transmedialita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hypermedialita</a:t>
            </a:r>
            <a:r>
              <a:rPr lang="cs-CZ" sz="2000" dirty="0" smtClean="0">
                <a:latin typeface="Calibri" pitchFamily="34" charset="0"/>
              </a:rPr>
              <a:t>“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Medientransfer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„mediální transformace“,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Medienwechsel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remediace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hyperfikce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„synestezie“,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mixed</a:t>
            </a:r>
            <a:r>
              <a:rPr lang="cs-CZ" sz="2000" dirty="0" smtClean="0">
                <a:latin typeface="Calibri" pitchFamily="34" charset="0"/>
              </a:rPr>
              <a:t> media“,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transposition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d’art</a:t>
            </a:r>
            <a:r>
              <a:rPr lang="cs-CZ" sz="2000" dirty="0" smtClean="0">
                <a:latin typeface="Calibri" pitchFamily="34" charset="0"/>
              </a:rPr>
              <a:t>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ut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pictura</a:t>
            </a:r>
            <a:r>
              <a:rPr lang="cs-CZ" sz="2000" dirty="0" smtClean="0">
                <a:latin typeface="Calibri" pitchFamily="34" charset="0"/>
              </a:rPr>
              <a:t> poesis“,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ekfráze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„zfilmování“,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smtClean="0">
                <a:latin typeface="Calibri" pitchFamily="34" charset="0"/>
              </a:rPr>
              <a:t>adaptace“, </a:t>
            </a:r>
            <a:endParaRPr lang="cs-CZ" sz="2000" dirty="0" smtClean="0">
              <a:latin typeface="Calibri" pitchFamily="34" charset="0"/>
            </a:endParaRP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smtClean="0">
                <a:latin typeface="Calibri" pitchFamily="34" charset="0"/>
              </a:rPr>
              <a:t>zhudebnění</a:t>
            </a:r>
            <a:r>
              <a:rPr lang="cs-CZ" sz="2000" dirty="0" smtClean="0">
                <a:latin typeface="Calibri" pitchFamily="34" charset="0"/>
              </a:rPr>
              <a:t>“…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 descr="higgins-inter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980728"/>
            <a:ext cx="5486400" cy="55961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347864" y="188640"/>
            <a:ext cx="5796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Vztahy mezi médii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412776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99CC00"/>
                </a:solidFill>
              </a:rPr>
              <a:t>Intermedialita</a:t>
            </a:r>
            <a:r>
              <a:rPr lang="cs-CZ" sz="2000" b="1" dirty="0" smtClean="0">
                <a:solidFill>
                  <a:srgbClr val="99CC00"/>
                </a:solidFill>
              </a:rPr>
              <a:t> </a:t>
            </a:r>
            <a:r>
              <a:rPr lang="cs-CZ" sz="2000" dirty="0" smtClean="0"/>
              <a:t>zahrnuje oproti jiným mediálním relacím skutečnost, že v rámci jejich průniku jsou veškeré zúčastněné entity transformovány, jsou sjednocovány do nového celku. Nejedná se o jednotlivé mixy, kombinace či přenosy, ale výsledná forma musí být jednolitým tvarem se svou vlastní kvalitou. Autor vytváří konceptuální fúze, výstavba prostoru v díle je daná stíráním hranic mezi jednotlivými uměními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b="1" dirty="0" err="1" smtClean="0">
                <a:solidFill>
                  <a:srgbClr val="99CC00"/>
                </a:solidFill>
              </a:rPr>
              <a:t>Transmediální</a:t>
            </a:r>
            <a:r>
              <a:rPr lang="cs-CZ" sz="2000" b="1" dirty="0" smtClean="0">
                <a:solidFill>
                  <a:srgbClr val="99CC00"/>
                </a:solidFill>
              </a:rPr>
              <a:t> relace </a:t>
            </a:r>
            <a:r>
              <a:rPr lang="cs-CZ" sz="2000" dirty="0" smtClean="0"/>
              <a:t>lze definovat jako vztahy mezi médii, které jsou založené na principu transpozice nebo transferu. Tato relace se vyskytuje, pokud vedle sebe působí jednotlivé formy, aniž by docházelo k jejich propojování, k jejich vzájemné interakci. 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347864" y="188640"/>
            <a:ext cx="5796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INTERMEDIALITOU se zabývají: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41277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doc. Mrg. Petr Szczepanik, </a:t>
            </a:r>
            <a:r>
              <a:rPr lang="pl-PL" sz="2000" dirty="0" smtClean="0"/>
              <a:t>Ph.D</a:t>
            </a:r>
          </a:p>
          <a:p>
            <a:r>
              <a:rPr lang="cs-CZ" sz="2000" dirty="0" smtClean="0"/>
              <a:t>Mgr. Miloš Vojtěchovský 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Media vhodná k propojování 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klasická </a:t>
            </a:r>
            <a:r>
              <a:rPr lang="cs-CZ" b="1" dirty="0" smtClean="0">
                <a:latin typeface="Calibri" pitchFamily="34" charset="0"/>
              </a:rPr>
              <a:t>– kresba, malba, modelování, prostorové vytváření, fotografie, film</a:t>
            </a:r>
          </a:p>
          <a:p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n</a:t>
            </a:r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ová média </a:t>
            </a:r>
            <a:r>
              <a:rPr lang="cs-CZ" b="1" dirty="0" smtClean="0">
                <a:latin typeface="Calibri" pitchFamily="34" charset="0"/>
              </a:rPr>
              <a:t>– digitální umění, internet, video, animace</a:t>
            </a:r>
          </a:p>
          <a:p>
            <a:endParaRPr lang="cs-CZ" b="1" dirty="0" smtClean="0">
              <a:latin typeface="Calibri" pitchFamily="34" charset="0"/>
            </a:endParaRPr>
          </a:p>
          <a:p>
            <a:r>
              <a:rPr lang="cs-CZ" b="1" dirty="0" err="1" smtClean="0">
                <a:solidFill>
                  <a:srgbClr val="D60093"/>
                </a:solidFill>
                <a:latin typeface="Calibri" pitchFamily="34" charset="0"/>
              </a:rPr>
              <a:t>mimovýtvarné</a:t>
            </a:r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 projevy </a:t>
            </a:r>
            <a:r>
              <a:rPr lang="cs-CZ" b="1" dirty="0" smtClean="0">
                <a:latin typeface="Calibri" pitchFamily="34" charset="0"/>
              </a:rPr>
              <a:t>- hudba, drama, literatura, výrazový tanec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Náměty z </a:t>
            </a:r>
          </a:p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dějin umění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Fluxus</a:t>
            </a:r>
            <a:endParaRPr lang="cs-CZ" dirty="0" smtClean="0">
              <a:solidFill>
                <a:srgbClr val="D60093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Cabaret</a:t>
            </a:r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Voltaire</a:t>
            </a:r>
            <a:endParaRPr lang="cs-CZ" dirty="0" smtClean="0">
              <a:solidFill>
                <a:srgbClr val="D60093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Obrazová báseň – Karel </a:t>
            </a:r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Teige</a:t>
            </a:r>
            <a:endParaRPr lang="cs-CZ" dirty="0" smtClean="0">
              <a:solidFill>
                <a:srgbClr val="D60093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Happeningy Alana </a:t>
            </a:r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Kaprowa</a:t>
            </a:r>
            <a:endParaRPr lang="cs-CZ" dirty="0" smtClean="0">
              <a:solidFill>
                <a:srgbClr val="D60093"/>
              </a:solidFill>
              <a:latin typeface="Calibri" pitchFamily="34" charset="0"/>
            </a:endParaRPr>
          </a:p>
          <a:p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Scénografie – Brněnský Devětsil</a:t>
            </a:r>
          </a:p>
          <a:p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Ready</a:t>
            </a:r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 </a:t>
            </a:r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made</a:t>
            </a:r>
            <a:endParaRPr lang="cs-CZ" dirty="0" smtClean="0">
              <a:solidFill>
                <a:srgbClr val="D60093"/>
              </a:solidFill>
              <a:latin typeface="Calibri" pitchFamily="34" charset="0"/>
            </a:endParaRPr>
          </a:p>
          <a:p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Yves</a:t>
            </a:r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 Klein antropometrie</a:t>
            </a:r>
          </a:p>
          <a:p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Zdeněk </a:t>
            </a:r>
            <a:r>
              <a:rPr lang="cs-CZ" dirty="0" err="1" smtClean="0">
                <a:solidFill>
                  <a:srgbClr val="D60093"/>
                </a:solidFill>
                <a:latin typeface="Calibri" pitchFamily="34" charset="0"/>
              </a:rPr>
              <a:t>Pešánek</a:t>
            </a:r>
            <a:r>
              <a:rPr lang="cs-CZ" dirty="0" smtClean="0">
                <a:solidFill>
                  <a:srgbClr val="D60093"/>
                </a:solidFill>
                <a:latin typeface="Calibri" pitchFamily="34" charset="0"/>
              </a:rPr>
              <a:t> - Světelně kinetické plastiky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err="1" smtClean="0">
                <a:solidFill>
                  <a:srgbClr val="D60093"/>
                </a:solidFill>
                <a:latin typeface="Arial Black" pitchFamily="34" charset="0"/>
              </a:rPr>
              <a:t>Yves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 Klein antropometrie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99CC00"/>
                </a:solidFill>
                <a:latin typeface="Calibri" pitchFamily="34" charset="0"/>
              </a:rPr>
              <a:t>https://www.youtube.com/watch?v=x0mYZbYdIpU</a:t>
            </a:r>
            <a:endParaRPr lang="cs-CZ" b="1" dirty="0" smtClean="0">
              <a:solidFill>
                <a:srgbClr val="99CC00"/>
              </a:solidFill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323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Romaine</dc:creator>
  <cp:lastModifiedBy>Romaine</cp:lastModifiedBy>
  <cp:revision>42</cp:revision>
  <dcterms:created xsi:type="dcterms:W3CDTF">2015-02-22T14:24:23Z</dcterms:created>
  <dcterms:modified xsi:type="dcterms:W3CDTF">2015-02-22T21:18:17Z</dcterms:modified>
</cp:coreProperties>
</file>