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71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64" r:id="rId17"/>
    <p:sldId id="274" r:id="rId18"/>
    <p:sldId id="273" r:id="rId19"/>
    <p:sldId id="275" r:id="rId20"/>
    <p:sldId id="276" r:id="rId21"/>
    <p:sldId id="277" r:id="rId22"/>
    <p:sldId id="279" r:id="rId23"/>
    <p:sldId id="280" r:id="rId24"/>
    <p:sldId id="281" r:id="rId25"/>
    <p:sldId id="282" r:id="rId26"/>
    <p:sldId id="26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vzdelavani/zakladni-vzdelavani/upraveny-ramcovy-vzdelavaci-program-pro-zakladni-vzdelavan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google.com/url?sa=t&amp;rct=j&amp;q=&amp;esrc=s&amp;source=web&amp;cd=1&amp;ved=0CCgQFjAA&amp;url=http%3A%2F%2Fwww.msmt.cz%2Ffile%2F10427_1_1%2F&amp;ei=7SJGVaTkN4fSUYi0gPgC&amp;usg=AFQjCNFWhixxjr5QSKko8dvFcYG6DuPEew&amp;bvm=bv.92291466,d.d24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979712" y="1124744"/>
            <a:ext cx="71642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Kontexty </a:t>
            </a:r>
            <a:r>
              <a:rPr lang="cs-CZ" sz="4000" dirty="0" err="1" smtClean="0">
                <a:solidFill>
                  <a:srgbClr val="D60093"/>
                </a:solidFill>
                <a:latin typeface="Arial Black" pitchFamily="34" charset="0"/>
              </a:rPr>
              <a:t>intermediality</a:t>
            </a:r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 v Rámcovém vzdělávacím programu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211960" y="6309320"/>
            <a:ext cx="493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99CC00"/>
                </a:solidFill>
                <a:latin typeface="Arial Black" pitchFamily="34" charset="0"/>
              </a:rPr>
              <a:t>Mgr. </a:t>
            </a:r>
            <a:r>
              <a:rPr lang="cs-CZ" dirty="0" err="1" smtClean="0">
                <a:solidFill>
                  <a:srgbClr val="99CC00"/>
                </a:solidFill>
                <a:latin typeface="Arial Black" pitchFamily="34" charset="0"/>
              </a:rPr>
              <a:t>et</a:t>
            </a:r>
            <a:r>
              <a:rPr lang="cs-CZ" dirty="0" smtClean="0">
                <a:solidFill>
                  <a:srgbClr val="99CC00"/>
                </a:solidFill>
                <a:latin typeface="Arial Black" pitchFamily="34" charset="0"/>
              </a:rPr>
              <a:t> Mgr. Romana </a:t>
            </a:r>
            <a:r>
              <a:rPr lang="cs-CZ" dirty="0" err="1" smtClean="0">
                <a:solidFill>
                  <a:srgbClr val="99CC00"/>
                </a:solidFill>
                <a:latin typeface="Arial Black" pitchFamily="34" charset="0"/>
              </a:rPr>
              <a:t>Siebenbürgerová</a:t>
            </a:r>
            <a:endParaRPr lang="cs-CZ" dirty="0">
              <a:solidFill>
                <a:srgbClr val="99CC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051720" y="188640"/>
            <a:ext cx="70922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D60093"/>
                </a:solidFill>
                <a:latin typeface="Arial Black" pitchFamily="34" charset="0"/>
              </a:rPr>
              <a:t>Výchova </a:t>
            </a:r>
            <a:r>
              <a:rPr lang="cs-CZ" sz="4000" b="1" dirty="0" smtClean="0">
                <a:solidFill>
                  <a:srgbClr val="D60093"/>
                </a:solidFill>
                <a:latin typeface="Arial Black" pitchFamily="34" charset="0"/>
              </a:rPr>
              <a:t>demokratického občana </a:t>
            </a:r>
          </a:p>
          <a:p>
            <a:r>
              <a:rPr lang="cs-CZ" sz="4000" b="1" dirty="0" smtClean="0">
                <a:solidFill>
                  <a:srgbClr val="D60093"/>
                </a:solidFill>
                <a:latin typeface="Arial Black" pitchFamily="34" charset="0"/>
              </a:rPr>
              <a:t>- </a:t>
            </a:r>
            <a:r>
              <a:rPr lang="cs-CZ" sz="4000" b="1" dirty="0" err="1" smtClean="0">
                <a:latin typeface="Arial Black" pitchFamily="34" charset="0"/>
              </a:rPr>
              <a:t>Subtéma</a:t>
            </a:r>
            <a:r>
              <a:rPr lang="cs-CZ" sz="4000" b="1" dirty="0" smtClean="0">
                <a:latin typeface="Arial Black" pitchFamily="34" charset="0"/>
              </a:rPr>
              <a:t>:</a:t>
            </a:r>
            <a:endParaRPr lang="cs-CZ" sz="4000" dirty="0" smtClean="0">
              <a:latin typeface="Arial Black" pitchFamily="34" charset="0"/>
            </a:endParaRPr>
          </a:p>
          <a:p>
            <a:endParaRPr lang="cs-CZ" sz="4000" b="1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051720" y="2348880"/>
            <a:ext cx="66247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 Black" pitchFamily="34" charset="0"/>
              </a:rPr>
              <a:t>Občanská společnost a škola</a:t>
            </a:r>
          </a:p>
          <a:p>
            <a:r>
              <a:rPr lang="cs-CZ" sz="2000" dirty="0" smtClean="0">
                <a:latin typeface="Arial Black" pitchFamily="34" charset="0"/>
              </a:rPr>
              <a:t>Občan, občanská společnost a stát</a:t>
            </a:r>
          </a:p>
          <a:p>
            <a:r>
              <a:rPr lang="cs-CZ" sz="2000" dirty="0" smtClean="0">
                <a:latin typeface="Arial Black" pitchFamily="34" charset="0"/>
              </a:rPr>
              <a:t>Formy participace občanů v politickém životě</a:t>
            </a:r>
          </a:p>
          <a:p>
            <a:r>
              <a:rPr lang="cs-CZ" sz="2000" dirty="0" smtClean="0">
                <a:latin typeface="Arial Black" pitchFamily="34" charset="0"/>
              </a:rPr>
              <a:t>Principy demokracie jako formy vlády a způsobu rozhodování</a:t>
            </a:r>
          </a:p>
          <a:p>
            <a:endParaRPr lang="cs-CZ" sz="2000" b="1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907704" y="188640"/>
            <a:ext cx="72362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D60093"/>
                </a:solidFill>
                <a:latin typeface="Arial Black" pitchFamily="34" charset="0"/>
              </a:rPr>
              <a:t>Výchova k myšlení v evropských a </a:t>
            </a:r>
            <a:r>
              <a:rPr lang="cs-CZ" sz="4000" b="1" dirty="0" smtClean="0">
                <a:solidFill>
                  <a:srgbClr val="D60093"/>
                </a:solidFill>
                <a:latin typeface="Arial Black" pitchFamily="34" charset="0"/>
              </a:rPr>
              <a:t>globálních souvislostech - </a:t>
            </a:r>
            <a:r>
              <a:rPr lang="cs-CZ" sz="4000" b="1" dirty="0" err="1" smtClean="0">
                <a:latin typeface="Arial Black" pitchFamily="34" charset="0"/>
              </a:rPr>
              <a:t>Subtéma</a:t>
            </a:r>
            <a:r>
              <a:rPr lang="cs-CZ" sz="4000" b="1" dirty="0" smtClean="0">
                <a:latin typeface="Arial Black" pitchFamily="34" charset="0"/>
              </a:rPr>
              <a:t>:</a:t>
            </a:r>
            <a:endParaRPr lang="cs-CZ" sz="4000" dirty="0" smtClean="0">
              <a:latin typeface="Arial Black" pitchFamily="34" charset="0"/>
            </a:endParaRPr>
          </a:p>
          <a:p>
            <a:endParaRPr lang="cs-CZ" sz="4000" b="1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123728" y="2348880"/>
            <a:ext cx="66247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 Black" pitchFamily="34" charset="0"/>
              </a:rPr>
              <a:t>Evropa a svět nás zajímá</a:t>
            </a:r>
          </a:p>
          <a:p>
            <a:r>
              <a:rPr lang="cs-CZ" sz="2000" dirty="0" smtClean="0">
                <a:latin typeface="Arial Black" pitchFamily="34" charset="0"/>
              </a:rPr>
              <a:t>Objevujeme Evropu a svět</a:t>
            </a:r>
          </a:p>
          <a:p>
            <a:r>
              <a:rPr lang="cs-CZ" sz="2000" dirty="0" smtClean="0">
                <a:latin typeface="Arial Black" pitchFamily="34" charset="0"/>
              </a:rPr>
              <a:t>Jsme Evropané</a:t>
            </a:r>
          </a:p>
          <a:p>
            <a:endParaRPr lang="cs-CZ" sz="2000" b="1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907704" y="188640"/>
            <a:ext cx="72362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D60093"/>
                </a:solidFill>
                <a:latin typeface="Arial Black" pitchFamily="34" charset="0"/>
              </a:rPr>
              <a:t>Multikulturní výchova </a:t>
            </a:r>
          </a:p>
          <a:p>
            <a:r>
              <a:rPr lang="cs-CZ" sz="4000" b="1" dirty="0" smtClean="0">
                <a:solidFill>
                  <a:srgbClr val="D60093"/>
                </a:solidFill>
                <a:latin typeface="Arial Black" pitchFamily="34" charset="0"/>
              </a:rPr>
              <a:t>- </a:t>
            </a:r>
            <a:r>
              <a:rPr lang="cs-CZ" sz="4000" b="1" dirty="0" err="1" smtClean="0">
                <a:latin typeface="Arial Black" pitchFamily="34" charset="0"/>
              </a:rPr>
              <a:t>Subtéma</a:t>
            </a:r>
            <a:r>
              <a:rPr lang="cs-CZ" sz="4000" b="1" dirty="0" smtClean="0">
                <a:latin typeface="Arial Black" pitchFamily="34" charset="0"/>
              </a:rPr>
              <a:t>:</a:t>
            </a:r>
            <a:endParaRPr lang="cs-CZ" sz="4000" dirty="0" smtClean="0">
              <a:latin typeface="Arial Black" pitchFamily="34" charset="0"/>
            </a:endParaRPr>
          </a:p>
          <a:p>
            <a:endParaRPr lang="cs-CZ" sz="4000" b="1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123728" y="2348880"/>
            <a:ext cx="66247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 Black" pitchFamily="34" charset="0"/>
              </a:rPr>
              <a:t>Kulturní diference</a:t>
            </a:r>
          </a:p>
          <a:p>
            <a:r>
              <a:rPr lang="cs-CZ" sz="2000" dirty="0" smtClean="0">
                <a:latin typeface="Arial Black" pitchFamily="34" charset="0"/>
              </a:rPr>
              <a:t>Lidské vztahy</a:t>
            </a:r>
          </a:p>
          <a:p>
            <a:r>
              <a:rPr lang="cs-CZ" sz="2000" dirty="0" smtClean="0">
                <a:latin typeface="Arial Black" pitchFamily="34" charset="0"/>
              </a:rPr>
              <a:t>Etnický původ</a:t>
            </a:r>
          </a:p>
          <a:p>
            <a:r>
              <a:rPr lang="cs-CZ" sz="2000" dirty="0" err="1" smtClean="0">
                <a:latin typeface="Arial Black" pitchFamily="34" charset="0"/>
              </a:rPr>
              <a:t>Multikulturalita</a:t>
            </a:r>
            <a:endParaRPr lang="cs-CZ" sz="2000" dirty="0" smtClean="0">
              <a:latin typeface="Arial Black" pitchFamily="34" charset="0"/>
            </a:endParaRPr>
          </a:p>
          <a:p>
            <a:r>
              <a:rPr lang="cs-CZ" sz="2000" dirty="0" smtClean="0">
                <a:latin typeface="Arial Black" pitchFamily="34" charset="0"/>
              </a:rPr>
              <a:t>Princip sociálního smíru a solidarity</a:t>
            </a:r>
          </a:p>
          <a:p>
            <a:endParaRPr lang="cs-CZ" sz="2000" b="1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907704" y="188640"/>
            <a:ext cx="72362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D60093"/>
                </a:solidFill>
                <a:latin typeface="Arial Black" pitchFamily="34" charset="0"/>
              </a:rPr>
              <a:t>Environmentální výchova </a:t>
            </a:r>
            <a:r>
              <a:rPr lang="cs-CZ" sz="4000" b="1" dirty="0" smtClean="0">
                <a:solidFill>
                  <a:srgbClr val="D60093"/>
                </a:solidFill>
                <a:latin typeface="Arial Black" pitchFamily="34" charset="0"/>
              </a:rPr>
              <a:t>- </a:t>
            </a:r>
            <a:r>
              <a:rPr lang="cs-CZ" sz="4000" b="1" dirty="0" err="1" smtClean="0">
                <a:latin typeface="Arial Black" pitchFamily="34" charset="0"/>
              </a:rPr>
              <a:t>Subtéma</a:t>
            </a:r>
            <a:r>
              <a:rPr lang="cs-CZ" sz="4000" b="1" dirty="0" smtClean="0">
                <a:latin typeface="Arial Black" pitchFamily="34" charset="0"/>
              </a:rPr>
              <a:t>:</a:t>
            </a:r>
            <a:endParaRPr lang="cs-CZ" sz="4000" dirty="0" smtClean="0">
              <a:latin typeface="Arial Black" pitchFamily="34" charset="0"/>
            </a:endParaRPr>
          </a:p>
          <a:p>
            <a:endParaRPr lang="cs-CZ" sz="4000" b="1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123728" y="2348880"/>
            <a:ext cx="66247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 Black" pitchFamily="34" charset="0"/>
              </a:rPr>
              <a:t>Ekosystémy</a:t>
            </a:r>
          </a:p>
          <a:p>
            <a:r>
              <a:rPr lang="cs-CZ" sz="2000" dirty="0" smtClean="0">
                <a:latin typeface="Arial Black" pitchFamily="34" charset="0"/>
              </a:rPr>
              <a:t>Základní podmínky života</a:t>
            </a:r>
          </a:p>
          <a:p>
            <a:r>
              <a:rPr lang="cs-CZ" sz="2000" dirty="0" smtClean="0">
                <a:latin typeface="Arial Black" pitchFamily="34" charset="0"/>
              </a:rPr>
              <a:t>Lidské aktivity a problémy životního prostředí</a:t>
            </a:r>
          </a:p>
          <a:p>
            <a:r>
              <a:rPr lang="cs-CZ" sz="2000" dirty="0" smtClean="0">
                <a:latin typeface="Arial Black" pitchFamily="34" charset="0"/>
              </a:rPr>
              <a:t>Vztah člověka k prostředí</a:t>
            </a:r>
          </a:p>
          <a:p>
            <a:endParaRPr lang="cs-CZ" sz="2000" b="1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123728" y="188640"/>
            <a:ext cx="70202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D60093"/>
                </a:solidFill>
                <a:latin typeface="Arial Black" pitchFamily="34" charset="0"/>
              </a:rPr>
              <a:t>Mediální </a:t>
            </a:r>
            <a:r>
              <a:rPr lang="cs-CZ" sz="4000" b="1" dirty="0" smtClean="0">
                <a:solidFill>
                  <a:srgbClr val="D60093"/>
                </a:solidFill>
                <a:latin typeface="Arial Black" pitchFamily="34" charset="0"/>
              </a:rPr>
              <a:t>výchova – </a:t>
            </a:r>
          </a:p>
          <a:p>
            <a:r>
              <a:rPr lang="cs-CZ" sz="2000" b="1" dirty="0" err="1" smtClean="0">
                <a:latin typeface="Arial Black" pitchFamily="34" charset="0"/>
              </a:rPr>
              <a:t>Subtéma</a:t>
            </a:r>
            <a:r>
              <a:rPr lang="cs-CZ" sz="2000" b="1" dirty="0" smtClean="0">
                <a:latin typeface="Arial Black" pitchFamily="34" charset="0"/>
              </a:rPr>
              <a:t>: Práce v realizačním týmu</a:t>
            </a:r>
            <a:endParaRPr lang="cs-CZ" sz="2000" dirty="0" smtClean="0">
              <a:latin typeface="Arial Black" pitchFamily="34" charset="0"/>
            </a:endParaRPr>
          </a:p>
          <a:p>
            <a:endParaRPr lang="cs-CZ" sz="4000" dirty="0" smtClean="0">
              <a:latin typeface="Arial Black" pitchFamily="34" charset="0"/>
            </a:endParaRPr>
          </a:p>
          <a:p>
            <a:endParaRPr lang="cs-CZ" sz="4000" b="1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411760" y="1916832"/>
            <a:ext cx="20162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Arial Black" pitchFamily="34" charset="0"/>
              </a:rPr>
              <a:t>Název </a:t>
            </a:r>
            <a:r>
              <a:rPr lang="cs-CZ" sz="2000" b="1" dirty="0" smtClean="0">
                <a:latin typeface="Arial Black" pitchFamily="34" charset="0"/>
              </a:rPr>
              <a:t>lekce</a:t>
            </a:r>
          </a:p>
          <a:p>
            <a:endParaRPr lang="cs-CZ" sz="2000" b="1" dirty="0" smtClean="0">
              <a:latin typeface="Arial Black" pitchFamily="34" charset="0"/>
            </a:endParaRPr>
          </a:p>
          <a:p>
            <a:r>
              <a:rPr lang="cs-CZ" sz="2000" dirty="0" smtClean="0"/>
              <a:t>Jak vzniká </a:t>
            </a:r>
            <a:r>
              <a:rPr lang="cs-CZ" sz="2000" dirty="0" smtClean="0"/>
              <a:t>časopis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Jak se dělá film</a:t>
            </a:r>
          </a:p>
          <a:p>
            <a:endParaRPr lang="cs-CZ" sz="2000" dirty="0" smtClean="0"/>
          </a:p>
          <a:p>
            <a:r>
              <a:rPr lang="cs-CZ" sz="2000" b="1" dirty="0" smtClean="0">
                <a:latin typeface="Arial Black" pitchFamily="34" charset="0"/>
              </a:rPr>
              <a:t>	</a:t>
            </a:r>
            <a:endParaRPr lang="cs-CZ" sz="2000" b="1" dirty="0" smtClean="0">
              <a:latin typeface="Arial Black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788024" y="1916832"/>
            <a:ext cx="38884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Arial Black" pitchFamily="34" charset="0"/>
              </a:rPr>
              <a:t>Oblast PT zasažená v lekci</a:t>
            </a:r>
          </a:p>
          <a:p>
            <a:r>
              <a:rPr lang="cs-CZ" sz="2000" dirty="0" smtClean="0"/>
              <a:t>Co vše musíme dělat, aby školní </a:t>
            </a:r>
          </a:p>
          <a:p>
            <a:r>
              <a:rPr lang="cs-CZ" sz="2000" dirty="0" smtClean="0"/>
              <a:t>časopis byl smysluplný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Aktivita - umožní </a:t>
            </a:r>
            <a:r>
              <a:rPr lang="cs-CZ" sz="2000" dirty="0" smtClean="0"/>
              <a:t>žákům </a:t>
            </a:r>
          </a:p>
          <a:p>
            <a:r>
              <a:rPr lang="cs-CZ" sz="2000" dirty="0" smtClean="0"/>
              <a:t>pochopení základních principů </a:t>
            </a:r>
          </a:p>
          <a:p>
            <a:r>
              <a:rPr lang="cs-CZ" sz="2000" dirty="0" smtClean="0"/>
              <a:t>vzniku hraného filmu, jeho </a:t>
            </a:r>
          </a:p>
          <a:p>
            <a:r>
              <a:rPr lang="cs-CZ" sz="2000" dirty="0" smtClean="0"/>
              <a:t>ceny a nutnosti ochrany </a:t>
            </a:r>
          </a:p>
          <a:p>
            <a:r>
              <a:rPr lang="cs-CZ" sz="2000" dirty="0" smtClean="0"/>
              <a:t>autorských práv</a:t>
            </a:r>
          </a:p>
          <a:p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123728" y="5877272"/>
            <a:ext cx="70202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Více na http://www.</a:t>
            </a:r>
            <a:r>
              <a:rPr lang="cs-CZ" dirty="0" err="1" smtClean="0"/>
              <a:t>prurezovatemata.cz</a:t>
            </a:r>
            <a:r>
              <a:rPr lang="cs-CZ" dirty="0" smtClean="0"/>
              <a:t>/</a:t>
            </a:r>
            <a:r>
              <a:rPr lang="cs-CZ" dirty="0" err="1" smtClean="0"/>
              <a:t>Portals</a:t>
            </a:r>
            <a:r>
              <a:rPr lang="cs-CZ" dirty="0" smtClean="0"/>
              <a:t>/0/Dokumenty/Metodika_k_projektu_</a:t>
            </a:r>
            <a:r>
              <a:rPr lang="cs-CZ" dirty="0" err="1" smtClean="0"/>
              <a:t>prurezova</a:t>
            </a:r>
            <a:r>
              <a:rPr lang="cs-CZ" dirty="0" smtClean="0"/>
              <a:t>_</a:t>
            </a:r>
            <a:r>
              <a:rPr lang="cs-CZ" dirty="0" err="1" smtClean="0"/>
              <a:t>temata.pdf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907704" y="188640"/>
            <a:ext cx="72362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D60093"/>
                </a:solidFill>
                <a:latin typeface="Arial Black" pitchFamily="34" charset="0"/>
              </a:rPr>
              <a:t>Mediální </a:t>
            </a:r>
            <a:r>
              <a:rPr lang="cs-CZ" sz="4000" b="1" dirty="0" smtClean="0">
                <a:solidFill>
                  <a:srgbClr val="D60093"/>
                </a:solidFill>
                <a:latin typeface="Arial Black" pitchFamily="34" charset="0"/>
              </a:rPr>
              <a:t>výchova - </a:t>
            </a:r>
            <a:r>
              <a:rPr lang="cs-CZ" sz="4000" b="1" dirty="0" err="1" smtClean="0">
                <a:latin typeface="Arial Black" pitchFamily="34" charset="0"/>
              </a:rPr>
              <a:t>Subtéma</a:t>
            </a:r>
            <a:r>
              <a:rPr lang="cs-CZ" sz="4000" b="1" dirty="0" smtClean="0">
                <a:latin typeface="Arial Black" pitchFamily="34" charset="0"/>
              </a:rPr>
              <a:t>:</a:t>
            </a:r>
            <a:endParaRPr lang="cs-CZ" sz="4000" dirty="0" smtClean="0">
              <a:latin typeface="Arial Black" pitchFamily="34" charset="0"/>
            </a:endParaRPr>
          </a:p>
          <a:p>
            <a:endParaRPr lang="cs-CZ" sz="4000" b="1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123728" y="2348880"/>
            <a:ext cx="66247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 Black" pitchFamily="34" charset="0"/>
              </a:rPr>
              <a:t>Kritické čtení a vnímání mediálních sdělení</a:t>
            </a:r>
          </a:p>
          <a:p>
            <a:r>
              <a:rPr lang="cs-CZ" sz="2000" dirty="0" smtClean="0">
                <a:latin typeface="Arial Black" pitchFamily="34" charset="0"/>
              </a:rPr>
              <a:t>Interpretace </a:t>
            </a:r>
            <a:r>
              <a:rPr lang="cs-CZ" sz="2000" dirty="0" smtClean="0">
                <a:latin typeface="Arial Black" pitchFamily="34" charset="0"/>
              </a:rPr>
              <a:t>vztahu mediálních sdělení a reality</a:t>
            </a:r>
          </a:p>
          <a:p>
            <a:r>
              <a:rPr lang="cs-CZ" sz="2000" dirty="0" smtClean="0">
                <a:latin typeface="Arial Black" pitchFamily="34" charset="0"/>
              </a:rPr>
              <a:t>Stavba </a:t>
            </a:r>
            <a:r>
              <a:rPr lang="cs-CZ" sz="2000" dirty="0" smtClean="0">
                <a:latin typeface="Arial Black" pitchFamily="34" charset="0"/>
              </a:rPr>
              <a:t>mediálních </a:t>
            </a:r>
            <a:r>
              <a:rPr lang="cs-CZ" sz="2000" dirty="0" smtClean="0">
                <a:latin typeface="Arial Black" pitchFamily="34" charset="0"/>
              </a:rPr>
              <a:t>sdělení</a:t>
            </a:r>
            <a:endParaRPr lang="cs-CZ" sz="2000" dirty="0" smtClean="0">
              <a:latin typeface="Arial Black" pitchFamily="34" charset="0"/>
            </a:endParaRPr>
          </a:p>
          <a:p>
            <a:r>
              <a:rPr lang="cs-CZ" sz="2000" dirty="0" smtClean="0">
                <a:latin typeface="Arial Black" pitchFamily="34" charset="0"/>
              </a:rPr>
              <a:t>Vnímání autora mediálních </a:t>
            </a:r>
            <a:r>
              <a:rPr lang="cs-CZ" sz="2000" dirty="0" smtClean="0">
                <a:latin typeface="Arial Black" pitchFamily="34" charset="0"/>
              </a:rPr>
              <a:t>sdělení</a:t>
            </a:r>
            <a:endParaRPr lang="cs-CZ" sz="2000" dirty="0" smtClean="0">
              <a:latin typeface="Arial Black" pitchFamily="34" charset="0"/>
            </a:endParaRPr>
          </a:p>
          <a:p>
            <a:r>
              <a:rPr lang="cs-CZ" sz="2000" dirty="0" smtClean="0">
                <a:latin typeface="Arial Black" pitchFamily="34" charset="0"/>
              </a:rPr>
              <a:t>Fungování a vliv médií ve </a:t>
            </a:r>
            <a:r>
              <a:rPr lang="cs-CZ" sz="2000" dirty="0" smtClean="0">
                <a:latin typeface="Arial Black" pitchFamily="34" charset="0"/>
              </a:rPr>
              <a:t>společnosti</a:t>
            </a:r>
            <a:endParaRPr lang="cs-CZ" sz="2000" dirty="0" smtClean="0">
              <a:latin typeface="Arial Black" pitchFamily="34" charset="0"/>
            </a:endParaRPr>
          </a:p>
          <a:p>
            <a:r>
              <a:rPr lang="cs-CZ" sz="2000" dirty="0" smtClean="0">
                <a:latin typeface="Arial Black" pitchFamily="34" charset="0"/>
              </a:rPr>
              <a:t>Tvorba mediálního </a:t>
            </a:r>
            <a:r>
              <a:rPr lang="cs-CZ" sz="2000" dirty="0" smtClean="0">
                <a:latin typeface="Arial Black" pitchFamily="34" charset="0"/>
              </a:rPr>
              <a:t>sdělení</a:t>
            </a:r>
            <a:endParaRPr lang="cs-CZ" sz="2000" dirty="0" smtClean="0">
              <a:latin typeface="Arial Black" pitchFamily="34" charset="0"/>
            </a:endParaRPr>
          </a:p>
          <a:p>
            <a:r>
              <a:rPr lang="cs-CZ" sz="2000" dirty="0" smtClean="0">
                <a:latin typeface="Arial Black" pitchFamily="34" charset="0"/>
              </a:rPr>
              <a:t>Práce v realizačním týmu</a:t>
            </a:r>
          </a:p>
          <a:p>
            <a:endParaRPr lang="cs-CZ" sz="2000" b="1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051720" y="188640"/>
            <a:ext cx="7092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195737" y="332656"/>
            <a:ext cx="640871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Arial Black" pitchFamily="34" charset="0"/>
              </a:rPr>
              <a:t>Výtvarná výchova</a:t>
            </a:r>
          </a:p>
          <a:p>
            <a:r>
              <a:rPr lang="cs-CZ" b="1" dirty="0" smtClean="0">
                <a:latin typeface="Arial Black" pitchFamily="34" charset="0"/>
              </a:rPr>
              <a:t>Očekávané </a:t>
            </a:r>
            <a:r>
              <a:rPr lang="cs-CZ" b="1" dirty="0" smtClean="0">
                <a:latin typeface="Arial Black" pitchFamily="34" charset="0"/>
              </a:rPr>
              <a:t>výstupy – 2. </a:t>
            </a:r>
            <a:r>
              <a:rPr lang="cs-CZ" b="1" dirty="0" smtClean="0">
                <a:latin typeface="Arial Black" pitchFamily="34" charset="0"/>
              </a:rPr>
              <a:t>stupeň</a:t>
            </a:r>
            <a:endParaRPr lang="cs-CZ" b="1" dirty="0" smtClean="0">
              <a:latin typeface="Arial Black" pitchFamily="34" charset="0"/>
            </a:endParaRPr>
          </a:p>
          <a:p>
            <a:endParaRPr lang="cs-CZ" dirty="0" smtClean="0"/>
          </a:p>
          <a:p>
            <a:r>
              <a:rPr lang="cs-CZ" dirty="0" smtClean="0"/>
              <a:t>VV-9-1-01 vybírá, vytváří a pojmenovává co nejširší škálu prvků vizuálně obrazných vyjádření a jejich vztahů; uplatňuje je pro vyjádření vlastních zkušeností, vjemů, představ a poznatků; variuje různé vlastnosti prvků a jejich vztahů pro získání osobitých výsledků </a:t>
            </a:r>
          </a:p>
          <a:p>
            <a:r>
              <a:rPr lang="cs-CZ" dirty="0" smtClean="0"/>
              <a:t> VV-9-1-02 užívá vizuálně obrazná vyjádření k zaznamenání vizuálních zkušeností, </a:t>
            </a:r>
            <a:r>
              <a:rPr lang="cs-CZ" dirty="0" err="1" smtClean="0"/>
              <a:t>zkušeností</a:t>
            </a:r>
            <a:r>
              <a:rPr lang="cs-CZ" dirty="0" smtClean="0"/>
              <a:t> získaných ostatními smysly a k zaznamenání podnětů z představ a fantazie </a:t>
            </a:r>
          </a:p>
          <a:p>
            <a:r>
              <a:rPr lang="cs-CZ" dirty="0" smtClean="0"/>
              <a:t> VV-9-1-03 užívá prostředky pro zachycení jevů a procesů v proměnách a vztazích; k tvorbě užívá některé metody uplatňované v současném výtvarném umění a digitálních médiích – počítačová grafika, fotografie, video, animace </a:t>
            </a:r>
          </a:p>
          <a:p>
            <a:r>
              <a:rPr lang="cs-CZ" dirty="0" smtClean="0"/>
              <a:t> VV-9-1-04 vybírá, </a:t>
            </a:r>
            <a:r>
              <a:rPr lang="cs-CZ" dirty="0" smtClean="0">
                <a:solidFill>
                  <a:srgbClr val="99CC00"/>
                </a:solidFill>
              </a:rPr>
              <a:t>kombinuje</a:t>
            </a:r>
            <a:r>
              <a:rPr lang="cs-CZ" dirty="0" smtClean="0"/>
              <a:t> a vytváří prostředky pro vlastní osobité vyjádření; porovnává a hodnotí jeho účinky s účinky již existujících i běžně užívaných vizuálně obrazných vyjádření </a:t>
            </a:r>
          </a:p>
          <a:p>
            <a:r>
              <a:rPr lang="cs-CZ" dirty="0" smtClean="0"/>
              <a:t> VV-9-1-05 rozliší působení vizuálně obrazného vyjádření v rovině smyslového účinku, v rovině subjektivního účinku a v rovině sociálně utvářeného i symbolického obsahu 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051720" y="188640"/>
            <a:ext cx="7092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195737" y="332656"/>
            <a:ext cx="640871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Arial Black" pitchFamily="34" charset="0"/>
              </a:rPr>
              <a:t>Výtvarná výchova</a:t>
            </a:r>
          </a:p>
          <a:p>
            <a:r>
              <a:rPr lang="cs-CZ" b="1" dirty="0" smtClean="0">
                <a:latin typeface="Arial Black" pitchFamily="34" charset="0"/>
              </a:rPr>
              <a:t>Očekávané </a:t>
            </a:r>
            <a:r>
              <a:rPr lang="cs-CZ" b="1" dirty="0" smtClean="0">
                <a:latin typeface="Arial Black" pitchFamily="34" charset="0"/>
              </a:rPr>
              <a:t>výstupy – 2. </a:t>
            </a:r>
            <a:r>
              <a:rPr lang="cs-CZ" b="1" dirty="0" smtClean="0">
                <a:latin typeface="Arial Black" pitchFamily="34" charset="0"/>
              </a:rPr>
              <a:t>stupeň</a:t>
            </a:r>
            <a:endParaRPr lang="cs-CZ" b="1" dirty="0" smtClean="0">
              <a:latin typeface="Arial Black" pitchFamily="34" charset="0"/>
            </a:endParaRPr>
          </a:p>
          <a:p>
            <a:endParaRPr lang="cs-CZ" dirty="0" smtClean="0"/>
          </a:p>
          <a:p>
            <a:r>
              <a:rPr lang="cs-CZ" dirty="0" smtClean="0"/>
              <a:t> </a:t>
            </a:r>
            <a:r>
              <a:rPr lang="cs-CZ" dirty="0" smtClean="0"/>
              <a:t>VV-9-1-06 interpretuje umělecká vizuálně obrazná vyjádření současnosti i minulosti; vychází při tom ze svých znalostí historických souvislostí i z osobních zkušeností a prožitků </a:t>
            </a:r>
          </a:p>
          <a:p>
            <a:r>
              <a:rPr lang="cs-CZ" dirty="0" smtClean="0"/>
              <a:t> VV-9-1-07 porovnává na konkrétních příkladech různé interpretace vizuálně obrazného vyjádření; vysvětluje své postoje k nim s vědomím osobní, společenské a kulturní podmíněnosti svých hodnotových soudů </a:t>
            </a:r>
          </a:p>
          <a:p>
            <a:r>
              <a:rPr lang="cs-CZ" dirty="0" smtClean="0"/>
              <a:t> VV-9-1-08 ověřuje komunikační účinky vybraných, upravených či samostatně vytvořených vizuálně obrazných vyjádření v sociálních vztazích; nalézá vhodnou formu pro jejich prezentaci </a:t>
            </a:r>
          </a:p>
          <a:p>
            <a:r>
              <a:rPr lang="cs-CZ" dirty="0" smtClean="0"/>
              <a:t>	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051720" y="188640"/>
            <a:ext cx="7092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267745" y="476672"/>
            <a:ext cx="655272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Učivo </a:t>
            </a:r>
          </a:p>
          <a:p>
            <a:r>
              <a:rPr lang="cs-CZ" dirty="0" smtClean="0">
                <a:latin typeface="Arial Black" pitchFamily="34" charset="0"/>
              </a:rPr>
              <a:t>ROZVÍJENÍ SMYSLOVÉ CITLIVOSTI </a:t>
            </a:r>
          </a:p>
          <a:p>
            <a:r>
              <a:rPr lang="cs-CZ" dirty="0" smtClean="0"/>
              <a:t> prvky vizuálně obrazného vyjádření – linie, tvary, objemy, </a:t>
            </a:r>
            <a:r>
              <a:rPr lang="cs-CZ" dirty="0" err="1" smtClean="0"/>
              <a:t>světlostní</a:t>
            </a:r>
            <a:r>
              <a:rPr lang="cs-CZ" dirty="0" smtClean="0"/>
              <a:t> a barevné kvality, textury; vztahy a uspořádání prvků v ploše, objemu, prostoru a v časovém průběhu (podobnost, kontrast, rytmus, dynamické proměny, struktura), ve statickém i dynamickém vizuálně obrazném vyjádření </a:t>
            </a:r>
          </a:p>
          <a:p>
            <a:r>
              <a:rPr lang="cs-CZ" dirty="0" smtClean="0"/>
              <a:t> uspořádání objektů do celků v ploše, objemu, prostoru a časovém průběhu – vyjádření vztahů, pohybu a proměn uvnitř a mezi objekty (lineární, </a:t>
            </a:r>
            <a:r>
              <a:rPr lang="cs-CZ" dirty="0" err="1" smtClean="0"/>
              <a:t>světlostní</a:t>
            </a:r>
            <a:r>
              <a:rPr lang="cs-CZ" dirty="0" smtClean="0"/>
              <a:t>, barevné, plastické a prostorové prostředky a prostředky vyjadřující časový průběh) ve statickém i dynamické vyjádření </a:t>
            </a:r>
          </a:p>
          <a:p>
            <a:r>
              <a:rPr lang="cs-CZ" dirty="0" smtClean="0"/>
              <a:t> reflexe a vztahy zrakového vnímání k vnímání ostatními smysly – vědomé vnímání a </a:t>
            </a:r>
            <a:r>
              <a:rPr lang="cs-CZ" dirty="0" smtClean="0">
                <a:solidFill>
                  <a:srgbClr val="99CC00"/>
                </a:solidFill>
              </a:rPr>
              <a:t>uplatnění </a:t>
            </a:r>
            <a:r>
              <a:rPr lang="cs-CZ" dirty="0" err="1" smtClean="0">
                <a:solidFill>
                  <a:srgbClr val="99CC00"/>
                </a:solidFill>
              </a:rPr>
              <a:t>mimovizuálních</a:t>
            </a:r>
            <a:r>
              <a:rPr lang="cs-CZ" dirty="0" smtClean="0">
                <a:solidFill>
                  <a:srgbClr val="99CC00"/>
                </a:solidFill>
              </a:rPr>
              <a:t> podnětů při vlastní tvorbě; reflexe ostatních uměleckých druhů (hudebních, dramatických) </a:t>
            </a:r>
          </a:p>
          <a:p>
            <a:r>
              <a:rPr lang="cs-CZ" dirty="0" smtClean="0"/>
              <a:t> smyslové účinky vizuálně obrazných vyjádření – umělecká výtvarná tvorba, fotografie, film, tiskoviny, televize, elektronická média, reklama; výběr, kombinace a variace ve vlastní tvorbě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051720" y="188640"/>
            <a:ext cx="7092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195736" y="332656"/>
            <a:ext cx="60486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 Black" pitchFamily="34" charset="0"/>
              </a:rPr>
              <a:t>UPLATŇOVÁNÍ SUBJEKTIVITY </a:t>
            </a:r>
          </a:p>
          <a:p>
            <a:r>
              <a:rPr lang="cs-CZ" dirty="0" smtClean="0"/>
              <a:t> prostředky pro vyjádření emocí, pocitů, nálad, fantazie, představ a osobních zkušeností –manipulace s objekty, pohyb těla a jeho umístění v prostoru, akční tvar malby a kresby, uspořádání prostoru, celku vizuálně obrazných vyjádření a vyjádření proměn; výběr, uplatnění a interpretace </a:t>
            </a:r>
          </a:p>
          <a:p>
            <a:r>
              <a:rPr lang="cs-CZ" dirty="0" smtClean="0"/>
              <a:t> typy vizuálně obrazných vyjádření – hračky, objekty, ilustrace textů, volná malba, skulptura, plastika, animovaný film, comics, fotografie, elektronický obraz, reklama, vizualizované dramatické akce, komunikační grafika; rozlišení, výběr a uplatnění pro vlastní tvůrčí záměry </a:t>
            </a:r>
          </a:p>
          <a:p>
            <a:r>
              <a:rPr lang="cs-CZ" dirty="0" smtClean="0"/>
              <a:t> </a:t>
            </a:r>
            <a:r>
              <a:rPr lang="cs-CZ" dirty="0" smtClean="0">
                <a:solidFill>
                  <a:srgbClr val="99CC00"/>
                </a:solidFill>
              </a:rPr>
              <a:t>přístupy k vizuálně obrazným vyjádřením – hledisko jejich vnímání (vizuální, haptické, statické, dynamické), </a:t>
            </a:r>
            <a:r>
              <a:rPr lang="cs-CZ" dirty="0" smtClean="0"/>
              <a:t>hledisko jejich motivace (fantazijní, symbolická, založená na smyslovém vnímání, racionálně konstruktivní, expresivní); reflexe a vědomé uplatnění při vlastních tvůrčích činnostech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707904" y="188640"/>
            <a:ext cx="5436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INTERMEDIALITA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95736" y="908720"/>
            <a:ext cx="57606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dirty="0" smtClean="0"/>
              <a:t> zkoumá vztahy různých médií, která se vzájemné prolínají, a jejich spojením vzniká úplně nové dílo, jehož části od sebe již nejdou oddělit.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Intermediální vztahy lze v současnosti nalézt prakticky ve všech uměleckých rovinách, tedy v rovině obrazu, zvuku či textu.</a:t>
            </a:r>
          </a:p>
          <a:p>
            <a:endParaRPr lang="cs-CZ" sz="2000" dirty="0" smtClean="0"/>
          </a:p>
          <a:p>
            <a:r>
              <a:rPr lang="cs-CZ" sz="2000" dirty="0" smtClean="0"/>
              <a:t> </a:t>
            </a:r>
          </a:p>
          <a:p>
            <a:pPr>
              <a:buFont typeface="Arial" pitchFamily="34" charset="0"/>
              <a:buChar char="•"/>
            </a:pPr>
            <a:endParaRPr lang="cs-CZ" sz="2000" dirty="0" smtClean="0"/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051720" y="188640"/>
            <a:ext cx="7092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267745" y="404664"/>
            <a:ext cx="626469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DOPLŇUJÍCÍ VZDĚLÁVACÍ OBORY </a:t>
            </a:r>
            <a:endParaRPr lang="cs-CZ" b="1" dirty="0" smtClean="0"/>
          </a:p>
          <a:p>
            <a:r>
              <a:rPr lang="cs-CZ" dirty="0" smtClean="0"/>
              <a:t>Do RVP ZV se zařazují </a:t>
            </a:r>
            <a:r>
              <a:rPr lang="cs-CZ" i="1" dirty="0" smtClean="0"/>
              <a:t>Doplňující vzdělávací obory, které nejsou povinnou součástí základního vzdělávání, jeho vzdělávací obsah pouze doplňují a rozšiřují. Doplňující vzdělávací obory je možné využít pro všechny nebo jen pro některé žáky jako povinný nebo povinně volitelný vzdělávací obsah</a:t>
            </a:r>
            <a:r>
              <a:rPr lang="cs-CZ" i="1" dirty="0" smtClean="0"/>
              <a:t>.</a:t>
            </a:r>
          </a:p>
          <a:p>
            <a:endParaRPr lang="cs-CZ" i="1" dirty="0" smtClean="0"/>
          </a:p>
          <a:p>
            <a:r>
              <a:rPr lang="cs-CZ" b="1" dirty="0" smtClean="0"/>
              <a:t>DRAMATICKÁ VÝCHOVA </a:t>
            </a:r>
            <a:endParaRPr lang="cs-CZ" b="1" dirty="0" smtClean="0"/>
          </a:p>
          <a:p>
            <a:r>
              <a:rPr lang="cs-CZ" b="1" dirty="0" smtClean="0"/>
              <a:t>ETICKÁ VÝCHOVA </a:t>
            </a:r>
            <a:endParaRPr lang="cs-CZ" b="1" dirty="0" smtClean="0"/>
          </a:p>
          <a:p>
            <a:r>
              <a:rPr lang="cs-CZ" b="1" dirty="0" smtClean="0">
                <a:solidFill>
                  <a:srgbClr val="99CC00"/>
                </a:solidFill>
              </a:rPr>
              <a:t>FILMOVÁ/AUDIOVIZUÁLNÍ VÝCHOVA </a:t>
            </a:r>
            <a:endParaRPr lang="cs-CZ" b="1" dirty="0" smtClean="0">
              <a:solidFill>
                <a:srgbClr val="99CC00"/>
              </a:solidFill>
            </a:endParaRPr>
          </a:p>
          <a:p>
            <a:r>
              <a:rPr lang="cs-CZ" b="1" dirty="0" smtClean="0"/>
              <a:t>TANEČNÍ A POHYBOVÁ VÝCHOVA </a:t>
            </a:r>
            <a:r>
              <a:rPr lang="cs-CZ" i="1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051720" y="188640"/>
            <a:ext cx="7092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051720" y="188640"/>
            <a:ext cx="7092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RVP – gymnázia</a:t>
            </a:r>
          </a:p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Výtvarný obor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123729" y="1412776"/>
            <a:ext cx="65527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OBRAZOVÉ ZNAKOVÉ SYSTÉMY</a:t>
            </a:r>
          </a:p>
          <a:p>
            <a:r>
              <a:rPr lang="cs-CZ" b="1" dirty="0" smtClean="0"/>
              <a:t>Očekávané výstupy</a:t>
            </a:r>
          </a:p>
          <a:p>
            <a:r>
              <a:rPr lang="cs-CZ" b="1" dirty="0" smtClean="0"/>
              <a:t>Žák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 porovnává </a:t>
            </a:r>
            <a:r>
              <a:rPr lang="cs-CZ" dirty="0" smtClean="0"/>
              <a:t>různé znakové systémy, např. mluveného i psaného jazyka, hudby, dramatického </a:t>
            </a:r>
            <a:r>
              <a:rPr lang="cs-CZ" dirty="0" smtClean="0"/>
              <a:t>umění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 </a:t>
            </a:r>
            <a:r>
              <a:rPr lang="cs-CZ" dirty="0" smtClean="0"/>
              <a:t>rozpoznává specifičnosti různých vizuálně obrazných znakových systémů a zároveň vědomě uplatňuje</a:t>
            </a:r>
          </a:p>
          <a:p>
            <a:r>
              <a:rPr lang="cs-CZ" dirty="0" smtClean="0"/>
              <a:t>jejich prostředky k vytváření obsahu při vlastní tvorbě a </a:t>
            </a:r>
            <a:r>
              <a:rPr lang="cs-CZ" dirty="0" smtClean="0"/>
              <a:t>interpretaci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 v </a:t>
            </a:r>
            <a:r>
              <a:rPr lang="cs-CZ" dirty="0" smtClean="0"/>
              <a:t>konkrétních příkladech vizuálně obrazných vyjádření vlastní i umělecké tvorby identifikuje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 pro </a:t>
            </a:r>
            <a:r>
              <a:rPr lang="cs-CZ" dirty="0" smtClean="0"/>
              <a:t>ně charakteristické </a:t>
            </a:r>
            <a:r>
              <a:rPr lang="cs-CZ" dirty="0" smtClean="0"/>
              <a:t>prostředky</a:t>
            </a:r>
          </a:p>
          <a:p>
            <a:r>
              <a:rPr lang="cs-CZ" dirty="0" smtClean="0"/>
              <a:t>objasní roli autora, příjemce a interpreta při utváření obsahu a komunikačního</a:t>
            </a:r>
          </a:p>
          <a:p>
            <a:r>
              <a:rPr lang="cs-CZ" dirty="0" smtClean="0"/>
              <a:t>účinku vizuálně obrazného </a:t>
            </a:r>
            <a:r>
              <a:rPr lang="cs-CZ" dirty="0" smtClean="0"/>
              <a:t>vyjádření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na příkladech vizuálně obrazných vyjádření uvede, rozliší a porovná osobní a společenské zdroje </a:t>
            </a:r>
            <a:r>
              <a:rPr lang="cs-CZ" dirty="0" smtClean="0"/>
              <a:t>tvorby, identifikuje </a:t>
            </a:r>
            <a:r>
              <a:rPr lang="cs-CZ" dirty="0" smtClean="0"/>
              <a:t>je při vlastní tvorbě</a:t>
            </a:r>
            <a:endParaRPr lang="cs-CZ" b="1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051720" y="188640"/>
            <a:ext cx="7092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RVP – gymnázia</a:t>
            </a:r>
          </a:p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Výtvarný obor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123729" y="1412776"/>
            <a:ext cx="65527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OBRAZOVÉ ZNAKOVÉ SYSTÉMY</a:t>
            </a:r>
          </a:p>
          <a:p>
            <a:r>
              <a:rPr lang="cs-CZ" b="1" dirty="0" smtClean="0"/>
              <a:t>Očekávané výstupy</a:t>
            </a:r>
          </a:p>
          <a:p>
            <a:r>
              <a:rPr lang="cs-CZ" b="1" dirty="0" smtClean="0"/>
              <a:t>Žák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 </a:t>
            </a:r>
            <a:r>
              <a:rPr lang="cs-CZ" dirty="0" smtClean="0"/>
              <a:t>na příkladech uvede vliv společenských kontextů a jejich proměn na interpretaci obsahu </a:t>
            </a:r>
            <a:r>
              <a:rPr lang="cs-CZ" dirty="0" smtClean="0"/>
              <a:t>vizuálně obrazného </a:t>
            </a:r>
            <a:r>
              <a:rPr lang="cs-CZ" dirty="0" smtClean="0"/>
              <a:t>vyjádření a jeho účinku v procesu komunikace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 </a:t>
            </a:r>
            <a:r>
              <a:rPr lang="cs-CZ" dirty="0" smtClean="0"/>
              <a:t>pojmenuje účinky vizuálně obrazných vyjádření na smyslové vnímání, vědomě s nimi pracuje při </a:t>
            </a:r>
            <a:r>
              <a:rPr lang="cs-CZ" dirty="0" smtClean="0"/>
              <a:t>vlastní tvorbě </a:t>
            </a:r>
            <a:r>
              <a:rPr lang="cs-CZ" dirty="0" smtClean="0"/>
              <a:t>za účelem rozšíření citlivosti svého smyslového vnímání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při vlastní tvorbě uplatňuje osobní prožitky, zkušenosti a znalosti, rozpozná jejich vliv a individuální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přínos pro tvorbu, interpretaci a přijetí vizuálně obrazných </a:t>
            </a:r>
            <a:r>
              <a:rPr lang="cs-CZ" dirty="0" smtClean="0"/>
              <a:t>vyjádření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na příkladech objasní vliv procesu komunikace na přijetí a interpretaci vizuálně obrazných vyjádření;</a:t>
            </a:r>
          </a:p>
          <a:p>
            <a:pPr>
              <a:buFont typeface="Wingdings" pitchFamily="2" charset="2"/>
              <a:buChar char="§"/>
            </a:pPr>
            <a:r>
              <a:rPr lang="pl-PL" dirty="0" smtClean="0"/>
              <a:t>aktivně vstupuje do procesu komunikace a respektuje jeho pluralitu</a:t>
            </a:r>
            <a:endParaRPr lang="cs-CZ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051720" y="188640"/>
            <a:ext cx="7092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RVP – gymnázia</a:t>
            </a:r>
          </a:p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Výtvarný obor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123729" y="1412776"/>
            <a:ext cx="65527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ZNAKOVÉ SYSTÉMY VÝTVARNÉHO </a:t>
            </a:r>
            <a:r>
              <a:rPr lang="cs-CZ" dirty="0" smtClean="0"/>
              <a:t>UMĚNÍ</a:t>
            </a:r>
          </a:p>
          <a:p>
            <a:r>
              <a:rPr lang="cs-CZ" b="1" dirty="0" smtClean="0"/>
              <a:t>Očekávané </a:t>
            </a:r>
            <a:r>
              <a:rPr lang="cs-CZ" b="1" dirty="0" smtClean="0"/>
              <a:t>výstupy</a:t>
            </a:r>
          </a:p>
          <a:p>
            <a:r>
              <a:rPr lang="cs-CZ" b="1" dirty="0" smtClean="0"/>
              <a:t>Žák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nalézá, vybírá a uplatňuje odpovídající prostředky pro uskutečňování svých projektů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využívá znalosti aktuálních způsobů vyjadřování a technických možností zvoleného </a:t>
            </a:r>
            <a:r>
              <a:rPr lang="cs-CZ" dirty="0" smtClean="0"/>
              <a:t>média pro </a:t>
            </a:r>
            <a:r>
              <a:rPr lang="cs-CZ" dirty="0" smtClean="0"/>
              <a:t>vyjádření své představy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charakterizuje obsahové souvislosti vlastních vizuálně obrazných vyjádření a konkrétních </a:t>
            </a:r>
            <a:r>
              <a:rPr lang="cs-CZ" dirty="0" smtClean="0"/>
              <a:t>uměleckých děl </a:t>
            </a:r>
            <a:r>
              <a:rPr lang="cs-CZ" dirty="0" smtClean="0"/>
              <a:t>a porovnává výběr a způsob užití prostředků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své aktivní kontakty a získané poznatky z výtvarného umění uvádí do vztahů jak s </a:t>
            </a:r>
            <a:r>
              <a:rPr lang="cs-CZ" dirty="0" smtClean="0"/>
              <a:t>aktuálními i </a:t>
            </a:r>
            <a:r>
              <a:rPr lang="cs-CZ" dirty="0" smtClean="0"/>
              <a:t>historickými uměleckými výtvarnými projevy, tak s ostatními vizuálně obraznými </a:t>
            </a:r>
            <a:r>
              <a:rPr lang="cs-CZ" dirty="0" smtClean="0"/>
              <a:t>vyjádřeními, uplatňovanými </a:t>
            </a:r>
            <a:r>
              <a:rPr lang="cs-CZ" dirty="0" smtClean="0"/>
              <a:t>v běžné komunikaci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na konkrétních příkladech vysvětlí, jak umělecká vizuálně obrazná vyjádření působí v rovině </a:t>
            </a:r>
            <a:r>
              <a:rPr lang="cs-CZ" dirty="0" smtClean="0"/>
              <a:t>smyslové, subjektivní </a:t>
            </a:r>
            <a:r>
              <a:rPr lang="cs-CZ" dirty="0" smtClean="0"/>
              <a:t>i sociální a jaký vliv má toto působení na utváření postojů a hodnot</a:t>
            </a:r>
            <a:endParaRPr lang="cs-CZ" b="1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051720" y="188640"/>
            <a:ext cx="7092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RVP – gymnázia</a:t>
            </a:r>
          </a:p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Výtvarný obor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123729" y="1412776"/>
            <a:ext cx="655272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ZNAKOVÉ SYSTÉMY VÝTVARNÉHO </a:t>
            </a:r>
            <a:r>
              <a:rPr lang="cs-CZ" dirty="0" smtClean="0"/>
              <a:t>UMĚNÍ</a:t>
            </a:r>
          </a:p>
          <a:p>
            <a:r>
              <a:rPr lang="cs-CZ" b="1" dirty="0" smtClean="0"/>
              <a:t>Očekávané </a:t>
            </a:r>
            <a:r>
              <a:rPr lang="cs-CZ" b="1" dirty="0" smtClean="0"/>
              <a:t>výstupy</a:t>
            </a:r>
          </a:p>
          <a:p>
            <a:r>
              <a:rPr lang="cs-CZ" b="1" dirty="0" smtClean="0"/>
              <a:t>Žák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vytváří si přehled uměleckých vizuálně obrazných vyjádření podle samostatně zvolených kritérií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rozlišuje umělecké slohy a umělecké směry (s důrazem na umění od konce 19. století do současnosti</a:t>
            </a:r>
            <a:r>
              <a:rPr lang="cs-CZ" dirty="0" smtClean="0"/>
              <a:t>), z </a:t>
            </a:r>
            <a:r>
              <a:rPr lang="cs-CZ" dirty="0" smtClean="0"/>
              <a:t>hlediska podstatných proměn vidění a stavby uměleckých děl a dalších vizuálně obrazných vyjádření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na příkladech uvádí příčiny vzniku a proměn uměleckých směrů a objasní širší společenské a </a:t>
            </a:r>
            <a:r>
              <a:rPr lang="cs-CZ" dirty="0" smtClean="0"/>
              <a:t>filozofické okolnosti </a:t>
            </a:r>
            <a:r>
              <a:rPr lang="cs-CZ" dirty="0" smtClean="0"/>
              <a:t>vzniku uměleckých děl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na konkrétních příkladech vizuálně obrazných vyjádření objasní, zda a jak se umělecké </a:t>
            </a:r>
            <a:r>
              <a:rPr lang="cs-CZ" dirty="0" smtClean="0"/>
              <a:t>vyjadřovací prostředky </a:t>
            </a:r>
            <a:r>
              <a:rPr lang="cs-CZ" dirty="0" smtClean="0"/>
              <a:t>výtvarného umění od konce 19. století do současnosti promítají do aktuální </a:t>
            </a:r>
            <a:r>
              <a:rPr lang="cs-CZ" dirty="0" smtClean="0"/>
              <a:t>obrazové komunikace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samostatně experimentuje s různými vizuálně obraznými prostředky, při vlastní tvorbě uplatňuje </a:t>
            </a:r>
            <a:r>
              <a:rPr lang="cs-CZ" dirty="0" smtClean="0"/>
              <a:t>také umělecké </a:t>
            </a:r>
            <a:r>
              <a:rPr lang="cs-CZ" dirty="0" smtClean="0"/>
              <a:t>vyjadřovací prostředky současného výtvarného umění</a:t>
            </a:r>
            <a:endParaRPr lang="cs-CZ" b="1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267744" y="188640"/>
            <a:ext cx="6876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Literatura a zdroje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95736" y="908720"/>
            <a:ext cx="576064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</a:t>
            </a:r>
            <a:r>
              <a:rPr lang="it-IT" dirty="0" smtClean="0"/>
              <a:t>Szczepanik, Petr (2002a). „Intermedialita“. </a:t>
            </a:r>
            <a:r>
              <a:rPr lang="it-IT" i="1" dirty="0" smtClean="0"/>
              <a:t>Cinepur, č. 22</a:t>
            </a:r>
            <a:endParaRPr lang="cs-CZ" i="1" dirty="0" smtClean="0"/>
          </a:p>
          <a:p>
            <a:endParaRPr lang="cs-CZ" i="1" dirty="0" smtClean="0"/>
          </a:p>
          <a:p>
            <a:r>
              <a:rPr lang="cs-CZ" i="1" dirty="0" err="1" smtClean="0"/>
              <a:t>Intermedialita</a:t>
            </a:r>
            <a:r>
              <a:rPr lang="cs-CZ" i="1" dirty="0" smtClean="0"/>
              <a:t>: slovo - obraz - zvuk: sborník příspěvků ze sympozia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Editor Jan Schneider, Lenka Krausová. V Olomouci: Univerzita Palackého, 2008, 334 s. ISBN 9788024420547.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i="1" dirty="0" smtClean="0"/>
              <a:t>Vybrané kapitoly z </a:t>
            </a:r>
            <a:r>
              <a:rPr lang="cs-CZ" i="1" dirty="0" err="1" smtClean="0"/>
              <a:t>intermediality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Editor Jan Schneider, Lenka Krausová. Olomouc: Univerzita Palackého v Olomouci, 2008, 147 s. ISBN 9788024420554.</a:t>
            </a:r>
          </a:p>
          <a:p>
            <a:endParaRPr lang="cs-CZ" dirty="0" smtClean="0">
              <a:latin typeface="Calibri" pitchFamily="34" charset="0"/>
            </a:endParaRP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hlinkClick r:id="rId3"/>
              </a:rPr>
              <a:t>http://</a:t>
            </a:r>
            <a:r>
              <a:rPr lang="cs-CZ" dirty="0" smtClean="0">
                <a:latin typeface="Calibri" pitchFamily="34" charset="0"/>
                <a:hlinkClick r:id="rId3"/>
              </a:rPr>
              <a:t>www.</a:t>
            </a:r>
            <a:r>
              <a:rPr lang="cs-CZ" dirty="0" err="1" smtClean="0">
                <a:latin typeface="Calibri" pitchFamily="34" charset="0"/>
                <a:hlinkClick r:id="rId3"/>
              </a:rPr>
              <a:t>msmt.cz</a:t>
            </a:r>
            <a:r>
              <a:rPr lang="cs-CZ" dirty="0" smtClean="0">
                <a:latin typeface="Calibri" pitchFamily="34" charset="0"/>
                <a:hlinkClick r:id="rId3"/>
              </a:rPr>
              <a:t>/</a:t>
            </a:r>
            <a:r>
              <a:rPr lang="cs-CZ" dirty="0" err="1" smtClean="0">
                <a:latin typeface="Calibri" pitchFamily="34" charset="0"/>
                <a:hlinkClick r:id="rId3"/>
              </a:rPr>
              <a:t>vzdelavani</a:t>
            </a:r>
            <a:r>
              <a:rPr lang="cs-CZ" dirty="0" smtClean="0">
                <a:latin typeface="Calibri" pitchFamily="34" charset="0"/>
                <a:hlinkClick r:id="rId3"/>
              </a:rPr>
              <a:t>/</a:t>
            </a:r>
            <a:r>
              <a:rPr lang="cs-CZ" dirty="0" err="1" smtClean="0">
                <a:latin typeface="Calibri" pitchFamily="34" charset="0"/>
                <a:hlinkClick r:id="rId3"/>
              </a:rPr>
              <a:t>zakladni</a:t>
            </a:r>
            <a:r>
              <a:rPr lang="cs-CZ" dirty="0" smtClean="0">
                <a:latin typeface="Calibri" pitchFamily="34" charset="0"/>
                <a:hlinkClick r:id="rId3"/>
              </a:rPr>
              <a:t>-</a:t>
            </a:r>
            <a:r>
              <a:rPr lang="cs-CZ" dirty="0" err="1" smtClean="0">
                <a:latin typeface="Calibri" pitchFamily="34" charset="0"/>
                <a:hlinkClick r:id="rId3"/>
              </a:rPr>
              <a:t>vzdelavani</a:t>
            </a:r>
            <a:r>
              <a:rPr lang="cs-CZ" dirty="0" smtClean="0">
                <a:latin typeface="Calibri" pitchFamily="34" charset="0"/>
                <a:hlinkClick r:id="rId3"/>
              </a:rPr>
              <a:t>/upraveny-</a:t>
            </a:r>
            <a:r>
              <a:rPr lang="cs-CZ" dirty="0" err="1" smtClean="0">
                <a:latin typeface="Calibri" pitchFamily="34" charset="0"/>
                <a:hlinkClick r:id="rId3"/>
              </a:rPr>
              <a:t>ramcovy</a:t>
            </a:r>
            <a:r>
              <a:rPr lang="cs-CZ" dirty="0" smtClean="0">
                <a:latin typeface="Calibri" pitchFamily="34" charset="0"/>
                <a:hlinkClick r:id="rId3"/>
              </a:rPr>
              <a:t>-</a:t>
            </a:r>
            <a:r>
              <a:rPr lang="cs-CZ" dirty="0" err="1" smtClean="0">
                <a:latin typeface="Calibri" pitchFamily="34" charset="0"/>
                <a:hlinkClick r:id="rId3"/>
              </a:rPr>
              <a:t>vzdelavaci</a:t>
            </a:r>
            <a:r>
              <a:rPr lang="cs-CZ" dirty="0" smtClean="0">
                <a:latin typeface="Calibri" pitchFamily="34" charset="0"/>
                <a:hlinkClick r:id="rId3"/>
              </a:rPr>
              <a:t>-program-pro-</a:t>
            </a:r>
            <a:r>
              <a:rPr lang="cs-CZ" dirty="0" err="1" smtClean="0">
                <a:latin typeface="Calibri" pitchFamily="34" charset="0"/>
                <a:hlinkClick r:id="rId3"/>
              </a:rPr>
              <a:t>zakladni</a:t>
            </a:r>
            <a:r>
              <a:rPr lang="cs-CZ" dirty="0" smtClean="0">
                <a:latin typeface="Calibri" pitchFamily="34" charset="0"/>
                <a:hlinkClick r:id="rId3"/>
              </a:rPr>
              <a:t>-</a:t>
            </a:r>
            <a:r>
              <a:rPr lang="cs-CZ" dirty="0" err="1" smtClean="0">
                <a:latin typeface="Calibri" pitchFamily="34" charset="0"/>
                <a:hlinkClick r:id="rId3"/>
              </a:rPr>
              <a:t>vzdelavani</a:t>
            </a:r>
            <a:endParaRPr lang="cs-CZ" dirty="0" smtClean="0">
              <a:latin typeface="Calibri" pitchFamily="34" charset="0"/>
            </a:endParaRP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hlinkClick r:id="rId4"/>
              </a:rPr>
              <a:t>http://www.</a:t>
            </a:r>
            <a:r>
              <a:rPr lang="cs-CZ" dirty="0" err="1" smtClean="0">
                <a:latin typeface="Calibri" pitchFamily="34" charset="0"/>
                <a:hlinkClick r:id="rId4"/>
              </a:rPr>
              <a:t>google.com</a:t>
            </a:r>
            <a:r>
              <a:rPr lang="cs-CZ" dirty="0" smtClean="0">
                <a:latin typeface="Calibri" pitchFamily="34" charset="0"/>
                <a:hlinkClick r:id="rId4"/>
              </a:rPr>
              <a:t>/</a:t>
            </a:r>
            <a:r>
              <a:rPr lang="cs-CZ" dirty="0" err="1" smtClean="0">
                <a:latin typeface="Calibri" pitchFamily="34" charset="0"/>
                <a:hlinkClick r:id="rId4"/>
              </a:rPr>
              <a:t>url</a:t>
            </a:r>
            <a:r>
              <a:rPr lang="cs-CZ" dirty="0" smtClean="0">
                <a:latin typeface="Calibri" pitchFamily="34" charset="0"/>
                <a:hlinkClick r:id="rId4"/>
              </a:rPr>
              <a:t>?</a:t>
            </a:r>
            <a:r>
              <a:rPr lang="cs-CZ" dirty="0" err="1" smtClean="0">
                <a:latin typeface="Calibri" pitchFamily="34" charset="0"/>
                <a:hlinkClick r:id="rId4"/>
              </a:rPr>
              <a:t>sa</a:t>
            </a:r>
            <a:r>
              <a:rPr lang="cs-CZ" dirty="0" smtClean="0">
                <a:latin typeface="Calibri" pitchFamily="34" charset="0"/>
                <a:hlinkClick r:id="rId4"/>
              </a:rPr>
              <a:t>=t&amp;</a:t>
            </a:r>
            <a:r>
              <a:rPr lang="cs-CZ" dirty="0" err="1" smtClean="0">
                <a:latin typeface="Calibri" pitchFamily="34" charset="0"/>
                <a:hlinkClick r:id="rId4"/>
              </a:rPr>
              <a:t>rct</a:t>
            </a:r>
            <a:r>
              <a:rPr lang="cs-CZ" dirty="0" smtClean="0">
                <a:latin typeface="Calibri" pitchFamily="34" charset="0"/>
                <a:hlinkClick r:id="rId4"/>
              </a:rPr>
              <a:t>=j&amp;q=&amp;</a:t>
            </a:r>
            <a:r>
              <a:rPr lang="cs-CZ" dirty="0" err="1" smtClean="0">
                <a:latin typeface="Calibri" pitchFamily="34" charset="0"/>
                <a:hlinkClick r:id="rId4"/>
              </a:rPr>
              <a:t>esrc</a:t>
            </a:r>
            <a:r>
              <a:rPr lang="cs-CZ" dirty="0" smtClean="0">
                <a:latin typeface="Calibri" pitchFamily="34" charset="0"/>
                <a:hlinkClick r:id="rId4"/>
              </a:rPr>
              <a:t>=s&amp;</a:t>
            </a:r>
            <a:r>
              <a:rPr lang="cs-CZ" dirty="0" err="1" smtClean="0">
                <a:latin typeface="Calibri" pitchFamily="34" charset="0"/>
                <a:hlinkClick r:id="rId4"/>
              </a:rPr>
              <a:t>source</a:t>
            </a:r>
            <a:r>
              <a:rPr lang="cs-CZ" dirty="0" smtClean="0">
                <a:latin typeface="Calibri" pitchFamily="34" charset="0"/>
                <a:hlinkClick r:id="rId4"/>
              </a:rPr>
              <a:t>=web&amp;cd=1&amp;</a:t>
            </a:r>
            <a:r>
              <a:rPr lang="cs-CZ" dirty="0" err="1" smtClean="0">
                <a:latin typeface="Calibri" pitchFamily="34" charset="0"/>
                <a:hlinkClick r:id="rId4"/>
              </a:rPr>
              <a:t>ved</a:t>
            </a:r>
            <a:r>
              <a:rPr lang="cs-CZ" dirty="0" smtClean="0">
                <a:latin typeface="Calibri" pitchFamily="34" charset="0"/>
                <a:hlinkClick r:id="rId4"/>
              </a:rPr>
              <a:t>=0CCgQFjAA&amp;</a:t>
            </a:r>
            <a:r>
              <a:rPr lang="cs-CZ" dirty="0" err="1" smtClean="0">
                <a:latin typeface="Calibri" pitchFamily="34" charset="0"/>
                <a:hlinkClick r:id="rId4"/>
              </a:rPr>
              <a:t>url</a:t>
            </a:r>
            <a:r>
              <a:rPr lang="cs-CZ" dirty="0" smtClean="0">
                <a:latin typeface="Calibri" pitchFamily="34" charset="0"/>
                <a:hlinkClick r:id="rId4"/>
              </a:rPr>
              <a:t>=http%3A%2F%2Fwww.msmt.cz%2Ffile%2F10427_1_1%2F&amp;</a:t>
            </a:r>
            <a:r>
              <a:rPr lang="cs-CZ" dirty="0" err="1" smtClean="0">
                <a:latin typeface="Calibri" pitchFamily="34" charset="0"/>
                <a:hlinkClick r:id="rId4"/>
              </a:rPr>
              <a:t>ei</a:t>
            </a:r>
            <a:r>
              <a:rPr lang="cs-CZ" dirty="0" smtClean="0">
                <a:latin typeface="Calibri" pitchFamily="34" charset="0"/>
                <a:hlinkClick r:id="rId4"/>
              </a:rPr>
              <a:t>=7SJGVaTkN4fSUYi0gPgC&amp;</a:t>
            </a:r>
            <a:r>
              <a:rPr lang="cs-CZ" dirty="0" err="1" smtClean="0">
                <a:latin typeface="Calibri" pitchFamily="34" charset="0"/>
                <a:hlinkClick r:id="rId4"/>
              </a:rPr>
              <a:t>usg</a:t>
            </a:r>
            <a:r>
              <a:rPr lang="cs-CZ" dirty="0" smtClean="0">
                <a:latin typeface="Calibri" pitchFamily="34" charset="0"/>
                <a:hlinkClick r:id="rId4"/>
              </a:rPr>
              <a:t>=AFQjCNFWhixxjr5QSKko8dvFcYG6DuPEew&amp;</a:t>
            </a:r>
            <a:r>
              <a:rPr lang="cs-CZ" dirty="0" err="1" smtClean="0">
                <a:latin typeface="Calibri" pitchFamily="34" charset="0"/>
                <a:hlinkClick r:id="rId4"/>
              </a:rPr>
              <a:t>bvm</a:t>
            </a:r>
            <a:r>
              <a:rPr lang="cs-CZ" dirty="0" smtClean="0">
                <a:latin typeface="Calibri" pitchFamily="34" charset="0"/>
                <a:hlinkClick r:id="rId4"/>
              </a:rPr>
              <a:t>=bv.92291466,d.d24</a:t>
            </a:r>
            <a:endParaRPr lang="cs-CZ" dirty="0" smtClean="0">
              <a:latin typeface="Calibri" pitchFamily="34" charset="0"/>
            </a:endParaRP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http://www.</a:t>
            </a:r>
            <a:r>
              <a:rPr lang="cs-CZ" dirty="0" err="1" smtClean="0">
                <a:latin typeface="Calibri" pitchFamily="34" charset="0"/>
              </a:rPr>
              <a:t>prurezovatemata.cz</a:t>
            </a:r>
            <a:r>
              <a:rPr lang="cs-CZ" dirty="0" smtClean="0">
                <a:latin typeface="Calibri" pitchFamily="34" charset="0"/>
              </a:rPr>
              <a:t>/</a:t>
            </a:r>
            <a:endParaRPr lang="cs-CZ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979712" y="1124744"/>
            <a:ext cx="71642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99CC00"/>
                </a:solidFill>
                <a:latin typeface="Arial Black" pitchFamily="34" charset="0"/>
              </a:rPr>
              <a:t>Multimediální umělecký projekt jako součást výchovně vzdělávacího programu</a:t>
            </a:r>
            <a:endParaRPr lang="cs-CZ" sz="4000" dirty="0">
              <a:solidFill>
                <a:srgbClr val="99CC00"/>
              </a:solidFill>
              <a:latin typeface="Arial Black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211960" y="6309320"/>
            <a:ext cx="493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99CC00"/>
                </a:solidFill>
                <a:latin typeface="Arial Black" pitchFamily="34" charset="0"/>
              </a:rPr>
              <a:t>Mgr. </a:t>
            </a:r>
            <a:r>
              <a:rPr lang="cs-CZ" dirty="0" err="1" smtClean="0">
                <a:solidFill>
                  <a:srgbClr val="99CC00"/>
                </a:solidFill>
                <a:latin typeface="Arial Black" pitchFamily="34" charset="0"/>
              </a:rPr>
              <a:t>et</a:t>
            </a:r>
            <a:r>
              <a:rPr lang="cs-CZ" dirty="0" smtClean="0">
                <a:solidFill>
                  <a:srgbClr val="99CC00"/>
                </a:solidFill>
                <a:latin typeface="Arial Black" pitchFamily="34" charset="0"/>
              </a:rPr>
              <a:t> Mgr. Romana </a:t>
            </a:r>
            <a:r>
              <a:rPr lang="cs-CZ" dirty="0" err="1" smtClean="0">
                <a:solidFill>
                  <a:srgbClr val="99CC00"/>
                </a:solidFill>
                <a:latin typeface="Arial Black" pitchFamily="34" charset="0"/>
              </a:rPr>
              <a:t>Siebenbürgerová</a:t>
            </a:r>
            <a:endParaRPr lang="cs-CZ" dirty="0">
              <a:solidFill>
                <a:srgbClr val="99CC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979712" y="1"/>
            <a:ext cx="76328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99CC00"/>
                </a:solidFill>
                <a:latin typeface="Arial Black" pitchFamily="34" charset="0"/>
              </a:rPr>
              <a:t>Moderní vzdělávací projekt o současném umění a kulturních fenoménech</a:t>
            </a:r>
            <a:endParaRPr lang="cs-CZ" sz="4000" b="1" dirty="0">
              <a:solidFill>
                <a:srgbClr val="99CC00"/>
              </a:solidFill>
              <a:latin typeface="Arial Black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195737" y="2564904"/>
            <a:ext cx="66967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Divadlo Drak ve spolupráci s katedrou angličtiny PF UHK </a:t>
            </a:r>
            <a:endParaRPr lang="cs-CZ" b="1" dirty="0" smtClean="0"/>
          </a:p>
          <a:p>
            <a:r>
              <a:rPr lang="cs-CZ" b="1" dirty="0" smtClean="0"/>
              <a:t>série </a:t>
            </a:r>
            <a:r>
              <a:rPr lang="cs-CZ" b="1" dirty="0" smtClean="0"/>
              <a:t>přednášek, rozprav, videoprojekcí, intervencí a </a:t>
            </a:r>
            <a:r>
              <a:rPr lang="cs-CZ" b="1" dirty="0" smtClean="0"/>
              <a:t>výletů</a:t>
            </a:r>
            <a:endParaRPr lang="cs-CZ" dirty="0" smtClean="0"/>
          </a:p>
          <a:p>
            <a:r>
              <a:rPr lang="cs-CZ" dirty="0" smtClean="0"/>
              <a:t>PERFORMING IDENTITY 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Novátorsky </a:t>
            </a:r>
            <a:r>
              <a:rPr lang="cs-CZ" dirty="0" smtClean="0"/>
              <a:t>otevřená „guerillová“ série přednášek, rozprav, videoprojekcí, intervencí a výletů, které vycházejí z organického výběru témat napříč žánry. Od literatury, přes kulturní antropologii, vizuální umění, divadlo a performanci, ale i sport, hudbu nebo tzv. vysokou či pokleslou kulturu a politiku. 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Setkání </a:t>
            </a:r>
            <a:r>
              <a:rPr lang="cs-CZ" dirty="0" smtClean="0"/>
              <a:t>se žhavými tématy, která se vztahují zejména k současnému živému umění a </a:t>
            </a:r>
            <a:r>
              <a:rPr lang="cs-CZ" dirty="0" err="1" smtClean="0"/>
              <a:t>performing</a:t>
            </a:r>
            <a:r>
              <a:rPr lang="cs-CZ" dirty="0" smtClean="0"/>
              <a:t> </a:t>
            </a:r>
            <a:r>
              <a:rPr lang="cs-CZ" dirty="0" err="1" smtClean="0"/>
              <a:t>arts</a:t>
            </a:r>
            <a:r>
              <a:rPr lang="cs-CZ" dirty="0" smtClean="0"/>
              <a:t> v kontextu západního kánonu angloamerické kultury.  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Prostřednictvím </a:t>
            </a:r>
            <a:r>
              <a:rPr lang="cs-CZ" dirty="0" smtClean="0"/>
              <a:t>osobností v roli přednášejících či </a:t>
            </a:r>
            <a:r>
              <a:rPr lang="cs-CZ" dirty="0" err="1" smtClean="0"/>
              <a:t>mediátorů</a:t>
            </a:r>
            <a:r>
              <a:rPr lang="cs-CZ" dirty="0" smtClean="0"/>
              <a:t> diskusí, setkáme s originální a moderní formou vzdělávání. Studijní „jam </a:t>
            </a:r>
            <a:r>
              <a:rPr lang="cs-CZ" dirty="0" err="1" smtClean="0"/>
              <a:t>session</a:t>
            </a:r>
            <a:r>
              <a:rPr lang="cs-CZ" dirty="0" smtClean="0"/>
              <a:t>“ poskytne zároveň materiály propojující a prohlubující studium angličtiny a současného umění.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979712" y="188639"/>
            <a:ext cx="69127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99CC00"/>
                </a:solidFill>
                <a:latin typeface="Arial Black" pitchFamily="34" charset="0"/>
              </a:rPr>
              <a:t>Pohyb rostlin – animace z fotografií ve výtvarné výchově</a:t>
            </a:r>
            <a:endParaRPr lang="cs-CZ" sz="4000" b="1" dirty="0">
              <a:solidFill>
                <a:srgbClr val="99CC00"/>
              </a:solidFill>
              <a:latin typeface="Arial Black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195737" y="2564904"/>
            <a:ext cx="6696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http://wiki.rvp.cz/Sborovna%2F5Pripravy_na_vyuku%2F1.st%2FV%C3%BDtvarn%C3%A1_v%C3%BDchova%2FPohyb_rostlin_%E2%80%93_animace_z_fotografi%C3%AD_ve_v%C3%BDtvarn%C3%A9_v%C3%BDchov%C4%9B</a:t>
            </a:r>
            <a:endParaRPr lang="cs-CZ" dirty="0"/>
          </a:p>
        </p:txBody>
      </p:sp>
      <p:pic>
        <p:nvPicPr>
          <p:cNvPr id="6" name="Obrázek 5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48208" y="4005064"/>
            <a:ext cx="2926640" cy="19434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707904" y="188640"/>
            <a:ext cx="5436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INTERMEDIALITA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95736" y="908720"/>
            <a:ext cx="57606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b="1" dirty="0" smtClean="0">
                <a:latin typeface="Calibri" pitchFamily="34" charset="0"/>
              </a:rPr>
              <a:t>„termine </a:t>
            </a:r>
            <a:r>
              <a:rPr lang="cs-CZ" sz="2000" b="1" dirty="0" err="1" smtClean="0">
                <a:latin typeface="Calibri" pitchFamily="34" charset="0"/>
              </a:rPr>
              <a:t>ombrello</a:t>
            </a:r>
            <a:r>
              <a:rPr lang="cs-CZ" sz="2000" b="1" dirty="0" smtClean="0">
                <a:latin typeface="Calibri" pitchFamily="34" charset="0"/>
              </a:rPr>
              <a:t>(ne)“ pro: </a:t>
            </a: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multimedialita</a:t>
            </a:r>
            <a:r>
              <a:rPr lang="cs-CZ" sz="2000" dirty="0" smtClean="0">
                <a:latin typeface="Calibri" pitchFamily="34" charset="0"/>
              </a:rPr>
              <a:t>“, </a:t>
            </a: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plurimedialita</a:t>
            </a:r>
            <a:r>
              <a:rPr lang="cs-CZ" sz="2000" dirty="0" smtClean="0">
                <a:latin typeface="Calibri" pitchFamily="34" charset="0"/>
              </a:rPr>
              <a:t>“, </a:t>
            </a: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transmedialita</a:t>
            </a:r>
            <a:r>
              <a:rPr lang="cs-CZ" sz="2000" dirty="0" smtClean="0">
                <a:latin typeface="Calibri" pitchFamily="34" charset="0"/>
              </a:rPr>
              <a:t>“, </a:t>
            </a: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hypermedialita</a:t>
            </a:r>
            <a:r>
              <a:rPr lang="cs-CZ" sz="2000" dirty="0" smtClean="0">
                <a:latin typeface="Calibri" pitchFamily="34" charset="0"/>
              </a:rPr>
              <a:t>“ </a:t>
            </a: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Medientransfer</a:t>
            </a:r>
            <a:r>
              <a:rPr lang="cs-CZ" sz="2000" dirty="0" smtClean="0">
                <a:latin typeface="Calibri" pitchFamily="34" charset="0"/>
              </a:rPr>
              <a:t>“,</a:t>
            </a:r>
          </a:p>
          <a:p>
            <a:r>
              <a:rPr lang="cs-CZ" sz="2000" dirty="0" smtClean="0">
                <a:latin typeface="Calibri" pitchFamily="34" charset="0"/>
              </a:rPr>
              <a:t>„mediální transformace“, </a:t>
            </a: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Medienwechsel</a:t>
            </a:r>
            <a:r>
              <a:rPr lang="cs-CZ" sz="2000" dirty="0" smtClean="0">
                <a:latin typeface="Calibri" pitchFamily="34" charset="0"/>
              </a:rPr>
              <a:t>“, </a:t>
            </a: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remediace</a:t>
            </a:r>
            <a:r>
              <a:rPr lang="cs-CZ" sz="2000" dirty="0" smtClean="0">
                <a:latin typeface="Calibri" pitchFamily="34" charset="0"/>
              </a:rPr>
              <a:t>“, </a:t>
            </a: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hyperfikce</a:t>
            </a:r>
            <a:r>
              <a:rPr lang="cs-CZ" sz="2000" dirty="0" smtClean="0">
                <a:latin typeface="Calibri" pitchFamily="34" charset="0"/>
              </a:rPr>
              <a:t>“,</a:t>
            </a:r>
          </a:p>
          <a:p>
            <a:r>
              <a:rPr lang="cs-CZ" sz="2000" dirty="0" smtClean="0">
                <a:latin typeface="Calibri" pitchFamily="34" charset="0"/>
              </a:rPr>
              <a:t>„synestezie“, </a:t>
            </a: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mixed</a:t>
            </a:r>
            <a:r>
              <a:rPr lang="cs-CZ" sz="2000" dirty="0" smtClean="0">
                <a:latin typeface="Calibri" pitchFamily="34" charset="0"/>
              </a:rPr>
              <a:t> media“, </a:t>
            </a: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transposition</a:t>
            </a:r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dirty="0" err="1" smtClean="0">
                <a:latin typeface="Calibri" pitchFamily="34" charset="0"/>
              </a:rPr>
              <a:t>d’art</a:t>
            </a:r>
            <a:r>
              <a:rPr lang="cs-CZ" sz="2000" dirty="0" smtClean="0">
                <a:latin typeface="Calibri" pitchFamily="34" charset="0"/>
              </a:rPr>
              <a:t>“, </a:t>
            </a: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ut</a:t>
            </a:r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dirty="0" err="1" smtClean="0">
                <a:latin typeface="Calibri" pitchFamily="34" charset="0"/>
              </a:rPr>
              <a:t>pictura</a:t>
            </a:r>
            <a:r>
              <a:rPr lang="cs-CZ" sz="2000" dirty="0" smtClean="0">
                <a:latin typeface="Calibri" pitchFamily="34" charset="0"/>
              </a:rPr>
              <a:t> poesis“, </a:t>
            </a:r>
          </a:p>
          <a:p>
            <a:r>
              <a:rPr lang="cs-CZ" sz="2000" dirty="0" smtClean="0">
                <a:latin typeface="Calibri" pitchFamily="34" charset="0"/>
              </a:rPr>
              <a:t>„</a:t>
            </a:r>
            <a:r>
              <a:rPr lang="cs-CZ" sz="2000" dirty="0" err="1" smtClean="0">
                <a:latin typeface="Calibri" pitchFamily="34" charset="0"/>
              </a:rPr>
              <a:t>ekfráze</a:t>
            </a:r>
            <a:r>
              <a:rPr lang="cs-CZ" sz="2000" dirty="0" smtClean="0">
                <a:latin typeface="Calibri" pitchFamily="34" charset="0"/>
              </a:rPr>
              <a:t>“,</a:t>
            </a:r>
          </a:p>
          <a:p>
            <a:r>
              <a:rPr lang="cs-CZ" sz="2000" dirty="0" smtClean="0">
                <a:latin typeface="Calibri" pitchFamily="34" charset="0"/>
              </a:rPr>
              <a:t>„zfilmování“, </a:t>
            </a:r>
          </a:p>
          <a:p>
            <a:r>
              <a:rPr lang="cs-CZ" sz="2000" dirty="0" smtClean="0">
                <a:latin typeface="Calibri" pitchFamily="34" charset="0"/>
              </a:rPr>
              <a:t>„adaptace“, </a:t>
            </a:r>
          </a:p>
          <a:p>
            <a:r>
              <a:rPr lang="cs-CZ" sz="2000" dirty="0" smtClean="0">
                <a:latin typeface="Calibri" pitchFamily="34" charset="0"/>
              </a:rPr>
              <a:t>„zhudebnění“…</a:t>
            </a:r>
            <a:endParaRPr lang="cs-CZ" sz="2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707904" y="188640"/>
            <a:ext cx="5436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INTERMEDIALITA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95736" y="908720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</a:t>
            </a:r>
            <a:endParaRPr lang="cs-CZ" dirty="0">
              <a:latin typeface="Calibri" pitchFamily="34" charset="0"/>
            </a:endParaRPr>
          </a:p>
        </p:txBody>
      </p:sp>
      <p:pic>
        <p:nvPicPr>
          <p:cNvPr id="6" name="Obrázek 5" descr="higgins-intermed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980728"/>
            <a:ext cx="5486400" cy="55961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347864" y="188640"/>
            <a:ext cx="5796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Vztahy mezi médii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95736" y="1412776"/>
            <a:ext cx="576064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solidFill>
                  <a:srgbClr val="99CC00"/>
                </a:solidFill>
              </a:rPr>
              <a:t>Intermedialita</a:t>
            </a:r>
            <a:r>
              <a:rPr lang="cs-CZ" sz="2000" b="1" dirty="0" smtClean="0">
                <a:solidFill>
                  <a:srgbClr val="99CC00"/>
                </a:solidFill>
              </a:rPr>
              <a:t> </a:t>
            </a:r>
            <a:r>
              <a:rPr lang="cs-CZ" sz="2000" dirty="0" smtClean="0"/>
              <a:t>zahrnuje oproti jiným mediálním relacím skutečnost, že v rámci jejich průniku jsou veškeré zúčastněné entity transformovány, jsou sjednocovány do nového celku. Nejedná se o jednotlivé mixy, kombinace či přenosy, ale výsledná forma musí být jednolitým tvarem se svou vlastní kvalitou. Autor vytváří konceptuální fúze, výstavba prostoru v díle je daná stíráním hranic mezi jednotlivými uměními.</a:t>
            </a:r>
          </a:p>
          <a:p>
            <a:endParaRPr lang="cs-CZ" sz="2000" dirty="0" smtClean="0"/>
          </a:p>
          <a:p>
            <a:r>
              <a:rPr lang="cs-CZ" sz="2000" b="1" dirty="0" err="1" smtClean="0">
                <a:solidFill>
                  <a:srgbClr val="99CC00"/>
                </a:solidFill>
              </a:rPr>
              <a:t>Transmediální</a:t>
            </a:r>
            <a:r>
              <a:rPr lang="cs-CZ" sz="2000" b="1" dirty="0" smtClean="0">
                <a:solidFill>
                  <a:srgbClr val="99CC00"/>
                </a:solidFill>
              </a:rPr>
              <a:t> relace </a:t>
            </a:r>
            <a:r>
              <a:rPr lang="cs-CZ" sz="2000" dirty="0" smtClean="0"/>
              <a:t>lze definovat jako vztahy mezi médii, které jsou založené na principu transpozice nebo transferu. Tato relace se vyskytuje, pokud vedle sebe působí jednotlivé formy, aniž by docházelo k jejich propojování, k jejich vzájemné interakci. </a:t>
            </a:r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051720" y="188640"/>
            <a:ext cx="7092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Media vhodná k propojování 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D60093"/>
                </a:solidFill>
                <a:latin typeface="Calibri" pitchFamily="34" charset="0"/>
              </a:rPr>
              <a:t>klasická </a:t>
            </a:r>
            <a:r>
              <a:rPr lang="cs-CZ" b="1" dirty="0" smtClean="0">
                <a:latin typeface="Calibri" pitchFamily="34" charset="0"/>
              </a:rPr>
              <a:t>– kresba, malba, modelování, prostorové vytváření, fotografie, film</a:t>
            </a:r>
          </a:p>
          <a:p>
            <a:r>
              <a:rPr lang="cs-CZ" b="1" dirty="0" smtClean="0">
                <a:solidFill>
                  <a:srgbClr val="D60093"/>
                </a:solidFill>
                <a:latin typeface="Calibri" pitchFamily="34" charset="0"/>
              </a:rPr>
              <a:t>nová média </a:t>
            </a:r>
            <a:r>
              <a:rPr lang="cs-CZ" b="1" dirty="0" smtClean="0">
                <a:latin typeface="Calibri" pitchFamily="34" charset="0"/>
              </a:rPr>
              <a:t>– digitální umění, internet, video, animace</a:t>
            </a:r>
          </a:p>
          <a:p>
            <a:endParaRPr lang="cs-CZ" b="1" dirty="0" smtClean="0">
              <a:latin typeface="Calibri" pitchFamily="34" charset="0"/>
            </a:endParaRPr>
          </a:p>
          <a:p>
            <a:r>
              <a:rPr lang="cs-CZ" b="1" dirty="0" err="1" smtClean="0">
                <a:solidFill>
                  <a:srgbClr val="D60093"/>
                </a:solidFill>
                <a:latin typeface="Calibri" pitchFamily="34" charset="0"/>
              </a:rPr>
              <a:t>mimovýtvarné</a:t>
            </a:r>
            <a:r>
              <a:rPr lang="cs-CZ" b="1" dirty="0" smtClean="0">
                <a:solidFill>
                  <a:srgbClr val="D60093"/>
                </a:solidFill>
                <a:latin typeface="Calibri" pitchFamily="34" charset="0"/>
              </a:rPr>
              <a:t> projevy </a:t>
            </a:r>
            <a:r>
              <a:rPr lang="cs-CZ" b="1" dirty="0" smtClean="0">
                <a:latin typeface="Calibri" pitchFamily="34" charset="0"/>
              </a:rPr>
              <a:t>- hudba, drama, literatura, výrazový tanec</a:t>
            </a: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051720" y="188640"/>
            <a:ext cx="7092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Průřezová témata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123728" y="1484784"/>
            <a:ext cx="6336704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 smtClean="0">
                <a:latin typeface="Arial Black" pitchFamily="34" charset="0"/>
              </a:rPr>
              <a:t>Osobnostní a sociální výchova</a:t>
            </a:r>
          </a:p>
          <a:p>
            <a:pPr>
              <a:lnSpc>
                <a:spcPct val="150000"/>
              </a:lnSpc>
            </a:pPr>
            <a:r>
              <a:rPr lang="cs-CZ" b="1" dirty="0" smtClean="0">
                <a:latin typeface="Arial Black" pitchFamily="34" charset="0"/>
              </a:rPr>
              <a:t>Výchova demokratického občana </a:t>
            </a:r>
            <a:endParaRPr lang="cs-CZ" b="1" dirty="0" smtClean="0"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r>
              <a:rPr lang="cs-CZ" b="1" dirty="0" smtClean="0">
                <a:latin typeface="Arial Black" pitchFamily="34" charset="0"/>
              </a:rPr>
              <a:t>Výchova k myšlení v evropských a globálních souvislostech </a:t>
            </a:r>
            <a:endParaRPr lang="cs-CZ" b="1" dirty="0" smtClean="0"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r>
              <a:rPr lang="cs-CZ" b="1" dirty="0" smtClean="0">
                <a:latin typeface="Arial Black" pitchFamily="34" charset="0"/>
              </a:rPr>
              <a:t>Multikulturní výchova </a:t>
            </a:r>
            <a:endParaRPr lang="cs-CZ" b="1" dirty="0" smtClean="0"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r>
              <a:rPr lang="cs-CZ" b="1" dirty="0" smtClean="0">
                <a:latin typeface="Arial Black" pitchFamily="34" charset="0"/>
              </a:rPr>
              <a:t>Environmentální </a:t>
            </a:r>
            <a:r>
              <a:rPr lang="cs-CZ" b="1" dirty="0" smtClean="0">
                <a:latin typeface="Arial Black" pitchFamily="34" charset="0"/>
              </a:rPr>
              <a:t>výchova</a:t>
            </a:r>
          </a:p>
          <a:p>
            <a:pPr>
              <a:lnSpc>
                <a:spcPct val="150000"/>
              </a:lnSpc>
            </a:pPr>
            <a:r>
              <a:rPr lang="cs-CZ" b="1" dirty="0" smtClean="0">
                <a:latin typeface="Arial Black" pitchFamily="34" charset="0"/>
              </a:rPr>
              <a:t>Mediální výchova 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051720" y="188640"/>
            <a:ext cx="7092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D60093"/>
                </a:solidFill>
                <a:latin typeface="Arial Black" pitchFamily="34" charset="0"/>
              </a:rPr>
              <a:t>Průřezová témata</a:t>
            </a:r>
            <a:endParaRPr lang="cs-CZ" sz="4000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123728" y="1484784"/>
            <a:ext cx="6336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 Black" pitchFamily="34" charset="0"/>
              </a:rPr>
              <a:t>Tři </a:t>
            </a:r>
            <a:r>
              <a:rPr lang="cs-CZ" dirty="0" smtClean="0">
                <a:latin typeface="Arial Black" pitchFamily="34" charset="0"/>
              </a:rPr>
              <a:t>základní způsoby </a:t>
            </a:r>
            <a:r>
              <a:rPr lang="cs-CZ" dirty="0" smtClean="0">
                <a:latin typeface="Arial Black" pitchFamily="34" charset="0"/>
              </a:rPr>
              <a:t>začlenění průřezových témat do výuky:</a:t>
            </a:r>
          </a:p>
          <a:p>
            <a:endParaRPr lang="cs-CZ" dirty="0" smtClean="0">
              <a:latin typeface="Arial Black" pitchFamily="34" charset="0"/>
            </a:endParaRPr>
          </a:p>
          <a:p>
            <a:r>
              <a:rPr lang="cs-CZ" dirty="0" smtClean="0">
                <a:solidFill>
                  <a:srgbClr val="99CC00"/>
                </a:solidFill>
                <a:latin typeface="Arial Black" pitchFamily="34" charset="0"/>
              </a:rPr>
              <a:t>1. integrace </a:t>
            </a:r>
            <a:r>
              <a:rPr lang="cs-CZ" dirty="0" smtClean="0">
                <a:solidFill>
                  <a:srgbClr val="99CC00"/>
                </a:solidFill>
                <a:latin typeface="Arial Black" pitchFamily="34" charset="0"/>
              </a:rPr>
              <a:t>do vyučovacích </a:t>
            </a:r>
            <a:r>
              <a:rPr lang="cs-CZ" dirty="0" smtClean="0">
                <a:solidFill>
                  <a:srgbClr val="99CC00"/>
                </a:solidFill>
                <a:latin typeface="Arial Black" pitchFamily="34" charset="0"/>
              </a:rPr>
              <a:t>předmětů</a:t>
            </a:r>
          </a:p>
          <a:p>
            <a:endParaRPr lang="cs-CZ" dirty="0" smtClean="0">
              <a:latin typeface="Arial Black" pitchFamily="34" charset="0"/>
            </a:endParaRPr>
          </a:p>
          <a:p>
            <a:r>
              <a:rPr lang="cs-CZ" dirty="0" smtClean="0">
                <a:latin typeface="Arial Black" pitchFamily="34" charset="0"/>
              </a:rPr>
              <a:t>2. zavedení </a:t>
            </a:r>
            <a:r>
              <a:rPr lang="cs-CZ" dirty="0" smtClean="0">
                <a:latin typeface="Arial Black" pitchFamily="34" charset="0"/>
              </a:rPr>
              <a:t>samostatného vyučovacího </a:t>
            </a:r>
            <a:r>
              <a:rPr lang="cs-CZ" dirty="0" smtClean="0">
                <a:latin typeface="Arial Black" pitchFamily="34" charset="0"/>
              </a:rPr>
              <a:t>předmětu</a:t>
            </a:r>
          </a:p>
          <a:p>
            <a:endParaRPr lang="cs-CZ" dirty="0" smtClean="0">
              <a:latin typeface="Arial Black" pitchFamily="34" charset="0"/>
            </a:endParaRPr>
          </a:p>
          <a:p>
            <a:r>
              <a:rPr lang="cs-CZ" dirty="0" smtClean="0">
                <a:solidFill>
                  <a:srgbClr val="99CC00"/>
                </a:solidFill>
                <a:latin typeface="Arial Black" pitchFamily="34" charset="0"/>
              </a:rPr>
              <a:t>3. projektové </a:t>
            </a:r>
            <a:r>
              <a:rPr lang="cs-CZ" dirty="0" smtClean="0">
                <a:solidFill>
                  <a:srgbClr val="99CC00"/>
                </a:solidFill>
                <a:latin typeface="Arial Black" pitchFamily="34" charset="0"/>
              </a:rPr>
              <a:t>vyučování</a:t>
            </a:r>
            <a:endParaRPr lang="cs-CZ" dirty="0">
              <a:solidFill>
                <a:srgbClr val="99CC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4147-1-tapeta-na-zed-esprit-9 - 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79712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051720" y="188640"/>
            <a:ext cx="7092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D60093"/>
                </a:solidFill>
                <a:latin typeface="Arial Black" pitchFamily="34" charset="0"/>
              </a:rPr>
              <a:t>Osobnostní </a:t>
            </a:r>
            <a:r>
              <a:rPr lang="cs-CZ" sz="4000" b="1" dirty="0" smtClean="0">
                <a:solidFill>
                  <a:srgbClr val="D60093"/>
                </a:solidFill>
                <a:latin typeface="Arial Black" pitchFamily="34" charset="0"/>
              </a:rPr>
              <a:t>a sociální </a:t>
            </a:r>
            <a:r>
              <a:rPr lang="cs-CZ" sz="4000" b="1" dirty="0" smtClean="0">
                <a:solidFill>
                  <a:srgbClr val="D60093"/>
                </a:solidFill>
                <a:latin typeface="Arial Black" pitchFamily="34" charset="0"/>
              </a:rPr>
              <a:t>výchova – </a:t>
            </a:r>
            <a:r>
              <a:rPr lang="cs-CZ" sz="4000" b="1" dirty="0" err="1" smtClean="0">
                <a:latin typeface="Arial Black" pitchFamily="34" charset="0"/>
              </a:rPr>
              <a:t>Subtéma</a:t>
            </a:r>
            <a:r>
              <a:rPr lang="cs-CZ" sz="4000" b="1" dirty="0" smtClean="0">
                <a:latin typeface="Arial Black" pitchFamily="34" charset="0"/>
              </a:rPr>
              <a:t>:</a:t>
            </a:r>
            <a:endParaRPr lang="cs-CZ" sz="4000" dirty="0" smtClean="0">
              <a:latin typeface="Arial Black" pitchFamily="34" charset="0"/>
            </a:endParaRPr>
          </a:p>
          <a:p>
            <a:endParaRPr lang="cs-CZ" sz="4000" b="1" dirty="0">
              <a:solidFill>
                <a:srgbClr val="D60093"/>
              </a:solidFill>
              <a:latin typeface="Arial Black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23728" y="148478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051720" y="1916832"/>
            <a:ext cx="662473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Arial Black" pitchFamily="34" charset="0"/>
              </a:rPr>
              <a:t>Rozvoj </a:t>
            </a:r>
            <a:r>
              <a:rPr lang="cs-CZ" sz="2000" b="1" dirty="0" smtClean="0">
                <a:latin typeface="Arial Black" pitchFamily="34" charset="0"/>
              </a:rPr>
              <a:t>schopností poznávání</a:t>
            </a:r>
          </a:p>
          <a:p>
            <a:r>
              <a:rPr lang="cs-CZ" sz="2000" b="1" dirty="0" smtClean="0">
                <a:latin typeface="Arial Black" pitchFamily="34" charset="0"/>
              </a:rPr>
              <a:t>Sebepoznání a </a:t>
            </a:r>
            <a:r>
              <a:rPr lang="cs-CZ" sz="2000" b="1" dirty="0" err="1" smtClean="0">
                <a:latin typeface="Arial Black" pitchFamily="34" charset="0"/>
              </a:rPr>
              <a:t>sebepojetí</a:t>
            </a:r>
            <a:endParaRPr lang="cs-CZ" sz="2000" b="1" dirty="0" smtClean="0">
              <a:latin typeface="Arial Black" pitchFamily="34" charset="0"/>
            </a:endParaRPr>
          </a:p>
          <a:p>
            <a:r>
              <a:rPr lang="cs-CZ" sz="2000" b="1" dirty="0" err="1" smtClean="0">
                <a:latin typeface="Arial Black" pitchFamily="34" charset="0"/>
              </a:rPr>
              <a:t>Seberegulace</a:t>
            </a:r>
            <a:r>
              <a:rPr lang="cs-CZ" sz="2000" b="1" dirty="0" smtClean="0">
                <a:latin typeface="Arial Black" pitchFamily="34" charset="0"/>
              </a:rPr>
              <a:t> a </a:t>
            </a:r>
            <a:r>
              <a:rPr lang="cs-CZ" sz="2000" b="1" dirty="0" err="1" smtClean="0">
                <a:latin typeface="Arial Black" pitchFamily="34" charset="0"/>
              </a:rPr>
              <a:t>sebeorganizace</a:t>
            </a:r>
            <a:endParaRPr lang="cs-CZ" sz="2000" b="1" dirty="0" smtClean="0">
              <a:latin typeface="Arial Black" pitchFamily="34" charset="0"/>
            </a:endParaRPr>
          </a:p>
          <a:p>
            <a:r>
              <a:rPr lang="cs-CZ" sz="2000" b="1" dirty="0" smtClean="0">
                <a:latin typeface="Arial Black" pitchFamily="34" charset="0"/>
              </a:rPr>
              <a:t>Psychohygiena</a:t>
            </a:r>
          </a:p>
          <a:p>
            <a:r>
              <a:rPr lang="cs-CZ" sz="2000" b="1" dirty="0" smtClean="0">
                <a:latin typeface="Arial Black" pitchFamily="34" charset="0"/>
              </a:rPr>
              <a:t>Kreativita</a:t>
            </a:r>
          </a:p>
          <a:p>
            <a:r>
              <a:rPr lang="cs-CZ" sz="2000" b="1" dirty="0" smtClean="0">
                <a:latin typeface="Arial Black" pitchFamily="34" charset="0"/>
              </a:rPr>
              <a:t>Poznávání lidí</a:t>
            </a:r>
          </a:p>
          <a:p>
            <a:r>
              <a:rPr lang="cs-CZ" sz="2000" b="1" dirty="0" smtClean="0">
                <a:latin typeface="Arial Black" pitchFamily="34" charset="0"/>
              </a:rPr>
              <a:t>Mezilidské vztahy</a:t>
            </a:r>
          </a:p>
          <a:p>
            <a:r>
              <a:rPr lang="cs-CZ" sz="2000" b="1" dirty="0" smtClean="0">
                <a:latin typeface="Arial Black" pitchFamily="34" charset="0"/>
              </a:rPr>
              <a:t>Komunikace</a:t>
            </a:r>
          </a:p>
          <a:p>
            <a:r>
              <a:rPr lang="cs-CZ" sz="2000" b="1" dirty="0" smtClean="0">
                <a:latin typeface="Arial Black" pitchFamily="34" charset="0"/>
              </a:rPr>
              <a:t>Kooperace a </a:t>
            </a:r>
            <a:r>
              <a:rPr lang="cs-CZ" sz="2000" b="1" dirty="0" err="1" smtClean="0">
                <a:latin typeface="Arial Black" pitchFamily="34" charset="0"/>
              </a:rPr>
              <a:t>kompetice</a:t>
            </a:r>
            <a:endParaRPr lang="cs-CZ" sz="2000" b="1" dirty="0" smtClean="0">
              <a:latin typeface="Arial Black" pitchFamily="34" charset="0"/>
            </a:endParaRPr>
          </a:p>
          <a:p>
            <a:r>
              <a:rPr lang="cs-CZ" sz="2000" b="1" dirty="0" smtClean="0">
                <a:latin typeface="Arial Black" pitchFamily="34" charset="0"/>
              </a:rPr>
              <a:t>Řešení problémů a rozhodovací dovednosti</a:t>
            </a:r>
          </a:p>
          <a:p>
            <a:r>
              <a:rPr lang="cs-CZ" sz="2000" b="1" dirty="0" smtClean="0">
                <a:latin typeface="Arial Black" pitchFamily="34" charset="0"/>
              </a:rPr>
              <a:t>Hodnoty, postoje, praktická etika</a:t>
            </a:r>
          </a:p>
          <a:p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1748</Words>
  <Application>Microsoft Office PowerPoint</Application>
  <PresentationFormat>Předvádění na obrazovce (4:3)</PresentationFormat>
  <Paragraphs>276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Romaine</dc:creator>
  <cp:lastModifiedBy>Romaine</cp:lastModifiedBy>
  <cp:revision>65</cp:revision>
  <dcterms:created xsi:type="dcterms:W3CDTF">2015-02-22T14:24:23Z</dcterms:created>
  <dcterms:modified xsi:type="dcterms:W3CDTF">2015-05-03T16:28:27Z</dcterms:modified>
</cp:coreProperties>
</file>