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5" r:id="rId5"/>
    <p:sldId id="266" r:id="rId6"/>
    <p:sldId id="264" r:id="rId7"/>
    <p:sldId id="267" r:id="rId8"/>
    <p:sldId id="269" r:id="rId9"/>
    <p:sldId id="263" r:id="rId10"/>
    <p:sldId id="268" r:id="rId11"/>
    <p:sldId id="261" r:id="rId12"/>
    <p:sldId id="259" r:id="rId13"/>
    <p:sldId id="271" r:id="rId14"/>
    <p:sldId id="272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77" r:id="rId24"/>
    <p:sldId id="270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ct24/kultura/295805-tvorba-milana-grygara-ma-zvuk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creativoas.cz/autori/128-milan-gryga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62YMGaG9xE" TargetMode="External"/><Relationship Id="rId5" Type="http://schemas.openxmlformats.org/officeDocument/2006/relationships/hyperlink" Target="https://www.youtube.com/watch?v=cth3xgjwBqs" TargetMode="External"/><Relationship Id="rId4" Type="http://schemas.openxmlformats.org/officeDocument/2006/relationships/hyperlink" Target="https://www.youtube.com/watch?v=G4KBeiv_vbU" TargetMode="External"/><Relationship Id="rId9" Type="http://schemas.openxmlformats.org/officeDocument/2006/relationships/hyperlink" Target="http://www.artalk.cz/2014/12/16/tz-milan-gryga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JVpanElR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123378705-kreslen-svetem-dalibor-chatrn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s.muni.cz/th/216651/ff_b/Diplomova_prace_-_Pacikova.pdf" TargetMode="External"/><Relationship Id="rId4" Type="http://schemas.openxmlformats.org/officeDocument/2006/relationships/hyperlink" Target="https://www.youtube.com/watch?v=TKjyQTUF7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G4KBeiv_vb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Light-Sound-Space-Solo-Exhibition-of-Milan-Gry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102" y="0"/>
            <a:ext cx="4819898" cy="6858000"/>
          </a:xfrm>
          <a:prstGeom prst="rect">
            <a:avLst/>
          </a:prstGeom>
        </p:spPr>
      </p:pic>
      <p:pic>
        <p:nvPicPr>
          <p:cNvPr id="5" name="Obrázek 4" descr="03-Light-Sound-Space-Solo-Exhibition-of-Milan-Grygar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19898" cy="6858000"/>
          </a:xfrm>
          <a:prstGeom prst="rect">
            <a:avLst/>
          </a:prstGeom>
        </p:spPr>
      </p:pic>
      <p:pic>
        <p:nvPicPr>
          <p:cNvPr id="5122" name="Picture 2" descr="File:Milan Gryg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531" y="0"/>
            <a:ext cx="490347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87624" y="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Milan Grygar 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(narozen 1926)</a:t>
            </a:r>
            <a:endParaRPr lang="cs-CZ" sz="28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uctions-art.cz/picture/vystavy/10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1" cy="687451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1520" y="260648"/>
            <a:ext cx="216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Křížení (obraz a zvuk)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Light-Sound-Space-Solo-Exhibition-of-Milan-Grygar -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8840"/>
            <a:ext cx="9144000" cy="16991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2" y="548680"/>
            <a:ext cx="796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Záznam z výstavy </a:t>
            </a:r>
            <a:r>
              <a:rPr lang="cs-CZ" dirty="0" err="1" smtClean="0"/>
              <a:t>Vízuální</a:t>
            </a:r>
            <a:r>
              <a:rPr lang="cs-CZ" dirty="0" smtClean="0"/>
              <a:t> a akustické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ceskatelevize.cz</a:t>
            </a:r>
            <a:r>
              <a:rPr lang="cs-CZ" dirty="0" smtClean="0"/>
              <a:t>/ct24/kultura/295805-tvorba-</a:t>
            </a:r>
            <a:r>
              <a:rPr lang="cs-CZ" dirty="0" err="1" smtClean="0"/>
              <a:t>milana</a:t>
            </a:r>
            <a:r>
              <a:rPr lang="cs-CZ" dirty="0" smtClean="0"/>
              <a:t>-</a:t>
            </a:r>
            <a:r>
              <a:rPr lang="cs-CZ" dirty="0" err="1" smtClean="0"/>
              <a:t>grygara</a:t>
            </a:r>
            <a:r>
              <a:rPr lang="cs-CZ" dirty="0" smtClean="0"/>
              <a:t>-</a:t>
            </a:r>
            <a:r>
              <a:rPr lang="cs-CZ" dirty="0" err="1" smtClean="0"/>
              <a:t>ma</a:t>
            </a:r>
            <a:r>
              <a:rPr lang="cs-CZ" dirty="0" smtClean="0"/>
              <a:t>-zvuk/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Light-Sound-Space-Solo-Exhibition-of-Milan-Gry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102" y="0"/>
            <a:ext cx="4819898" cy="6858000"/>
          </a:xfrm>
          <a:prstGeom prst="rect">
            <a:avLst/>
          </a:prstGeom>
        </p:spPr>
      </p:pic>
      <p:pic>
        <p:nvPicPr>
          <p:cNvPr id="5" name="Obrázek 4" descr="03-Light-Sound-Space-Solo-Exhibition-of-Milan-Grygar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19898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9" y="476672"/>
            <a:ext cx="72728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Použitá literatura a </a:t>
            </a:r>
            <a:r>
              <a:rPr lang="cs-CZ" sz="2000" b="1" dirty="0" smtClean="0"/>
              <a:t>zdroje (citováno dne 27.3.2015):</a:t>
            </a:r>
            <a:endParaRPr lang="cs-CZ" sz="2000" b="1" dirty="0" smtClean="0"/>
          </a:p>
          <a:p>
            <a:r>
              <a:rPr lang="cs-CZ" sz="2000" dirty="0" smtClean="0"/>
              <a:t>GRYGAR, Milan. </a:t>
            </a:r>
            <a:r>
              <a:rPr lang="cs-CZ" sz="2000" i="1" dirty="0" smtClean="0"/>
              <a:t>Milan Grygar: vizuální a akustické : [Galerie hlavního města Prahy, Městská knihovna, 17.12.2014 - 5.4.2015] =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visual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acoustic</a:t>
            </a:r>
            <a:r>
              <a:rPr lang="cs-CZ" sz="2000" i="1" dirty="0" smtClean="0"/>
              <a:t> : [</a:t>
            </a:r>
            <a:r>
              <a:rPr lang="cs-CZ" sz="2000" i="1" dirty="0" err="1" smtClean="0"/>
              <a:t>Prague</a:t>
            </a:r>
            <a:r>
              <a:rPr lang="cs-CZ" sz="2000" i="1" dirty="0" smtClean="0"/>
              <a:t> City </a:t>
            </a:r>
            <a:r>
              <a:rPr lang="cs-CZ" sz="2000" i="1" dirty="0" err="1" smtClean="0"/>
              <a:t>Gallery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Municipal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Library</a:t>
            </a:r>
            <a:r>
              <a:rPr lang="cs-CZ" sz="2000" i="1" dirty="0" smtClean="0"/>
              <a:t>, 17.12.2014 - 5.4.2015]</a:t>
            </a:r>
            <a:r>
              <a:rPr lang="cs-CZ" sz="2000" dirty="0" smtClean="0"/>
              <a:t>. Praha: Galerie hlavního města Prahy, 2014, 129 s. ISBN 978-80-7010-105-6.</a:t>
            </a:r>
          </a:p>
          <a:p>
            <a:r>
              <a:rPr lang="cs-CZ" sz="2000" dirty="0" smtClean="0"/>
              <a:t>GRYGAR, Milan. </a:t>
            </a:r>
            <a:r>
              <a:rPr lang="cs-CZ" sz="2000" i="1" dirty="0" smtClean="0"/>
              <a:t>Milan Grygar: antifony a partitury = </a:t>
            </a:r>
            <a:r>
              <a:rPr lang="cs-CZ" sz="2000" i="1" dirty="0" err="1" smtClean="0"/>
              <a:t>antiphonies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and</a:t>
            </a:r>
            <a:r>
              <a:rPr lang="cs-CZ" sz="2000" i="1" dirty="0" smtClean="0"/>
              <a:t> musical </a:t>
            </a:r>
            <a:r>
              <a:rPr lang="cs-CZ" sz="2000" i="1" dirty="0" err="1" smtClean="0"/>
              <a:t>scores</a:t>
            </a:r>
            <a:r>
              <a:rPr lang="cs-CZ" sz="2000" dirty="0" smtClean="0"/>
              <a:t>. V Praze: Museum Kampa - Nadace Jana a Medy Mládkových, c2011, 48 s. ISBN 978-80-87344-09-5.</a:t>
            </a:r>
          </a:p>
          <a:p>
            <a:r>
              <a:rPr lang="sv-SE" sz="2000" dirty="0" smtClean="0"/>
              <a:t>GRYGAR, Milan. </a:t>
            </a:r>
            <a:r>
              <a:rPr lang="sv-SE" sz="2000" i="1" dirty="0" smtClean="0"/>
              <a:t>Milan Grygar</a:t>
            </a:r>
            <a:r>
              <a:rPr lang="sv-SE" sz="2000" dirty="0" smtClean="0"/>
              <a:t>. Praha: Gema Art, [2009], 367 s. ISBN 9788090442207. 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https://www.youtube.com/watch?v=G4KBeiv_vbU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https://www.youtube.com/watch?v=cth3xgjwBqs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https://www.youtube.com/watch?v=-62YMGaG9xE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http://www.</a:t>
            </a:r>
            <a:r>
              <a:rPr lang="cs-CZ" sz="2000" dirty="0" err="1" smtClean="0">
                <a:hlinkClick r:id="rId7"/>
              </a:rPr>
              <a:t>creativoas.cz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err="1" smtClean="0">
                <a:hlinkClick r:id="rId7"/>
              </a:rPr>
              <a:t>autori</a:t>
            </a:r>
            <a:r>
              <a:rPr lang="cs-CZ" sz="2000" dirty="0" smtClean="0">
                <a:hlinkClick r:id="rId7"/>
              </a:rPr>
              <a:t>/128-</a:t>
            </a:r>
            <a:r>
              <a:rPr lang="cs-CZ" sz="2000" dirty="0" err="1" smtClean="0">
                <a:hlinkClick r:id="rId7"/>
              </a:rPr>
              <a:t>milan</a:t>
            </a:r>
            <a:r>
              <a:rPr lang="cs-CZ" sz="2000" dirty="0" smtClean="0">
                <a:hlinkClick r:id="rId7"/>
              </a:rPr>
              <a:t>-</a:t>
            </a:r>
            <a:r>
              <a:rPr lang="cs-CZ" sz="2000" dirty="0" err="1" smtClean="0">
                <a:hlinkClick r:id="rId7"/>
              </a:rPr>
              <a:t>grygar</a:t>
            </a:r>
            <a:r>
              <a:rPr lang="cs-CZ" sz="2000" dirty="0" smtClean="0">
                <a:hlinkClick r:id="rId7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http://www.</a:t>
            </a:r>
            <a:r>
              <a:rPr lang="cs-CZ" sz="2000" dirty="0" err="1" smtClean="0">
                <a:hlinkClick r:id="rId8"/>
              </a:rPr>
              <a:t>ceskatelevize.cz</a:t>
            </a:r>
            <a:r>
              <a:rPr lang="cs-CZ" sz="2000" dirty="0" smtClean="0">
                <a:hlinkClick r:id="rId8"/>
              </a:rPr>
              <a:t>/ct24/kultura/295805-tvorba-</a:t>
            </a:r>
            <a:r>
              <a:rPr lang="cs-CZ" sz="2000" dirty="0" err="1" smtClean="0">
                <a:hlinkClick r:id="rId8"/>
              </a:rPr>
              <a:t>milana</a:t>
            </a:r>
            <a:r>
              <a:rPr lang="cs-CZ" sz="2000" dirty="0" smtClean="0">
                <a:hlinkClick r:id="rId8"/>
              </a:rPr>
              <a:t>-</a:t>
            </a:r>
            <a:r>
              <a:rPr lang="cs-CZ" sz="2000" dirty="0" err="1" smtClean="0">
                <a:hlinkClick r:id="rId8"/>
              </a:rPr>
              <a:t>grygara</a:t>
            </a:r>
            <a:r>
              <a:rPr lang="cs-CZ" sz="2000" dirty="0" smtClean="0">
                <a:hlinkClick r:id="rId8"/>
              </a:rPr>
              <a:t>-</a:t>
            </a:r>
            <a:r>
              <a:rPr lang="cs-CZ" sz="2000" dirty="0" err="1" smtClean="0">
                <a:hlinkClick r:id="rId8"/>
              </a:rPr>
              <a:t>ma</a:t>
            </a:r>
            <a:r>
              <a:rPr lang="cs-CZ" sz="2000" dirty="0" smtClean="0">
                <a:hlinkClick r:id="rId8"/>
              </a:rPr>
              <a:t>-zvuk/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http://www.</a:t>
            </a:r>
            <a:r>
              <a:rPr lang="cs-CZ" sz="2000" dirty="0" err="1" smtClean="0">
                <a:hlinkClick r:id="rId9"/>
              </a:rPr>
              <a:t>artalk.cz</a:t>
            </a:r>
            <a:r>
              <a:rPr lang="cs-CZ" sz="2000" dirty="0" smtClean="0">
                <a:hlinkClick r:id="rId9"/>
              </a:rPr>
              <a:t>/2014/12/16/</a:t>
            </a:r>
            <a:r>
              <a:rPr lang="cs-CZ" sz="2000" dirty="0" err="1" smtClean="0">
                <a:hlinkClick r:id="rId9"/>
              </a:rPr>
              <a:t>tz</a:t>
            </a:r>
            <a:r>
              <a:rPr lang="cs-CZ" sz="2000" dirty="0" smtClean="0">
                <a:hlinkClick r:id="rId9"/>
              </a:rPr>
              <a:t>-</a:t>
            </a:r>
            <a:r>
              <a:rPr lang="cs-CZ" sz="2000" dirty="0" err="1" smtClean="0">
                <a:hlinkClick r:id="rId9"/>
              </a:rPr>
              <a:t>milan</a:t>
            </a:r>
            <a:r>
              <a:rPr lang="cs-CZ" sz="2000" dirty="0" smtClean="0">
                <a:hlinkClick r:id="rId9"/>
              </a:rPr>
              <a:t>-</a:t>
            </a:r>
            <a:r>
              <a:rPr lang="cs-CZ" sz="2000" dirty="0" err="1" smtClean="0">
                <a:hlinkClick r:id="rId9"/>
              </a:rPr>
              <a:t>grygar</a:t>
            </a:r>
            <a:r>
              <a:rPr lang="cs-CZ" sz="2000" dirty="0" smtClean="0">
                <a:hlinkClick r:id="rId9"/>
              </a:rPr>
              <a:t>/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http://i.idnes.cz/12/071/cl6/BRD44593d_p201207060302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147" y="1700808"/>
            <a:ext cx="7006379" cy="451522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332656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Dalibor Chatrný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(28.8.1925 - 5.7.2012)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5" y="620688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Dalibor Chatrný</a:t>
            </a:r>
          </a:p>
          <a:p>
            <a:r>
              <a:rPr lang="cs-CZ" sz="2000" dirty="0" smtClean="0"/>
              <a:t>- malíř, grafik, konceptuální umělec, pedagog</a:t>
            </a:r>
          </a:p>
          <a:p>
            <a:r>
              <a:rPr lang="cs-CZ" sz="2000" dirty="0" smtClean="0"/>
              <a:t>- v </a:t>
            </a:r>
            <a:r>
              <a:rPr lang="cs-CZ" sz="2000" dirty="0" smtClean="0"/>
              <a:t>letech 1949–1953 studoval na Akademii výtvarných umění v </a:t>
            </a:r>
            <a:r>
              <a:rPr lang="cs-CZ" sz="2000" dirty="0" smtClean="0"/>
              <a:t>Praze</a:t>
            </a:r>
          </a:p>
          <a:p>
            <a:endParaRPr lang="cs-CZ" sz="2000" dirty="0" smtClean="0"/>
          </a:p>
          <a:p>
            <a:r>
              <a:rPr lang="cs-CZ" sz="2000" dirty="0" smtClean="0"/>
              <a:t>učil na:</a:t>
            </a:r>
          </a:p>
          <a:p>
            <a:r>
              <a:rPr lang="cs-CZ" sz="2000" dirty="0" smtClean="0"/>
              <a:t> </a:t>
            </a:r>
            <a:r>
              <a:rPr lang="cs-CZ" sz="2000" dirty="0" smtClean="0"/>
              <a:t>1963–1986 Střední uměleckoprůmyslová škola v Brně, oddělení propagační grafiky</a:t>
            </a:r>
          </a:p>
          <a:p>
            <a:r>
              <a:rPr lang="cs-CZ" sz="2000" dirty="0" smtClean="0"/>
              <a:t>1990–1992 Akademie výtvarných umění v Praze, ateliér grafiky</a:t>
            </a:r>
          </a:p>
          <a:p>
            <a:r>
              <a:rPr lang="cs-CZ" sz="2000" dirty="0" smtClean="0"/>
              <a:t>1992–1993 Fakulta výtvarných umění v Brně, ateliér konceptuálních tendencí</a:t>
            </a:r>
          </a:p>
          <a:p>
            <a:r>
              <a:rPr lang="cs-CZ" sz="2000" dirty="0" smtClean="0"/>
              <a:t>1992–1994 Katedra scénografie Janáčkovy akademie múzických </a:t>
            </a:r>
            <a:r>
              <a:rPr lang="cs-CZ" sz="2000" dirty="0" smtClean="0"/>
              <a:t>umění</a:t>
            </a:r>
          </a:p>
          <a:p>
            <a:endParaRPr lang="cs-CZ" sz="2000" dirty="0" smtClean="0"/>
          </a:p>
          <a:p>
            <a:r>
              <a:rPr lang="cs-CZ" sz="2000" dirty="0" smtClean="0"/>
              <a:t>- členem mnoha </a:t>
            </a:r>
            <a:r>
              <a:rPr lang="cs-CZ" sz="2000" dirty="0" smtClean="0"/>
              <a:t>uměleckých skupin (</a:t>
            </a:r>
            <a:r>
              <a:rPr lang="cs-CZ" sz="2000" dirty="0" err="1" smtClean="0"/>
              <a:t>Profi</a:t>
            </a:r>
            <a:r>
              <a:rPr lang="cs-CZ" sz="2000" dirty="0" smtClean="0"/>
              <a:t> l </a:t>
            </a:r>
            <a:r>
              <a:rPr lang="cs-CZ" sz="2000" dirty="0" smtClean="0"/>
              <a:t>58, Parabola, Klub </a:t>
            </a:r>
            <a:r>
              <a:rPr lang="cs-CZ" sz="2000" dirty="0" err="1" smtClean="0"/>
              <a:t>konkrétistů</a:t>
            </a:r>
            <a:r>
              <a:rPr lang="cs-CZ" sz="2000" dirty="0" smtClean="0"/>
              <a:t>, Umělecká </a:t>
            </a:r>
            <a:r>
              <a:rPr lang="cs-CZ" sz="2000" dirty="0" smtClean="0"/>
              <a:t>beseda </a:t>
            </a:r>
            <a:r>
              <a:rPr lang="cs-CZ" sz="2000" dirty="0" smtClean="0"/>
              <a:t>Praha, </a:t>
            </a:r>
            <a:r>
              <a:rPr lang="cs-CZ" sz="2000" dirty="0" err="1" smtClean="0"/>
              <a:t>TTklub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Dokument Kreslen světem na ČT</a:t>
            </a:r>
          </a:p>
          <a:p>
            <a:r>
              <a:rPr lang="cs-CZ" dirty="0" smtClean="0"/>
              <a:t>http</a:t>
            </a:r>
            <a:r>
              <a:rPr lang="cs-CZ" dirty="0" smtClean="0"/>
              <a:t>://www.</a:t>
            </a:r>
            <a:r>
              <a:rPr lang="cs-CZ" dirty="0" err="1" smtClean="0"/>
              <a:t>ceskatelevize.cz</a:t>
            </a:r>
            <a:r>
              <a:rPr lang="cs-CZ" dirty="0" smtClean="0"/>
              <a:t>/</a:t>
            </a:r>
            <a:r>
              <a:rPr lang="cs-CZ" dirty="0" err="1" smtClean="0"/>
              <a:t>ivysilani</a:t>
            </a:r>
            <a:r>
              <a:rPr lang="cs-CZ" dirty="0" smtClean="0"/>
              <a:t>/10123378705-kreslen-</a:t>
            </a:r>
            <a:r>
              <a:rPr lang="cs-CZ" dirty="0" err="1" smtClean="0"/>
              <a:t>svetem</a:t>
            </a:r>
            <a:r>
              <a:rPr lang="cs-CZ" dirty="0" smtClean="0"/>
              <a:t>-</a:t>
            </a:r>
            <a:r>
              <a:rPr lang="cs-CZ" dirty="0" err="1" smtClean="0"/>
              <a:t>dalibor</a:t>
            </a:r>
            <a:r>
              <a:rPr lang="cs-CZ" dirty="0" smtClean="0"/>
              <a:t>-</a:t>
            </a:r>
            <a:r>
              <a:rPr lang="cs-CZ" dirty="0" err="1" smtClean="0"/>
              <a:t>chatrny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1973, ferity, kov. piliny, lidské t&amp;ecaron;lo, 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332656"/>
            <a:ext cx="344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Magnety-Lidské tělo</a:t>
            </a:r>
          </a:p>
          <a:p>
            <a:r>
              <a:rPr lang="cs-CZ" dirty="0" smtClean="0"/>
              <a:t>ferity</a:t>
            </a:r>
            <a:r>
              <a:rPr lang="cs-CZ" dirty="0" smtClean="0"/>
              <a:t>, kov. piliny, lidské </a:t>
            </a:r>
            <a:r>
              <a:rPr lang="cs-CZ" dirty="0" smtClean="0"/>
              <a:t>tělo </a:t>
            </a:r>
            <a:r>
              <a:rPr lang="cs-CZ" dirty="0" smtClean="0"/>
              <a:t>(1973)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1963, 2006, 12X16m., fototisk na fólii, Opona Janá&amp;ccaron;kova divadla v Brn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260648"/>
            <a:ext cx="44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Opona Janáčkova divadla v </a:t>
            </a:r>
            <a:r>
              <a:rPr lang="cs-CZ" dirty="0" smtClean="0">
                <a:solidFill>
                  <a:schemeClr val="bg1"/>
                </a:solidFill>
              </a:rPr>
              <a:t>Brně (</a:t>
            </a:r>
            <a:r>
              <a:rPr lang="cs-CZ" dirty="0" smtClean="0">
                <a:solidFill>
                  <a:schemeClr val="bg1"/>
                </a:solidFill>
              </a:rPr>
              <a:t>1963, </a:t>
            </a:r>
            <a:r>
              <a:rPr lang="cs-CZ" dirty="0" smtClean="0">
                <a:solidFill>
                  <a:schemeClr val="bg1"/>
                </a:solidFill>
              </a:rPr>
              <a:t>2006)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1967, vel. nezjišt&amp;ecaron;na, mosaz, NGP-S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3528" y="2606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(1967)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 descr="D&amp;uring;m um&amp;ecaron;ní, 2005, 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03848" y="33265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Dům </a:t>
            </a:r>
            <a:r>
              <a:rPr lang="cs-CZ" dirty="0" smtClean="0"/>
              <a:t>umění (2005)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Light-Sound-Space-Solo-Exhibition-of-Milan-Grygar -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8840"/>
            <a:ext cx="9144000" cy="16991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5" y="548680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cs typeface="Aharoni" pitchFamily="2" charset="-79"/>
              </a:rPr>
              <a:t>Milan Grygar </a:t>
            </a:r>
          </a:p>
          <a:p>
            <a:pPr>
              <a:buFontTx/>
              <a:buChar char="-"/>
            </a:pPr>
            <a:r>
              <a:rPr lang="cs-CZ" dirty="0" smtClean="0"/>
              <a:t> Slovenské národnosti</a:t>
            </a:r>
          </a:p>
          <a:p>
            <a:pPr>
              <a:buFontTx/>
              <a:buChar char="-"/>
            </a:pPr>
            <a:r>
              <a:rPr lang="cs-CZ" dirty="0" smtClean="0"/>
              <a:t> vystudoval Vysokou uměleckoprůmyslovou školu v Praze u Emila Filly</a:t>
            </a:r>
          </a:p>
          <a:p>
            <a:pPr>
              <a:buFontTx/>
              <a:buChar char="-"/>
            </a:pPr>
            <a:r>
              <a:rPr lang="cs-CZ" dirty="0" smtClean="0"/>
              <a:t> na počátku šedesátých let je pro něj typická geometrická redukce a plošná stylizace</a:t>
            </a:r>
          </a:p>
          <a:p>
            <a:pPr>
              <a:buFontTx/>
              <a:buChar char="-"/>
            </a:pPr>
            <a:r>
              <a:rPr lang="cs-CZ" dirty="0" smtClean="0"/>
              <a:t> v té době pracoval velice rychle a rytmiku jeho kresby zaznamenával na magnetofonový pásek – výsledek byl zvukovým ekvivalentem malby v čas</a:t>
            </a:r>
          </a:p>
          <a:p>
            <a:pPr>
              <a:buFontTx/>
              <a:buChar char="-"/>
            </a:pPr>
            <a:r>
              <a:rPr lang="cs-CZ" dirty="0" smtClean="0"/>
              <a:t>→ o té doby Grygar nahrával zvuky z procesu jeho malování.</a:t>
            </a:r>
          </a:p>
          <a:p>
            <a:pPr>
              <a:buFontTx/>
              <a:buChar char="-"/>
            </a:pPr>
            <a:r>
              <a:rPr lang="cs-CZ" dirty="0" smtClean="0"/>
              <a:t>- v roce 1966 vystavoval svoje první kresby včetně jejich přesných záznamů z kazet</a:t>
            </a:r>
          </a:p>
          <a:p>
            <a:pPr>
              <a:buFontTx/>
              <a:buChar char="-"/>
            </a:pPr>
            <a:r>
              <a:rPr lang="cs-CZ" dirty="0" smtClean="0"/>
              <a:t>- k malbě používal velice netradiční předměty, drátěné hřebeny, dvířka, plechové krabičky, mechanické hračky, skleničky, zvonečky….</a:t>
            </a:r>
          </a:p>
          <a:p>
            <a:pPr>
              <a:buFontTx/>
              <a:buChar char="-"/>
            </a:pPr>
            <a:r>
              <a:rPr lang="cs-CZ" dirty="0" smtClean="0"/>
              <a:t>většinou byla barva potlačena a stala se sekundární</a:t>
            </a:r>
          </a:p>
          <a:p>
            <a:pPr>
              <a:buFontTx/>
              <a:buChar char="-"/>
            </a:pPr>
            <a:r>
              <a:rPr lang="cs-CZ" dirty="0" smtClean="0"/>
              <a:t>od roku 1969 se pokoušel o hmatové kresby, kde propojoval zvukové složky s aktivitami, kde hrálo roli lidské tělo protrhávající papír</a:t>
            </a:r>
          </a:p>
          <a:p>
            <a:pPr>
              <a:buFontTx/>
              <a:buChar char="-"/>
            </a:pPr>
            <a:r>
              <a:rPr lang="cs-CZ" dirty="0" smtClean="0"/>
              <a:t>ku 1996 dodnes pracuje na souborech Antifon, mající být vizuálním přepisem hudebního aktu</a:t>
            </a:r>
          </a:p>
          <a:p>
            <a:pPr>
              <a:buFontTx/>
              <a:buChar char="-"/>
            </a:pPr>
            <a:r>
              <a:rPr lang="cs-CZ" dirty="0" smtClean="0"/>
              <a:t>- v roce 1987 začíná opět malovat, monochromatické (černo-bílé) obrazy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://www.olmuart.cz/gfx/contentimg/0354_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5095429" cy="6858000"/>
          </a:xfrm>
          <a:prstGeom prst="rect">
            <a:avLst/>
          </a:prstGeom>
          <a:noFill/>
        </p:spPr>
      </p:pic>
      <p:pic>
        <p:nvPicPr>
          <p:cNvPr id="37892" name="Picture 4" descr="1973, pr&amp;uring;m. 37, zrcadla v krajin&amp;ecaron;, Souvislosti protilehlých horizont&amp;uring;,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92" y="0"/>
            <a:ext cx="5145508" cy="68579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260648"/>
            <a:ext cx="174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Zrcadla </a:t>
            </a:r>
            <a:r>
              <a:rPr lang="cs-CZ" b="1" dirty="0" smtClean="0"/>
              <a:t>v krajině</a:t>
            </a:r>
          </a:p>
          <a:p>
            <a:r>
              <a:rPr lang="cs-CZ" dirty="0" smtClean="0"/>
              <a:t>(1973)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404664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Audiovizuální kompozice</a:t>
            </a:r>
          </a:p>
          <a:p>
            <a:r>
              <a:rPr lang="cs-CZ" sz="2000" dirty="0" smtClean="0"/>
              <a:t>Audiovizuální </a:t>
            </a:r>
            <a:r>
              <a:rPr lang="cs-CZ" sz="2000" dirty="0" smtClean="0"/>
              <a:t>trilogie:   	Statická </a:t>
            </a:r>
            <a:r>
              <a:rPr lang="cs-CZ" sz="2000" dirty="0" smtClean="0"/>
              <a:t>kompozice, </a:t>
            </a:r>
          </a:p>
          <a:p>
            <a:r>
              <a:rPr lang="cs-CZ" sz="2000" dirty="0" smtClean="0"/>
              <a:t>			Mříže</a:t>
            </a:r>
          </a:p>
          <a:p>
            <a:r>
              <a:rPr lang="cs-CZ" sz="2000" dirty="0" smtClean="0"/>
              <a:t> 			Geneze</a:t>
            </a:r>
          </a:p>
          <a:p>
            <a:r>
              <a:rPr lang="cs-CZ" sz="2000" dirty="0" smtClean="0"/>
              <a:t>Cyklus děl dvou autorů je příkladem vyústění vzájemné spolupráce skladatele a </a:t>
            </a:r>
            <a:r>
              <a:rPr lang="cs-CZ" sz="2000" dirty="0" smtClean="0"/>
              <a:t>hudebního </a:t>
            </a:r>
            <a:r>
              <a:rPr lang="cs-CZ" sz="2000" dirty="0" smtClean="0"/>
              <a:t>teoretika </a:t>
            </a:r>
            <a:r>
              <a:rPr lang="cs-CZ" sz="2000" dirty="0" smtClean="0"/>
              <a:t>Aloise </a:t>
            </a:r>
            <a:r>
              <a:rPr lang="cs-CZ" sz="2000" dirty="0" err="1" smtClean="0"/>
              <a:t>Piňose</a:t>
            </a:r>
            <a:r>
              <a:rPr lang="cs-CZ" sz="2000" dirty="0" smtClean="0"/>
              <a:t> a </a:t>
            </a:r>
            <a:r>
              <a:rPr lang="cs-CZ" sz="2000" dirty="0" smtClean="0"/>
              <a:t>výtvarníka </a:t>
            </a:r>
            <a:r>
              <a:rPr lang="cs-CZ" sz="2000" dirty="0" smtClean="0"/>
              <a:t>Dalibora Chatrného.</a:t>
            </a:r>
          </a:p>
          <a:p>
            <a:r>
              <a:rPr lang="cs-CZ" sz="2000" dirty="0" smtClean="0"/>
              <a:t>Jedná se o experimentální filmy – akusticko-optické kompozice z let 1969-70.</a:t>
            </a:r>
          </a:p>
          <a:p>
            <a:r>
              <a:rPr lang="cs-CZ" sz="2000" dirty="0" smtClean="0"/>
              <a:t>Po </a:t>
            </a:r>
            <a:r>
              <a:rPr lang="cs-CZ" sz="2000" dirty="0" smtClean="0"/>
              <a:t>technické </a:t>
            </a:r>
            <a:r>
              <a:rPr lang="cs-CZ" sz="2000" dirty="0" smtClean="0"/>
              <a:t>stránce dílo pracuje </a:t>
            </a:r>
            <a:r>
              <a:rPr lang="cs-CZ" sz="2000" dirty="0" smtClean="0"/>
              <a:t>vždy </a:t>
            </a:r>
            <a:r>
              <a:rPr lang="cs-CZ" sz="2000" dirty="0" smtClean="0"/>
              <a:t>se dvěma pozitivními, případně </a:t>
            </a:r>
            <a:r>
              <a:rPr lang="cs-CZ" sz="2000" dirty="0" smtClean="0"/>
              <a:t>negativními </a:t>
            </a:r>
            <a:r>
              <a:rPr lang="cs-CZ" sz="2000" dirty="0" smtClean="0"/>
              <a:t>filmy </a:t>
            </a:r>
            <a:r>
              <a:rPr lang="cs-CZ" sz="2000" dirty="0" smtClean="0"/>
              <a:t>s exponovanými </a:t>
            </a:r>
            <a:r>
              <a:rPr lang="cs-CZ" sz="2000" dirty="0" smtClean="0"/>
              <a:t>obrazci formátu </a:t>
            </a:r>
            <a:r>
              <a:rPr lang="cs-CZ" sz="2000" dirty="0" smtClean="0"/>
              <a:t>A3–A2</a:t>
            </a:r>
            <a:r>
              <a:rPr lang="cs-CZ" sz="2000" dirty="0" smtClean="0"/>
              <a:t>, které autor </a:t>
            </a:r>
            <a:r>
              <a:rPr lang="cs-CZ" sz="2000" dirty="0" smtClean="0"/>
              <a:t>ručně posouval proti </a:t>
            </a:r>
            <a:r>
              <a:rPr lang="cs-CZ" sz="2000" dirty="0" smtClean="0"/>
              <a:t>sobě horizontálně, vertikálně, nebo kolem osy. Celý děj byl snímán 16 mm </a:t>
            </a:r>
            <a:r>
              <a:rPr lang="cs-CZ" sz="2000" dirty="0" smtClean="0"/>
              <a:t>kamerou</a:t>
            </a:r>
            <a:r>
              <a:rPr lang="cs-CZ" sz="2000" dirty="0" smtClean="0"/>
              <a:t>. Tímto způsobem vznikaly filmy </a:t>
            </a:r>
            <a:r>
              <a:rPr lang="cs-CZ" sz="2000" i="1" dirty="0" smtClean="0"/>
              <a:t>Mříže</a:t>
            </a:r>
            <a:r>
              <a:rPr lang="cs-CZ" sz="2000" dirty="0" smtClean="0"/>
              <a:t> a </a:t>
            </a:r>
            <a:r>
              <a:rPr lang="cs-CZ" sz="2000" i="1" dirty="0" smtClean="0"/>
              <a:t>Geneze</a:t>
            </a:r>
            <a:r>
              <a:rPr lang="cs-CZ" sz="2000" dirty="0" smtClean="0"/>
              <a:t>. </a:t>
            </a:r>
            <a:r>
              <a:rPr lang="cs-CZ" sz="2000" dirty="0" err="1" smtClean="0"/>
              <a:t>Piňos</a:t>
            </a:r>
            <a:r>
              <a:rPr lang="cs-CZ" sz="2000" dirty="0" smtClean="0"/>
              <a:t> </a:t>
            </a:r>
            <a:r>
              <a:rPr lang="cs-CZ" sz="2000" dirty="0" smtClean="0"/>
              <a:t>filmy doprovodil </a:t>
            </a:r>
            <a:r>
              <a:rPr lang="cs-CZ" sz="2000" dirty="0" smtClean="0"/>
              <a:t>původní </a:t>
            </a:r>
            <a:r>
              <a:rPr lang="cs-CZ" sz="2000" dirty="0" smtClean="0"/>
              <a:t>hudbou, která byla </a:t>
            </a:r>
            <a:r>
              <a:rPr lang="cs-CZ" sz="2000" dirty="0" smtClean="0"/>
              <a:t>v případě </a:t>
            </a:r>
            <a:r>
              <a:rPr lang="cs-CZ" sz="2000" dirty="0" smtClean="0"/>
              <a:t>filmu </a:t>
            </a:r>
            <a:r>
              <a:rPr lang="cs-CZ" sz="2000" dirty="0" smtClean="0"/>
              <a:t>Mříže pro </a:t>
            </a:r>
            <a:r>
              <a:rPr lang="cs-CZ" sz="2000" dirty="0" smtClean="0"/>
              <a:t>klavír a </a:t>
            </a:r>
            <a:r>
              <a:rPr lang="cs-CZ" sz="2000" dirty="0" smtClean="0"/>
              <a:t>v případě </a:t>
            </a:r>
            <a:r>
              <a:rPr lang="cs-CZ" sz="2000" dirty="0" smtClean="0"/>
              <a:t>filmu </a:t>
            </a:r>
            <a:r>
              <a:rPr lang="cs-CZ" sz="2000" i="1" dirty="0" smtClean="0"/>
              <a:t>Geneze</a:t>
            </a:r>
            <a:r>
              <a:rPr lang="cs-CZ" sz="2000" dirty="0" smtClean="0"/>
              <a:t> pro komorní smyčcový </a:t>
            </a:r>
            <a:r>
              <a:rPr lang="cs-CZ" sz="2000" dirty="0" smtClean="0"/>
              <a:t>orchestr. Princip </a:t>
            </a:r>
            <a:r>
              <a:rPr lang="cs-CZ" sz="2000" i="1" dirty="0" smtClean="0"/>
              <a:t>Statické kompozice </a:t>
            </a:r>
            <a:r>
              <a:rPr lang="cs-CZ" sz="2000" dirty="0" smtClean="0"/>
              <a:t>tvořily </a:t>
            </a:r>
            <a:r>
              <a:rPr lang="cs-CZ" sz="2000" dirty="0" smtClean="0"/>
              <a:t>linoryty Chatrného, </a:t>
            </a:r>
            <a:r>
              <a:rPr lang="cs-CZ" sz="2000" dirty="0" smtClean="0"/>
              <a:t>z jejichž </a:t>
            </a:r>
            <a:r>
              <a:rPr lang="cs-CZ" sz="2000" dirty="0" smtClean="0"/>
              <a:t>tisků byly pořízeny diapozitivy. Diapozitivy se poté promítaly na zeď ve </a:t>
            </a:r>
            <a:r>
              <a:rPr lang="cs-CZ" sz="2000" dirty="0" smtClean="0"/>
              <a:t>velkém </a:t>
            </a:r>
            <a:r>
              <a:rPr lang="cs-CZ" sz="2000" dirty="0" smtClean="0"/>
              <a:t>formátu. Délka projekcí jednotlivých obrazů </a:t>
            </a:r>
            <a:r>
              <a:rPr lang="cs-CZ" sz="2000" dirty="0" smtClean="0"/>
              <a:t>–linorytů </a:t>
            </a:r>
            <a:r>
              <a:rPr lang="cs-CZ" sz="2000" dirty="0" smtClean="0"/>
              <a:t>byla dána autorem </a:t>
            </a:r>
            <a:r>
              <a:rPr lang="cs-CZ" sz="2000" dirty="0" smtClean="0"/>
              <a:t>hudby –</a:t>
            </a:r>
            <a:r>
              <a:rPr lang="cs-CZ" sz="2000" dirty="0" err="1" smtClean="0"/>
              <a:t>Piňosem</a:t>
            </a:r>
            <a:r>
              <a:rPr lang="cs-CZ" sz="2000" dirty="0" smtClean="0"/>
              <a:t>, který ji určoval podle potřeby hudebního výrazu. </a:t>
            </a:r>
            <a:r>
              <a:rPr lang="cs-CZ" sz="2000" dirty="0" smtClean="0"/>
              <a:t>Diapozitivy díla </a:t>
            </a:r>
            <a:r>
              <a:rPr lang="cs-CZ" sz="2000" i="1" dirty="0" smtClean="0"/>
              <a:t>Statická kompozice</a:t>
            </a:r>
            <a:r>
              <a:rPr lang="cs-CZ" sz="2000" dirty="0" smtClean="0"/>
              <a:t> doprovázela elektronická hudba.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404664"/>
            <a:ext cx="535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Statická kompozice(1970</a:t>
            </a:r>
            <a:r>
              <a:rPr lang="cs-CZ" b="1" dirty="0" smtClean="0"/>
              <a:t>) společně s Aloisem </a:t>
            </a:r>
            <a:r>
              <a:rPr lang="cs-CZ" b="1" dirty="0" err="1" smtClean="0"/>
              <a:t>Piňosem</a:t>
            </a:r>
            <a:endParaRPr lang="cs-CZ" b="1" dirty="0" smtClean="0"/>
          </a:p>
          <a:p>
            <a:r>
              <a:rPr lang="cs-CZ" dirty="0" smtClean="0"/>
              <a:t>https://www.youtube.com/watch?v=wfpSbHahb3U</a:t>
            </a:r>
            <a:endParaRPr lang="cs-CZ" dirty="0" smtClean="0"/>
          </a:p>
        </p:txBody>
      </p:sp>
      <p:pic>
        <p:nvPicPr>
          <p:cNvPr id="39938" name="Picture 2" descr="http://i.ytimg.com/vi/wfpSbHahb3U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2" descr="http://i.ytimg.com/vi/TKjyQTUF7V8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572000" cy="34290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9552" y="404664"/>
            <a:ext cx="493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Genesis (1970</a:t>
            </a:r>
            <a:r>
              <a:rPr lang="cs-CZ" b="1" dirty="0" smtClean="0"/>
              <a:t>) společně s Aloisem </a:t>
            </a:r>
            <a:r>
              <a:rPr lang="cs-CZ" b="1" dirty="0" err="1" smtClean="0"/>
              <a:t>Piňosem</a:t>
            </a:r>
            <a:endParaRPr lang="cs-CZ" b="1" dirty="0" smtClean="0"/>
          </a:p>
          <a:p>
            <a:r>
              <a:rPr lang="cs-CZ" dirty="0" smtClean="0"/>
              <a:t>https://www.youtube.com/watch?v=TKjyQTUF7V8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alk.cz/wp-content/uploads/2011/11/M%C5%99%C3%AD%C5%BEe-Akustickooptick%C3%A1-skladba-pro-klav%C3%ADr-a-film-hudba-Alois-Pi%C5%88os-1970-Foto-Mark%C3%A9ta-Gor%C4%8D%C3%ADkov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9" y="1"/>
            <a:ext cx="9149339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9512" y="332656"/>
            <a:ext cx="5353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 Mříže (1970) společně s Aloisem </a:t>
            </a:r>
            <a:r>
              <a:rPr lang="cs-CZ" sz="2000" b="1" dirty="0" err="1" smtClean="0">
                <a:solidFill>
                  <a:schemeClr val="bg1"/>
                </a:solidFill>
              </a:rPr>
              <a:t>Piňosem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://</a:t>
            </a:r>
            <a:r>
              <a:rPr lang="cs-CZ" sz="2000" dirty="0" smtClean="0">
                <a:solidFill>
                  <a:schemeClr val="bg1"/>
                </a:solidFill>
                <a:hlinkClick r:id="rId3"/>
              </a:rPr>
              <a:t>www.youtube.com/watch?v=oSJVpanElRg</a:t>
            </a:r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trn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692696"/>
            <a:ext cx="8135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Použitá literatura a zdroje (citováno dne 27.3.2015</a:t>
            </a:r>
            <a:r>
              <a:rPr lang="cs-CZ" b="1" dirty="0" smtClean="0"/>
              <a:t>):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ceskatelevize.cz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ivysilani</a:t>
            </a:r>
            <a:r>
              <a:rPr lang="cs-CZ" dirty="0" smtClean="0">
                <a:hlinkClick r:id="rId3"/>
              </a:rPr>
              <a:t>/10123378705-kreslen-</a:t>
            </a:r>
            <a:r>
              <a:rPr lang="cs-CZ" dirty="0" err="1" smtClean="0">
                <a:hlinkClick r:id="rId3"/>
              </a:rPr>
              <a:t>svetem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dalibor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chatrny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www.youtube.com/watch?v=TKjyQTUF7V8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http://is.muni.cz/th/216651/ff_b/Diplomova_prace_-_</a:t>
            </a:r>
            <a:r>
              <a:rPr lang="cs-CZ" dirty="0" smtClean="0">
                <a:hlinkClick r:id="rId5"/>
              </a:rPr>
              <a:t>Pacikova.pdf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chatrny.cz</a:t>
            </a:r>
            <a:r>
              <a:rPr lang="cs-CZ" dirty="0" smtClean="0"/>
              <a:t>/v/</a:t>
            </a:r>
            <a:r>
              <a:rPr lang="cs-CZ" dirty="0" err="1" smtClean="0"/>
              <a:t>AkceInstalace</a:t>
            </a:r>
            <a:r>
              <a:rPr lang="cs-CZ" dirty="0" smtClean="0"/>
              <a:t>/1973FerityKov_</a:t>
            </a:r>
            <a:r>
              <a:rPr lang="cs-CZ" dirty="0" err="1" smtClean="0"/>
              <a:t>PilinyLidskeTelo</a:t>
            </a:r>
            <a:r>
              <a:rPr lang="cs-CZ" dirty="0" smtClean="0"/>
              <a:t>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9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https://www.youtube.com/watch?v=G4KBeiv_vbU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9458" name="Picture 2" descr="http://paris.czechcentres.cz/public/galleries/3/2891/hmatova-kresba-1969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122" y="0"/>
            <a:ext cx="48028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aris.czechcentres.cz/public/galleries/3/2889/akusticka-kresba-a18-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-10248"/>
            <a:ext cx="4788024" cy="686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ris.czechcentres.cz/public/galleries/3/2887/aksticka-kresba-ad-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0060" y="0"/>
            <a:ext cx="4753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ris.czechcentres.cz/public/galleries/3/2888/akusticka-kresba-1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456" y="0"/>
            <a:ext cx="4797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rapheion.cz/userfiles/image/kveten%20002/grygar-zasilk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086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useumkampa.cz/data/up-editor_136782660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98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-Light-Sound-Space-Solo-Exhibition-of-Milan-Grygar - K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8840"/>
            <a:ext cx="9144000" cy="16991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54868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Studentské práce inspirované akustickými kresbami Milana Grygara: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zusdobruska.cz</a:t>
            </a:r>
            <a:r>
              <a:rPr lang="cs-CZ" dirty="0" smtClean="0"/>
              <a:t>/</a:t>
            </a:r>
            <a:r>
              <a:rPr lang="cs-CZ" dirty="0" err="1" smtClean="0"/>
              <a:t>fotogalerie</a:t>
            </a:r>
            <a:r>
              <a:rPr lang="cs-CZ" dirty="0" smtClean="0"/>
              <a:t>/Obraz%20zvukuzvuk%20obrazu/index.</a:t>
            </a:r>
            <a:r>
              <a:rPr lang="cs-CZ" dirty="0" err="1" smtClean="0"/>
              <a:t>htm</a:t>
            </a:r>
            <a:endParaRPr lang="cs-CZ" dirty="0"/>
          </a:p>
        </p:txBody>
      </p:sp>
      <p:pic>
        <p:nvPicPr>
          <p:cNvPr id="18436" name="Picture 4" descr="http://www.zusdobruska.cz/fotogalerie/Obraz%20zvukuzvuk%20obrazu/img0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255" y="0"/>
            <a:ext cx="48327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540</Words>
  <Application>Microsoft Office PowerPoint</Application>
  <PresentationFormat>Předvádění na obrazovce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Romaine</cp:lastModifiedBy>
  <cp:revision>23</cp:revision>
  <dcterms:created xsi:type="dcterms:W3CDTF">2015-03-28T08:42:46Z</dcterms:created>
  <dcterms:modified xsi:type="dcterms:W3CDTF">2015-03-29T20:38:34Z</dcterms:modified>
</cp:coreProperties>
</file>