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5" r:id="rId5"/>
    <p:sldId id="258" r:id="rId6"/>
    <p:sldId id="262" r:id="rId7"/>
    <p:sldId id="261" r:id="rId8"/>
    <p:sldId id="266" r:id="rId9"/>
    <p:sldId id="267" r:id="rId10"/>
    <p:sldId id="268" r:id="rId11"/>
    <p:sldId id="269" r:id="rId12"/>
    <p:sldId id="270" r:id="rId13"/>
    <p:sldId id="271" r:id="rId14"/>
    <p:sldId id="264" r:id="rId15"/>
    <p:sldId id="259" r:id="rId16"/>
    <p:sldId id="274" r:id="rId17"/>
    <p:sldId id="276" r:id="rId18"/>
    <p:sldId id="277" r:id="rId19"/>
    <p:sldId id="278" r:id="rId20"/>
    <p:sldId id="279" r:id="rId21"/>
    <p:sldId id="280" r:id="rId22"/>
    <p:sldId id="282" r:id="rId23"/>
    <p:sldId id="260" r:id="rId24"/>
    <p:sldId id="281"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22.3.2015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22.3.2015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22.3.2015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22.3.2015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22.3.2015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22.3.2015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22.3.2015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fkl92oV1kMc"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cinepur.cz/article.php?article=999"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khanovaskola.cz/video/13/109/926-jean-hans-arp-bez-nazvu-1916-17" TargetMode="External"/><Relationship Id="rId3" Type="http://schemas.openxmlformats.org/officeDocument/2006/relationships/hyperlink" Target="http://cinepur.cz/article.php?article=999" TargetMode="External"/><Relationship Id="rId7" Type="http://schemas.openxmlformats.org/officeDocument/2006/relationships/hyperlink" Target="https://www.youtube.com/watch?v=fkl92oV1kMc"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artmuseum.cz/smery_list.php?smer_id=60" TargetMode="External"/><Relationship Id="rId5" Type="http://schemas.openxmlformats.org/officeDocument/2006/relationships/hyperlink" Target="http://www.ubu.com/papers/ball_dada-manifesto.html" TargetMode="External"/><Relationship Id="rId4" Type="http://schemas.openxmlformats.org/officeDocument/2006/relationships/hyperlink" Target="http://www.ubu.com/papers/tzara_feeble.html" TargetMode="External"/><Relationship Id="rId9" Type="http://schemas.openxmlformats.org/officeDocument/2006/relationships/hyperlink" Target="http://www.pwf.cz/rubriky/dalsi-projekty/dada-east/ludvik-kundera-dada-v-cechach-a-na-morave_3246.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pic>
        <p:nvPicPr>
          <p:cNvPr id="3" name="Obrázek 2" descr="Cabaret-Voltaire_cover_thumb.jpg"/>
          <p:cNvPicPr>
            <a:picLocks noChangeAspect="1"/>
          </p:cNvPicPr>
          <p:nvPr/>
        </p:nvPicPr>
        <p:blipFill>
          <a:blip r:embed="rId3" cstate="print"/>
          <a:stretch>
            <a:fillRect/>
          </a:stretch>
        </p:blipFill>
        <p:spPr>
          <a:xfrm>
            <a:off x="0" y="0"/>
            <a:ext cx="5678424"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1835696" y="6237312"/>
            <a:ext cx="2592288" cy="830997"/>
          </a:xfrm>
          <a:prstGeom prst="rect">
            <a:avLst/>
          </a:prstGeom>
          <a:noFill/>
        </p:spPr>
        <p:txBody>
          <a:bodyPr wrap="square" rtlCol="0">
            <a:spAutoFit/>
          </a:bodyPr>
          <a:lstStyle/>
          <a:p>
            <a:r>
              <a:rPr lang="cs-CZ" sz="2400" b="1" dirty="0" smtClean="0"/>
              <a:t>Tristan </a:t>
            </a:r>
            <a:r>
              <a:rPr lang="cs-CZ" sz="2400" b="1" dirty="0" err="1" smtClean="0"/>
              <a:t>Tzara</a:t>
            </a:r>
            <a:endParaRPr lang="cs-CZ" sz="2400" b="1" dirty="0" smtClean="0"/>
          </a:p>
          <a:p>
            <a:endParaRPr lang="cs-CZ" sz="2400" b="1" dirty="0"/>
          </a:p>
        </p:txBody>
      </p:sp>
      <p:pic>
        <p:nvPicPr>
          <p:cNvPr id="25602" name="Picture 2" descr="http://40.media.tumblr.com/tumblr_m35u9vu3v01r9j6pro1_500.jpg"/>
          <p:cNvPicPr>
            <a:picLocks noChangeAspect="1" noChangeArrowheads="1"/>
          </p:cNvPicPr>
          <p:nvPr/>
        </p:nvPicPr>
        <p:blipFill>
          <a:blip r:embed="rId3" cstate="print"/>
          <a:srcRect/>
          <a:stretch>
            <a:fillRect/>
          </a:stretch>
        </p:blipFill>
        <p:spPr bwMode="auto">
          <a:xfrm>
            <a:off x="3952431" y="0"/>
            <a:ext cx="5191569"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2483768" y="6237312"/>
            <a:ext cx="1944216" cy="1200329"/>
          </a:xfrm>
          <a:prstGeom prst="rect">
            <a:avLst/>
          </a:prstGeom>
          <a:noFill/>
        </p:spPr>
        <p:txBody>
          <a:bodyPr wrap="square" rtlCol="0">
            <a:spAutoFit/>
          </a:bodyPr>
          <a:lstStyle/>
          <a:p>
            <a:r>
              <a:rPr lang="cs-CZ" sz="2400" b="1" dirty="0" smtClean="0"/>
              <a:t>Marcel </a:t>
            </a:r>
            <a:r>
              <a:rPr lang="cs-CZ" sz="2400" b="1" dirty="0" err="1" smtClean="0"/>
              <a:t>Janco</a:t>
            </a:r>
            <a:endParaRPr lang="cs-CZ" sz="2400" b="1" dirty="0" smtClean="0"/>
          </a:p>
          <a:p>
            <a:endParaRPr lang="cs-CZ" sz="2400" b="1" dirty="0" smtClean="0"/>
          </a:p>
          <a:p>
            <a:endParaRPr lang="cs-CZ" sz="2400" b="1" dirty="0"/>
          </a:p>
        </p:txBody>
      </p:sp>
      <p:pic>
        <p:nvPicPr>
          <p:cNvPr id="26626" name="Picture 2" descr="http://www.dada-companion.com/janco/portraits/1918_280px_prt_janco.jpg"/>
          <p:cNvPicPr>
            <a:picLocks noChangeAspect="1" noChangeArrowheads="1"/>
          </p:cNvPicPr>
          <p:nvPr/>
        </p:nvPicPr>
        <p:blipFill>
          <a:blip r:embed="rId3" cstate="print"/>
          <a:srcRect/>
          <a:stretch>
            <a:fillRect/>
          </a:stretch>
        </p:blipFill>
        <p:spPr bwMode="auto">
          <a:xfrm>
            <a:off x="4716017" y="0"/>
            <a:ext cx="4427984" cy="689155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251520" y="5288340"/>
            <a:ext cx="2448272" cy="1569660"/>
          </a:xfrm>
          <a:prstGeom prst="rect">
            <a:avLst/>
          </a:prstGeom>
          <a:noFill/>
        </p:spPr>
        <p:txBody>
          <a:bodyPr wrap="square" rtlCol="0">
            <a:spAutoFit/>
          </a:bodyPr>
          <a:lstStyle/>
          <a:p>
            <a:r>
              <a:rPr lang="cs-CZ" sz="2400" b="1" dirty="0" err="1" smtClean="0"/>
              <a:t>Sophie</a:t>
            </a:r>
            <a:r>
              <a:rPr lang="cs-CZ" sz="2400" b="1" dirty="0" smtClean="0"/>
              <a:t> </a:t>
            </a:r>
            <a:r>
              <a:rPr lang="cs-CZ" sz="2400" b="1" dirty="0" err="1" smtClean="0"/>
              <a:t>Täuber</a:t>
            </a:r>
            <a:endParaRPr lang="cs-CZ" sz="2400" b="1" dirty="0" smtClean="0"/>
          </a:p>
          <a:p>
            <a:endParaRPr lang="cs-CZ" sz="2400" b="1" dirty="0" smtClean="0"/>
          </a:p>
          <a:p>
            <a:r>
              <a:rPr lang="cs-CZ" sz="2400" b="1" dirty="0" smtClean="0"/>
              <a:t>Hans </a:t>
            </a:r>
            <a:r>
              <a:rPr lang="cs-CZ" sz="2400" b="1" dirty="0" err="1" smtClean="0"/>
              <a:t>Arp</a:t>
            </a:r>
            <a:endParaRPr lang="cs-CZ" sz="2400" b="1" dirty="0" smtClean="0"/>
          </a:p>
          <a:p>
            <a:endParaRPr lang="cs-CZ" sz="2400" b="1" dirty="0"/>
          </a:p>
        </p:txBody>
      </p:sp>
      <p:sp>
        <p:nvSpPr>
          <p:cNvPr id="27650" name="AutoShape 2" descr="data:image/jpeg;base64,/9j/4AAQSkZJRgABAQAAAQABAAD/2wCEAAkGBxQTEhQUExQUFhUXGBwaFxcXGBccFxYXHBoYHRgYHRgYHCggHBwlHBcXITEhJSkrLi4uFx8zODMsNygtLisBCgoKBQUFDgUFDisZExkrKysrKysrKysrKysrKysrKysrKysrKysrKysrKysrKysrKysrKysrKysrKysrKysrK//AABEIAQQAwgMBIgACEQEDEQH/xAAcAAAABwEBAAAAAAAAAAAAAAAAAgMEBQYHAQj/xABAEAABAwIEAwUGBAUDAgcAAAABAAIRAyEEEjFBBVFhBiJxgZETMqGxwfAHQtHhFFJykvEjYrKCohUWJDNDU2P/xAAUAQEAAAAAAAAAAAAAAAAAAAAA/8QAFBEBAAAAAAAAAAAAAAAAAAAAAP/aAAwDAQACEQMRAD8A1lrUCEpC4UBEmQjuKSegAck3FcRHBACUi9KpNyBJwRUdwSaBJzl3MukIkIOiEUrpKKSg651klnRybJNyDhck890V6SLroHAclGlN2OSmZA7bUSgqJmCjtKB210ozTdN2Fd9pdA/9ogmX8SUEFgJXC5Fag9AVzkm8o5XCEDchGSgaikIEoScJzlSNQQJMQNSdAgRKLCq/GvxCwlElrCazgb5Iyg/1m3pKrGI/Eqs//wBumxjf7j6m3wQaZlSNQR+6y2t25ru/Ob8o+BASJ7QOJBe94HIuJMc/Pl/lBqQPWyGYcx6rL3dpA0GSQCdoLj4nryg/VJYftQQ4ZWvjclwHpIt5INXSLlXOEdpg5s1PdtDtxtJG4mL9bqfFUOaCCCDoRoUBHJMhKuRciAAoxciOKKSgWzo1Oom2ZGYUEg19vokjUvKQpVbo+aSgP7RvP4fugkYPRBBbwuFcK4gBCBCCEoCIEIyrfaztfRwTYJzVY7tManx5DxQWCtWaxpc9zWtGpcQAPMrJfxK7TOxBFDDODqOr3NPvm9uo+aqnHu0mIxj5qvMflpizG+W56lPOzvDySHGR138h6oIFnCKx/IR4hcdgnAXk/ewWrUaLS2Dp5SmtbA08sR9/dkGXZnN0Bk7pu6o4kyTP3Kv3FOCMI7uvwB++irGJ4O8TYjpH1EoIzDt/n0PmZ8BdPixoiRbnJm4tcHTfr6wy/hHAmzgeWhRaYMwZt0+hCCxsoABvsqne/wBzmhsRe5drHz3TrAdoquFq5g0mkb1aXI7vYDoPzeZGgCjMI8FsOYS0axNp5wZGo06J1j8K10GmBTjWcxI5WcJj4oND4Px2jic3snTliQRBuOR9E/8AaLJ+DcRdha2cEPMQQIu3U7X/AGWlcL4iyvTFRkwdjqDyQPc6I5Fc5czIDAoZ0VzkUFAq2olKTrpu1OKR9UCvtj9kILnl8UEFuK4EEAgBXCuldyoIXtPxP+Hw76g1Fgdh1Xn3H4t1Wo57iSXGTN1rv4yY3JhadP8A+x9/Bon5wsaagfcNo5nAK7YLDhrQOip/Bn98TpKuz60gdfv78EEhhqjfBJm7lF08URI9ZS9PE/eyCZw+GadU7dw9jtQFG4PE7FS9Grb9kEfxDszSqfkH3sq1xPsRVnuN23/YfqtAp1k/p1BugzngfY2qHhxERykeYc02+Ktdbs8HNALXE7HukjzMSPJWNtS1kPaoKhwzsY1pdm0cDcukg7EfHTmmHBsC/DmpSqCO+S3qN/vkQr++oobtDRBaKn5ma+G/wlBF+05rgK45q4gOUAEUlDMgUYUowptKUDkC3tUE2nxQQX8tRUo5JEoDI5KICuuKDJfxtxE1MPT5Nc4+ZAHyWZStC/GpsYmiRqaR/wCR/VZ2Cgk+GmCrHSr21VSwz7qXw9YIJFlW48fFP6A0nb7Gigy42upKhWiDMz4oJrBm8QPX91MYYSFDYDFZtpA+/opvhtWLEeHj6oHFEfBSTX28Eh7EQYB+H30XRyhA/wA9gjMf1THPt0XW1Nb7oHrnSm+IALXNOkJSLdfvZNnPughMO+Wg9ErKaYCzSOTnAeGYwl3FAaLIkLhcuZkHQEo3qkBVSrCgUg80FyeiCDQCEXKjhBAmgjuC5lQY1+Ng/wDVUD/+Pye79VnMrVPxswRLsNVEwQ9h8ZDgPMT6LLQEDnC058lINdEQE2wBsUu93kgVa46KYwFPnAHM/uoNuJyeK7/4kYnu+c25boLnhAxpgmLeI/ZTGGuYBkc/qsoxHE6v8x/TwRKfaCu0gio4EciUGyUcWRmB2/a3zStbHtyzOpG/x+ay/B9s6hgVTm2nePqrOyuKrGFhmST6f5QWSrjxLYO23RFZj2hxJMAX12VO4rxJ9Aui9rT97/qqhi+LVqpjMQNLH4f5QaxxDthQpm5EcxJJ+EpiO2tB1wytHOG3HO7gVm+HpkmXOJ5kn5KQaOg+/qgu3DeL0nyM4DnOcQHWJlxIg6EwdApCosydUgkRb6Kx9neNkFtKq6WmzHHVp2BO7ToOXhoFpA5oOsjliI4ICshKgojWpam26Dns+qCVydEEGgEIqUhFhAVQnbPirsLg6tZnvNgDeMzgJjpKnS1V3t/h8/DsUIn/AE5/tId9EGX47tM/F4f2VV+c5g9rnABzXCdxqCCRB5qpYvDQ62hRcMwwHDzCcNq5+XNATB0yAV17vFOjcJuGoGNd6To1tyJjQFSZwWbVJnBOaYAEcjcHyhA44HxarUrU6IDA15ywKTXWO8SDA3uLBIdpsAKVUsLQ10SC2cjhrIkS3z5aqa4PW9mc7KVFrv5peJ6e8QFzi+MdVHfDTExqYmxiSbWHogpO60T8PmuJYNh9/RVVvCyCCfRWnsRUyVsoO+n0QSf4r0xTZRbTEVKz8ubdo3jlc/NUtuBDYgRH2Frna/gn8VTpObd9Nwe3rHvDzBt1AWd1sPBv8j9+qCHYyJ5dfipvDcBr1BApxoYJAN4ieXnzUc8AOuPsHRalwmpTfSa6m5uUC5nSNZnQ+KDJcVRcxxa4ZS0kFrtiDokal9bqb7U1mVMTUcwgtJHeGhMQSOemqg3i6DQuzeONXDtLjLmyxx5kRB82ls9ZUmQq72IZ/ovOxqW8mtn76KwgIOgI9MXRIlGYboD+q6uZiuoNEhcR4sioCkIlSmHNLXCQQQRzB1CO5BB517U8Cfha1WiQYaczD/NTPun6eIKh+G0jmM27p+i2z8UuGZ8MK7W5nUT3hzpOs70MH1WWvwY9kHsHUA2tugjnG0LjdUCbojignuHAEQpU4BrrlrSfD9N1T6OJLVLYHiJMAmAglqfDKIdfN5n7lKOZSaPdHoPLx+KJRraEH05eaQ4g8RfzKCHxtcF1rIcLqFtVpHPzlINpF7+6JCk+BYeasGNUGvcLqB1EOHOVQu2WCDavtG2Y8mejvzDz19VeeC2YG7KE7RYGHua8TTqQSRqwjRw+vMSgzOu29vv4ptA+4U3xjhb6b3AgGwLT+Vw5308FCPYZBGnggPUNuk+h8U3Y0ucA0EuJAA3JUjh+D16hhtJ0H8zu631dr5K1cG4AzD94w6odXRZvRo+up6aIHXC8L7GkynrAuebiZPxJ8k8aUMqAagMF1CF0NQDP93QQyIINMARUdFIQFKKjkLkIEqlMOBa4S0ggg6EHULEeO4IYfEVaT8zACYBmHM/IRzEbrc4TbHcPpVhlrUqdQDQPa1wH9wQebHgEkjRJPK0j8X+HNZUw72tDWmmacNEAZDIECwtU+Czl7UCTmo9FxCVZEdUYs/ygeYbFkDX7ui43FEiBMpsxP6NIASYn5fcIImhxH2QIvKJhuNlr8wSfFKJLiU1wmBc86WGqDU+yvbWYa5t+imeIdo6VbMWQ51Nwa9oIMB0yCRaZHwKpnYHglOsDM2G2vpp8FpWE4LRZRNGnTaxkaNAueZ5nqboIw0mvYCNuYvdNXYaL9bp/RpmlLCT9EMY6yBqT8kRyOiuCBMlGCLCMCgMjtcLJF71wVEC5PRBIZnIINShchKAIAIEnNXA1KrhCBOECEZdhBRfxbwebBNfvTqNPk6Wn4lqxl5W6/iW5p4fWaXNB7kAm5h7TYLB6gQcNkq10pu4I1N8FAq+xGsLh4hshijmEjXyUc+g5A/e8PVj7MYKi9rm+0YKhEQSPqqYyiDrUjxCluGdnBUcIrtbOhJCC99ieGnDuqtL2ZybNJEkbq1f+KBpOZU7hXYfDzmr40kD+RzQT53KkOLdkW1KY9lWrgtMtL3yD0yx01QWGvWD4c1NMQEhwTM2mGuMuGp3NkvU95A3ck3Jeo1IOCDiK9yKUUlAUuuhmRQ1cdZAC9Bd9Pggg2BFCMuc0BSuIEIICOtfZZz2x7euaXUsNaLGpuf6f1U12/wCN+zp+xYe+/wB4g6N/dY/j2zMz47eiBtjeK1Kru+5zidyZTGobqQ4Fwo4iq9oPuU3O8SBYeqj3oCkJKo0pUFcJQFouI6pRzpSWdL4d4lAxq4YnZOcFwiq+zGOPgpmlUaRECfqrVwbEBjZyj5fT7lBU8FwPEUHB76TwJsb25aLQ+CcRc6mJBkc/1U3w7iDKjO8OkEeiSrUabQS0ADppKBq+xkxzKM+lYOFwd+RVX7ScaDXCi273XMbMnQdTB9CpHs/xLuZTsTaCRE8xugkKqScnWKoxcaJsQgbvSLk4qBIQgIk3lKFEcEBM3UeiCBe3kUEGzhcXAhKAqjuLcXp0B3j3tgEbiXF6VH33d7+UXd6LN+LY01Xucd5jwugZcYxZr1HPdqT6DT7KrvEGtDrkQYvb5qTxlTK3MZIO0TJ2vz8oCZUqZIl2/gY9BqgU7E4YtrveDpYHmDModrezxpk1qQ/0zdzR/wDGd/8Ap+SccHeKdQwZB6zB2V0p1A8S0iSNNnDf79UGLORMyvnaXsmDNTDgNd+ano0n/b/KemnJUWtSLSWkEOGoNiPEFAi5Fa7kjEldDCYsgMyq4KcwfF35MsW52HzUdg+FvebNVn4V2VdYugfqgW4Rj6gFr+dvnCuXB+HVK+UOkNOp0J5+S7wPgABAa2TtOg6q+YDBimOu5+nggxz8YMEKeNwPs2xmpOYfBrpE/wB7im/CiwQ3OAZ1BgA+fldS34x0i/GYNjTHddJ/lB94+gVb/wDKr3OaaVVgJcRDgRpfzQaHhAYIdfzkevgm+NoZb/lVe4Rxerh3Op4zM0CAHZZZzHeHP6K14TF0sQzuODgRaDKCGqpEp9icMW7WTNwQIIsI8IzBdA1Leh+/NBPJ6oINZc6N1WuO8cMFlJ2Xm/fyCbcd4jUuCS0SBHiqzjKxv/UBPQIEMQWA5nEuf/M50mfsqPxFXPduZwa6HZQIAOkg3N034jiCWW6jxvMzun/B8Y17IgD+do12uOm9kDKjw8AlzySRtJ7kaEc/3CcuoiJJAB1cNDfQ8vM76p3iMKZkG4s123QOHhKRp0Y/LlPK8GRfSY5zcc0DOrRM7AeNyRfffp181LcLxrJyVCQD7rrgtd56JWhRBiZHIbR08BuJHguVOH5hYfPWT9PnYoJHFYSq0TAqMjVusdR9jwURj+EUcTZwBI0Nw5vgdR4GQnXCeMPoHK6Szkfy+B5K0UBh64zFonnv8PmEGUY/sJWbel3xydAd5OHdPwVer4OpRcBUpvYeTgRPgdD5L0Lh+GtbBa4xrEz/AJvCrX4j9pWYOiKQZTqV6ws17Q5jKYMF7gddwAd5OyCndmarHAAA5rA8p9L3K0nhnAXOgv7reX5v2WMYPj9cjK2p7Nv8tJraY/7AFo/YTt441KeFxbpz92lVMZs2zHnedA7WbGZlBpOEwzaYhogI1eoGgk7CUrCqHbzipZSNNhgkXPIIM+4vi/4nHVa1iGQxpJsJ1A+A8ypjglPujQgm0gbGbRy5HzUBwnAQ0SCZcSZkC/TwMyVbeFUSABBBvIkmbxIG4Mg/voCeOxTGhucNIOgMSXbCXG4RuD8OFNpLIlxzOEmGt1yCeUnzS9bAMq2qNa8Ax3hMDo43HeAvr809wxDTkbMRmAM29fHS6DjhmbeDPTbz6JhX4cD7v7FS1RnTcTbrCTotggAcx+iCv1cG5uoP0Td6tT2x4fTdNMVwlrpLLIIC/wBygn54S/mPRBBLcbcC58RLXNcfhc/H0VaxojNLhqHbd2dlMl+c9HN0t1BvvqLqLxbA6CB7zYERMjXXz9EFXxzCC4HZ3z38LqMD3MfmbMgqwYrDgkf7mxMDUf5+CiK9Hoe98xqgtHC+LU6sSQCbEHR02PgYE8ipA4IbCRY5Zhwm4g6jnOvis4u0y1WThXaZ3da7ax5xz8unpsgslPDOaA3W8t2cCGk25RygjopHhTm90uaCYAFgLAEmw/LqZEi2g1SOGx9KtmyOkjS3IRtY9B00UlTwveJ2N7azlA08t7+CDuJwNJ0uLRBG21tQd/kmNLCNpnNSdbdv6deimMOCCQ4agkjmLCR0019XKP4hwVuaWuLORBt4FBI4fHMguJGUAucf5QBJJ8AFgPaTij8ZiK2Id+YnKP5aYsxuuzY85O60bte2pTwtQEyX92YImSAeh7s/uqXhqTKNDEe0ID304piLlxt8nT5IIXhhvdPeJPcHMiRl7zXCRBtBHUR8FHYZxaC7lC26jwilxDhFH2bRna0NBMTnZ3XSeRN/AhBcOFcU9rhKNc2L6THkdS0E/FZ/2krufUh5sb+X38lYOzmJLcGyi8EVKA9m9ptp7pvzbF/FVzGkuqk2zHaJgTa0HXb/ACg7w1rR3i4t5kjLF4m9uR+7TbqPdyuAAgNkc7giwtPd8fDUuDpkRLSNNAAeRcdA5ukna3kXi+IeGkNd+VztiWQwlrQYm72zv+gEq4yCGjvZ3Q1w6Ae9ES4OHolOEUCWjNqHVATadTe/korhmFH+nmJcWtc5wgmXOzyeX5gfMKxYGnDQI/Lew1cZ+qBXFWB8PqEjSZ3j/V13CXr3nq13/IIMpe9OktjyQJPpAwCYMEI+A9y+sfKyFWlcXjvbQjcLBytvsRvz6oOHBf7igiku5H0H6oIIKo2Jn8rp20d+hP8A2o1VgLTGoOYdJu4f8rLtWZGa1i0w3cj3h1u70RabrNt7tjoJzE25F2ZpFuaCIxdDUz7pmxHuu18fzKMxeGid8pnbQ66+duisraXnlOTnrMfS/wDuTbEYfQROW3/SbtN/uxQVGrhruHnqNPv5KMxeGM/p0Vtr4JwGbYf0/XfQeqhq9KJsfX9PuYQReB4o+k4El0jRzTDh+o6FXzgHbHZ3eadXE2mPzbsHjI8FSsXgidG+V+s6/eijDmYZaYPNpQb5w/GsqgFrgQTzuCRcDpr+o0UhkkabTeLdOXNYZ2f477NwzOyd6QYlgIBAOWbHqINzqtE7P9qsjGNqmRALXSCCJsPaANboY7wabjkgedpsAxzXPcQGUmucQJ7z8pgQbWE6cwsMxmMNV5e/U+gGwHQCy9A8bpDE4WuKUl+So0M0LnZXAEA8+a87FpBg2Iseh3CBek0XB3Wl/hBxk06rsK50tqAlg5VGiTHi0H+0LL2i6eYPHOoPp1We8x4c3qQZjwOnmg3XtMxzKrK7CO6wte02FRhIgTsReD1I3UNw6l/qFzmkB5jMAO8TYyw/lEAH+oBFxvFG43EMaH5KYyktOpLoLbg2IltuZCstHCNykkGGmWtJMNeJbAkmBYb63QRjqobVawOaHSTU2yjI2Y5XHh8U54tReHuLYJyAAGAdRO/KSPEpvSDf4knL3hmynMLgyLjlIUji6DTULssRDpP54aYI8rEeCCNOGeW1C0iYDGSG7QOe+UXUvQbcmREwNIAbM3UZg2R7NuU2l40uB7g6WLFK4cQwQLESNN9PggTLeXIC28mU6yA3jV3Lef3SDWnN4O0nYf5S1BunrfZASpSmNocTqLonDWd1o3y3vzzfonTmRpaJO3VDDMvHT0nbx1QJGm7mPRcTpzbm3wQQVLFCZgad6zT1BjrZ39yRpP70CO8NgbE8tpzAf3JCpig0CHXGsEx993/uSVHEgtjRwMS0mYIiR0lrT6IHrmNIBMtD7G4BFrCOYEf2IUmg5SRJByvsbgkwf6ZEeD0R+IYQe77wG1pufEXDpkfmR6TzcgjK4CTN+QfGn8ro6FASrw/ui55GNS03B35/EqA4hg3NkyNb3Gu+o+7K5UyJvqRBHevrEzoJzDzCa4zCNcL3tlManqJ1n6hAlwsDD0aRZd1QZi7vON4sMokxYR06qA7W4SliKDcUxgFTPkfFs+sGBYnadweil6AbSpmk9hq0gZbBAewm5bdwnTY8raKMxlU1ctNjDSosfJkjOXGYdYkAC51M68kFA/gzoRc6Ry+7olLFVKRGVxAG021uCPEK08cwppuFRzgdGCLHMDf4GxTSvwsVGl1pgERedJsOTpn+pBLcD7YNzNsKT5nTNT0sSD3mXtmabB2nOT7ZdkmYxpxOGaG4gNDqlMXFYRdzTEF1tR71wYKzWtQNN37K1dk+09SlUbJLhLZYSdB/JAkOjbQ6IKWAjUsO6o9rGAkkgAC5V9/EfhDagbj6A7r4FYAQA7QOjUEmARzvuoLsNw81MSCJEA5SDBm9wRuBJ8kGm8B4EAxjQAyQC675lsAjKQILSLE6u5QrTWpQwAH3YBuJte8+Av1SHBx3GuO4EG/u/lsfFK4qtY5fDQHWIEa6Qgj8LScXzIiBFhNyXuHmG6IPrhwfJyPu0tuIgx6ZQ3xzdUfCub7TMDBLpIII7otpMTY+s+KWOq5ZeWe0aw5paIfmkg3m9stv9m9kHWkEOyvEEBrDmHPQTtZqXNWNHiJkRHuNA5DmkKYAENa6xLokXcZ+UH0Qdcho55B4auPLX6oFJ3uSG3MXlxHPofgnbG3vs2Dp6fEpvRpA9Mzp0ExYXv8A1eiesqCbj3raWtqLeJ9ECrhYiNgNB97LlEX01J9PHzRMRUgi3M6Ha36JPD1zEkSImBqJvv0IQOnET+6CJ/FsFod6LqDFa+Nf3r/Pb/C5RxTufTy0/T0CCCB1Rx7y033mNpIn5gJ5g6pGaCbEfOI8EEEEh/GOy66Nt45M0+MtBT1mMdO1x8iI9PoEEEHPbEt8ht0H7egVfxVQggzsT0kC3ouoIOVHe0pua4AhsgdMsEefePoFF8Hu5pge+ARsQ8XBQQQE4sAWgwJ5/wDSP1Kr246oIILRQ4pUdhxTcZbUp1GuBkzkBLTc2MnXoFIdhnmGCT7sWtoQdt7keaCCDQaOJdmeOluYtMD1+ATXHY9weRaxOo5CQPiUEEHKmKPsHOgd1uYDacwPpfRGxzyHNhzh71ptYGLeQ9EEEDR2KeAO8TGbU/1D6BOKbQ4tkascN99fmgggUFTLlIA9wnTkY8/eKd0K5jQaHnqTf5lBBAjjK7hmgnRv38Ag/EuBI1GaL8uXhZdQQJjGO6IIIIP/2Q=="/>
          <p:cNvSpPr>
            <a:spLocks noChangeAspect="1" noChangeArrowheads="1"/>
          </p:cNvSpPr>
          <p:nvPr/>
        </p:nvSpPr>
        <p:spPr bwMode="auto">
          <a:xfrm>
            <a:off x="155575" y="-1951038"/>
            <a:ext cx="3028950" cy="40767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7652" name="Picture 4" descr="http://stiftungarp.de/data/uploads/arpbio1886-1929/arpbio_1886-1929.jpg"/>
          <p:cNvPicPr>
            <a:picLocks noChangeAspect="1" noChangeArrowheads="1"/>
          </p:cNvPicPr>
          <p:nvPr/>
        </p:nvPicPr>
        <p:blipFill>
          <a:blip r:embed="rId3" cstate="print"/>
          <a:srcRect/>
          <a:stretch>
            <a:fillRect/>
          </a:stretch>
        </p:blipFill>
        <p:spPr bwMode="auto">
          <a:xfrm>
            <a:off x="4048573" y="0"/>
            <a:ext cx="5095428" cy="6858000"/>
          </a:xfrm>
          <a:prstGeom prst="rect">
            <a:avLst/>
          </a:prstGeom>
          <a:noFill/>
        </p:spPr>
      </p:pic>
      <p:pic>
        <p:nvPicPr>
          <p:cNvPr id="7" name="Picture 2" descr="http://members.peak.org/%7Edadaist/Photos/taeuber.jpg"/>
          <p:cNvPicPr>
            <a:picLocks noChangeAspect="1" noChangeArrowheads="1"/>
          </p:cNvPicPr>
          <p:nvPr/>
        </p:nvPicPr>
        <p:blipFill>
          <a:blip r:embed="rId4" cstate="print"/>
          <a:srcRect/>
          <a:stretch>
            <a:fillRect/>
          </a:stretch>
        </p:blipFill>
        <p:spPr bwMode="auto">
          <a:xfrm>
            <a:off x="0" y="-243409"/>
            <a:ext cx="4073006" cy="532859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5580112" y="6165304"/>
            <a:ext cx="2592288" cy="1200329"/>
          </a:xfrm>
          <a:prstGeom prst="rect">
            <a:avLst/>
          </a:prstGeom>
          <a:noFill/>
        </p:spPr>
        <p:txBody>
          <a:bodyPr wrap="square" rtlCol="0">
            <a:spAutoFit/>
          </a:bodyPr>
          <a:lstStyle/>
          <a:p>
            <a:r>
              <a:rPr lang="cs-CZ" sz="2400" b="1" dirty="0" smtClean="0"/>
              <a:t>Viking </a:t>
            </a:r>
            <a:r>
              <a:rPr lang="cs-CZ" sz="2400" b="1" dirty="0" err="1" smtClean="0"/>
              <a:t>Eggeling</a:t>
            </a:r>
            <a:endParaRPr lang="cs-CZ" sz="2400" b="1" dirty="0" smtClean="0"/>
          </a:p>
          <a:p>
            <a:endParaRPr lang="cs-CZ" sz="2400" b="1" dirty="0" smtClean="0"/>
          </a:p>
          <a:p>
            <a:endParaRPr lang="cs-CZ" sz="2400" b="1" dirty="0"/>
          </a:p>
        </p:txBody>
      </p:sp>
      <p:pic>
        <p:nvPicPr>
          <p:cNvPr id="29698" name="Picture 2" descr="http://image2.findagrave.com/photos250/photos/2004/202/9150541_109045717242.jpg"/>
          <p:cNvPicPr>
            <a:picLocks noChangeAspect="1" noChangeArrowheads="1"/>
          </p:cNvPicPr>
          <p:nvPr/>
        </p:nvPicPr>
        <p:blipFill>
          <a:blip r:embed="rId3" cstate="print"/>
          <a:srcRect/>
          <a:stretch>
            <a:fillRect/>
          </a:stretch>
        </p:blipFill>
        <p:spPr bwMode="auto">
          <a:xfrm>
            <a:off x="5076056" y="476672"/>
            <a:ext cx="3419872" cy="47057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395536" y="476672"/>
            <a:ext cx="4892493" cy="923330"/>
          </a:xfrm>
          <a:prstGeom prst="rect">
            <a:avLst/>
          </a:prstGeom>
          <a:noFill/>
        </p:spPr>
        <p:txBody>
          <a:bodyPr wrap="none" rtlCol="0">
            <a:spAutoFit/>
          </a:bodyPr>
          <a:lstStyle/>
          <a:p>
            <a:r>
              <a:rPr lang="cs-CZ" b="1" dirty="0" smtClean="0"/>
              <a:t>Ukázky</a:t>
            </a:r>
            <a:endParaRPr lang="cs-CZ" b="1" dirty="0" smtClean="0">
              <a:hlinkClick r:id="rId3"/>
            </a:endParaRPr>
          </a:p>
          <a:p>
            <a:r>
              <a:rPr lang="cs-CZ" dirty="0" smtClean="0">
                <a:hlinkClick r:id="rId3"/>
              </a:rPr>
              <a:t>https</a:t>
            </a:r>
            <a:r>
              <a:rPr lang="cs-CZ" dirty="0" smtClean="0">
                <a:hlinkClick r:id="rId3"/>
              </a:rPr>
              <a:t>://</a:t>
            </a:r>
            <a:r>
              <a:rPr lang="cs-CZ" dirty="0" smtClean="0">
                <a:hlinkClick r:id="rId3"/>
              </a:rPr>
              <a:t>www.youtube.com/watch?v=fkl92oV1kMc</a:t>
            </a:r>
            <a:endParaRPr lang="cs-CZ" dirty="0" smtClean="0"/>
          </a:p>
          <a:p>
            <a:r>
              <a:rPr lang="cs-CZ" dirty="0" smtClean="0"/>
              <a:t>http://www.</a:t>
            </a:r>
            <a:r>
              <a:rPr lang="cs-CZ" dirty="0" err="1" smtClean="0"/>
              <a:t>ubu.com</a:t>
            </a:r>
            <a:r>
              <a:rPr lang="cs-CZ" dirty="0" smtClean="0"/>
              <a:t>/</a:t>
            </a:r>
            <a:r>
              <a:rPr lang="cs-CZ" dirty="0" err="1" smtClean="0"/>
              <a:t>sound</a:t>
            </a:r>
            <a:r>
              <a:rPr lang="cs-CZ" dirty="0" smtClean="0"/>
              <a:t>/</a:t>
            </a:r>
            <a:r>
              <a:rPr lang="cs-CZ" dirty="0" err="1" smtClean="0"/>
              <a:t>ball.html</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395536" y="548680"/>
            <a:ext cx="8280920" cy="5632311"/>
          </a:xfrm>
          <a:prstGeom prst="rect">
            <a:avLst/>
          </a:prstGeom>
          <a:noFill/>
        </p:spPr>
        <p:txBody>
          <a:bodyPr wrap="square" rtlCol="0">
            <a:spAutoFit/>
          </a:bodyPr>
          <a:lstStyle/>
          <a:p>
            <a:r>
              <a:rPr lang="en-US" sz="2400" b="1" dirty="0" smtClean="0"/>
              <a:t>TO MAKE A DADAIST POEM </a:t>
            </a:r>
            <a:r>
              <a:rPr lang="en-US" sz="2400" dirty="0" smtClean="0"/>
              <a:t/>
            </a:r>
            <a:br>
              <a:rPr lang="en-US" sz="2400" dirty="0" smtClean="0"/>
            </a:br>
            <a:r>
              <a:rPr lang="en-US" sz="2400" dirty="0" smtClean="0"/>
              <a:t>  </a:t>
            </a:r>
            <a:br>
              <a:rPr lang="en-US" sz="2400" dirty="0" smtClean="0"/>
            </a:br>
            <a:r>
              <a:rPr lang="en-US" sz="2400" dirty="0" smtClean="0"/>
              <a:t>Take a newspaper. </a:t>
            </a:r>
            <a:br>
              <a:rPr lang="en-US" sz="2400" dirty="0" smtClean="0"/>
            </a:br>
            <a:r>
              <a:rPr lang="en-US" sz="2400" dirty="0" smtClean="0"/>
              <a:t>Take some scissors. </a:t>
            </a:r>
            <a:br>
              <a:rPr lang="en-US" sz="2400" dirty="0" smtClean="0"/>
            </a:br>
            <a:r>
              <a:rPr lang="en-US" sz="2400" dirty="0" smtClean="0"/>
              <a:t>Choose from this paper an article of the length you want to make your poem. </a:t>
            </a:r>
            <a:br>
              <a:rPr lang="en-US" sz="2400" dirty="0" smtClean="0"/>
            </a:br>
            <a:r>
              <a:rPr lang="en-US" sz="2400" dirty="0" smtClean="0"/>
              <a:t>Cut out the article. </a:t>
            </a:r>
            <a:br>
              <a:rPr lang="en-US" sz="2400" dirty="0" smtClean="0"/>
            </a:br>
            <a:r>
              <a:rPr lang="en-US" sz="2400" dirty="0" smtClean="0"/>
              <a:t>Next carefully cut out each of the words that makes up this article and put them all in a bag. </a:t>
            </a:r>
            <a:br>
              <a:rPr lang="en-US" sz="2400" dirty="0" smtClean="0"/>
            </a:br>
            <a:r>
              <a:rPr lang="en-US" sz="2400" dirty="0" smtClean="0"/>
              <a:t>Shake gently. </a:t>
            </a:r>
            <a:br>
              <a:rPr lang="en-US" sz="2400" dirty="0" smtClean="0"/>
            </a:br>
            <a:r>
              <a:rPr lang="en-US" sz="2400" dirty="0" smtClean="0"/>
              <a:t>Next take out each cutting one after the other. </a:t>
            </a:r>
            <a:br>
              <a:rPr lang="en-US" sz="2400" dirty="0" smtClean="0"/>
            </a:br>
            <a:r>
              <a:rPr lang="en-US" sz="2400" dirty="0" smtClean="0"/>
              <a:t>Copy conscientiously in the order in which they left the bag. </a:t>
            </a:r>
            <a:br>
              <a:rPr lang="en-US" sz="2400" dirty="0" smtClean="0"/>
            </a:br>
            <a:r>
              <a:rPr lang="en-US" sz="2400" dirty="0" smtClean="0"/>
              <a:t>Them poem will resemble you. </a:t>
            </a:r>
            <a:br>
              <a:rPr lang="en-US" sz="2400" dirty="0" smtClean="0"/>
            </a:br>
            <a:r>
              <a:rPr lang="en-US" sz="2400" dirty="0" smtClean="0"/>
              <a:t>And there you are - an infinitely original author of charming sensibility, even though unappreciated by the vulgar herd. </a:t>
            </a:r>
            <a:endParaRPr lang="cs-CZ"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pic>
        <p:nvPicPr>
          <p:cNvPr id="32770" name="Picture 2" descr="https://dadadadadadadada.files.wordpress.com/2011/09/dada-soiree.jpg?w=510&amp;h=510"/>
          <p:cNvPicPr>
            <a:picLocks noChangeAspect="1" noChangeArrowheads="1"/>
          </p:cNvPicPr>
          <p:nvPr/>
        </p:nvPicPr>
        <p:blipFill>
          <a:blip r:embed="rId3" cstate="print"/>
          <a:srcRect/>
          <a:stretch>
            <a:fillRect/>
          </a:stretch>
        </p:blipFill>
        <p:spPr bwMode="auto">
          <a:xfrm>
            <a:off x="-1" y="0"/>
            <a:ext cx="6857999"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pic>
        <p:nvPicPr>
          <p:cNvPr id="30722" name="Picture 2" descr="https://dadadadadadadada.files.wordpress.com/2011/09/hugo-ball-in-cabaret-voltaire.jpg?w=510&amp;h=747"/>
          <p:cNvPicPr>
            <a:picLocks noChangeAspect="1" noChangeArrowheads="1"/>
          </p:cNvPicPr>
          <p:nvPr/>
        </p:nvPicPr>
        <p:blipFill>
          <a:blip r:embed="rId3" cstate="print"/>
          <a:srcRect/>
          <a:stretch>
            <a:fillRect/>
          </a:stretch>
        </p:blipFill>
        <p:spPr bwMode="auto">
          <a:xfrm>
            <a:off x="0" y="0"/>
            <a:ext cx="4682169"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pic>
        <p:nvPicPr>
          <p:cNvPr id="34818" name="Picture 2" descr="Cabaret Voltaire"/>
          <p:cNvPicPr>
            <a:picLocks noChangeAspect="1" noChangeArrowheads="1"/>
          </p:cNvPicPr>
          <p:nvPr/>
        </p:nvPicPr>
        <p:blipFill>
          <a:blip r:embed="rId3" cstate="print"/>
          <a:srcRect/>
          <a:stretch>
            <a:fillRect/>
          </a:stretch>
        </p:blipFill>
        <p:spPr bwMode="auto">
          <a:xfrm>
            <a:off x="0" y="332656"/>
            <a:ext cx="9144000" cy="394214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pic>
        <p:nvPicPr>
          <p:cNvPr id="35842" name="Picture 2" descr="https://olgaistefan.files.wordpress.com/2009/11/spiegelgasse1.jpg"/>
          <p:cNvPicPr>
            <a:picLocks noChangeAspect="1" noChangeArrowheads="1"/>
          </p:cNvPicPr>
          <p:nvPr/>
        </p:nvPicPr>
        <p:blipFill>
          <a:blip r:embed="rId3" cstate="print"/>
          <a:srcRect/>
          <a:stretch>
            <a:fillRect/>
          </a:stretch>
        </p:blipFill>
        <p:spPr bwMode="auto">
          <a:xfrm>
            <a:off x="0" y="0"/>
            <a:ext cx="5271686"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611560" y="476672"/>
            <a:ext cx="5832648" cy="4154984"/>
          </a:xfrm>
          <a:prstGeom prst="rect">
            <a:avLst/>
          </a:prstGeom>
          <a:noFill/>
        </p:spPr>
        <p:txBody>
          <a:bodyPr wrap="square" rtlCol="0">
            <a:spAutoFit/>
          </a:bodyPr>
          <a:lstStyle/>
          <a:p>
            <a:r>
              <a:rPr lang="cs-CZ" sz="2400" b="1" dirty="0" smtClean="0"/>
              <a:t>Dadaismus</a:t>
            </a:r>
          </a:p>
          <a:p>
            <a:pPr>
              <a:buFontTx/>
              <a:buChar char="-"/>
            </a:pPr>
            <a:r>
              <a:rPr lang="cs-CZ" sz="2400" b="1" dirty="0" smtClean="0"/>
              <a:t> </a:t>
            </a:r>
            <a:r>
              <a:rPr lang="cs-CZ" sz="2400" dirty="0" smtClean="0"/>
              <a:t>vzniká jako reakce na 1. Světovou válku</a:t>
            </a:r>
          </a:p>
          <a:p>
            <a:pPr>
              <a:buFontTx/>
              <a:buChar char="-"/>
            </a:pPr>
            <a:r>
              <a:rPr lang="cs-CZ" sz="2400" dirty="0" smtClean="0"/>
              <a:t> reaguje na expresionismus a futurismus</a:t>
            </a:r>
          </a:p>
          <a:p>
            <a:pPr>
              <a:buFontTx/>
              <a:buChar char="-"/>
            </a:pPr>
            <a:r>
              <a:rPr lang="cs-CZ" sz="2400" dirty="0" smtClean="0"/>
              <a:t> centra: Curych, NY, Paříž, Berlín, Kolín, Hannover</a:t>
            </a:r>
          </a:p>
          <a:p>
            <a:pPr>
              <a:buFontTx/>
              <a:buChar char="-"/>
            </a:pPr>
            <a:r>
              <a:rPr lang="cs-CZ" sz="2400" dirty="0" smtClean="0"/>
              <a:t>- hnutí si vzalo na mušku buržoazní kulturu</a:t>
            </a:r>
          </a:p>
          <a:p>
            <a:pPr>
              <a:buFontTx/>
              <a:buChar char="-"/>
            </a:pPr>
            <a:r>
              <a:rPr lang="cs-CZ" sz="2400" dirty="0" smtClean="0"/>
              <a:t>byl </a:t>
            </a:r>
            <a:r>
              <a:rPr lang="cs-CZ" sz="2400" dirty="0" smtClean="0">
                <a:cs typeface="Times New Roman" charset="0"/>
              </a:rPr>
              <a:t>v podstatě </a:t>
            </a:r>
            <a:r>
              <a:rPr lang="cs-CZ" sz="2400" dirty="0" err="1" smtClean="0">
                <a:cs typeface="Times New Roman" charset="0"/>
              </a:rPr>
              <a:t>antiumělecký</a:t>
            </a:r>
            <a:r>
              <a:rPr lang="cs-CZ" sz="2400" dirty="0" smtClean="0">
                <a:cs typeface="Times New Roman" charset="0"/>
              </a:rPr>
              <a:t>, ironický, proto i vizuální umění mělo být </a:t>
            </a:r>
            <a:r>
              <a:rPr lang="cs-CZ" sz="2400" dirty="0" err="1" smtClean="0">
                <a:cs typeface="Times New Roman" charset="0"/>
              </a:rPr>
              <a:t>antiestetické</a:t>
            </a:r>
            <a:r>
              <a:rPr lang="cs-CZ" sz="2400" dirty="0" smtClean="0">
                <a:cs typeface="Times New Roman" charset="0"/>
              </a:rPr>
              <a:t> a nehistorické s odmítnutím tradičních děl (a když</a:t>
            </a:r>
            <a:r>
              <a:rPr lang="cs-CZ" sz="2400" dirty="0" smtClean="0"/>
              <a:t>,</a:t>
            </a:r>
            <a:r>
              <a:rPr lang="cs-CZ" sz="2400" dirty="0" smtClean="0">
                <a:cs typeface="Times New Roman" charset="0"/>
              </a:rPr>
              <a:t> tak s neuctivým podtónem).</a:t>
            </a:r>
          </a:p>
          <a:p>
            <a:pPr>
              <a:buFontTx/>
              <a:buChar char="-"/>
            </a:pPr>
            <a:endParaRPr lang="cs-CZ"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pic>
        <p:nvPicPr>
          <p:cNvPr id="36866" name="Picture 2" descr="http://upload.wikimedia.org/wikipedia/commons/c/ce/Hugo_Ball_Cabaret_Voltaire.jpg"/>
          <p:cNvPicPr>
            <a:picLocks noChangeAspect="1" noChangeArrowheads="1"/>
          </p:cNvPicPr>
          <p:nvPr/>
        </p:nvPicPr>
        <p:blipFill>
          <a:blip r:embed="rId3" cstate="print"/>
          <a:srcRect/>
          <a:stretch>
            <a:fillRect/>
          </a:stretch>
        </p:blipFill>
        <p:spPr bwMode="auto">
          <a:xfrm>
            <a:off x="-1" y="0"/>
            <a:ext cx="5031335"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323528" y="620688"/>
            <a:ext cx="8568952" cy="3416320"/>
          </a:xfrm>
          <a:prstGeom prst="rect">
            <a:avLst/>
          </a:prstGeom>
          <a:noFill/>
        </p:spPr>
        <p:txBody>
          <a:bodyPr wrap="square" rtlCol="0">
            <a:spAutoFit/>
          </a:bodyPr>
          <a:lstStyle/>
          <a:p>
            <a:r>
              <a:rPr lang="cs-CZ" sz="2400" b="1" dirty="0" smtClean="0"/>
              <a:t>Dadaistické časopisy</a:t>
            </a:r>
          </a:p>
          <a:p>
            <a:r>
              <a:rPr lang="cs-CZ" sz="2400" b="1" dirty="0" err="1" smtClean="0"/>
              <a:t>Cabaret</a:t>
            </a:r>
            <a:r>
              <a:rPr lang="cs-CZ" sz="2400" b="1" dirty="0" smtClean="0"/>
              <a:t> </a:t>
            </a:r>
            <a:r>
              <a:rPr lang="cs-CZ" sz="2400" b="1" dirty="0" err="1" smtClean="0"/>
              <a:t>Voltaire</a:t>
            </a:r>
            <a:r>
              <a:rPr lang="cs-CZ" sz="2400" b="1" dirty="0" smtClean="0"/>
              <a:t> (1916)</a:t>
            </a:r>
          </a:p>
          <a:p>
            <a:r>
              <a:rPr lang="cs-CZ" sz="2400" b="1" dirty="0" smtClean="0"/>
              <a:t>Dada</a:t>
            </a:r>
          </a:p>
          <a:p>
            <a:r>
              <a:rPr lang="cs-CZ" sz="2400" b="1" dirty="0" err="1" smtClean="0"/>
              <a:t>Dadaco</a:t>
            </a:r>
            <a:endParaRPr lang="cs-CZ" sz="2400" b="1" dirty="0" smtClean="0"/>
          </a:p>
          <a:p>
            <a:r>
              <a:rPr lang="cs-CZ" sz="2400" b="1" dirty="0" err="1" smtClean="0"/>
              <a:t>Ridgefield</a:t>
            </a:r>
            <a:r>
              <a:rPr lang="cs-CZ" sz="2400" b="1" dirty="0" smtClean="0"/>
              <a:t> </a:t>
            </a:r>
            <a:r>
              <a:rPr lang="cs-CZ" sz="2400" b="1" dirty="0" err="1" smtClean="0"/>
              <a:t>Gazook</a:t>
            </a:r>
            <a:r>
              <a:rPr lang="cs-CZ" sz="2400" b="1" dirty="0" smtClean="0"/>
              <a:t> (1915)</a:t>
            </a:r>
          </a:p>
          <a:p>
            <a:r>
              <a:rPr lang="cs-CZ" sz="2400" b="1" dirty="0" smtClean="0"/>
              <a:t>New York Dada</a:t>
            </a:r>
          </a:p>
          <a:p>
            <a:r>
              <a:rPr lang="cs-CZ" sz="2400" b="1" dirty="0" err="1" smtClean="0"/>
              <a:t>Merz</a:t>
            </a:r>
            <a:endParaRPr lang="cs-CZ" sz="2400" b="1" dirty="0" smtClean="0"/>
          </a:p>
          <a:p>
            <a:endParaRPr lang="cs-CZ" sz="2400" b="1" dirty="0" smtClean="0"/>
          </a:p>
          <a:p>
            <a:r>
              <a:rPr lang="cs-CZ" sz="2400" dirty="0" smtClean="0"/>
              <a:t>http://www.</a:t>
            </a:r>
            <a:r>
              <a:rPr lang="cs-CZ" sz="2400" dirty="0" err="1" smtClean="0"/>
              <a:t>ubu.com</a:t>
            </a:r>
            <a:r>
              <a:rPr lang="cs-CZ" sz="2400" dirty="0" smtClean="0"/>
              <a:t>/</a:t>
            </a:r>
            <a:r>
              <a:rPr lang="cs-CZ" sz="2400" dirty="0" err="1" smtClean="0"/>
              <a:t>historical</a:t>
            </a:r>
            <a:r>
              <a:rPr lang="cs-CZ" sz="2400" dirty="0" smtClean="0"/>
              <a:t>/dada/dada.</a:t>
            </a:r>
            <a:r>
              <a:rPr lang="cs-CZ" sz="2400" dirty="0" err="1" smtClean="0"/>
              <a:t>html</a:t>
            </a:r>
            <a:endParaRPr lang="cs-CZ"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323528" y="620688"/>
            <a:ext cx="8568952" cy="3416320"/>
          </a:xfrm>
          <a:prstGeom prst="rect">
            <a:avLst/>
          </a:prstGeom>
          <a:noFill/>
        </p:spPr>
        <p:txBody>
          <a:bodyPr wrap="square" rtlCol="0">
            <a:spAutoFit/>
          </a:bodyPr>
          <a:lstStyle/>
          <a:p>
            <a:r>
              <a:rPr lang="cs-CZ" sz="2400" b="1" dirty="0" smtClean="0"/>
              <a:t>Dadaistický festival v Praze</a:t>
            </a:r>
          </a:p>
          <a:p>
            <a:r>
              <a:rPr lang="cs-CZ" sz="2400" dirty="0" smtClean="0"/>
              <a:t>Koncem února 1920 se na „české turné" vypravili tři z berlínských dadaistů: Richard </a:t>
            </a:r>
            <a:r>
              <a:rPr lang="cs-CZ" sz="2400" dirty="0" err="1" smtClean="0"/>
              <a:t>Huelsenbeck</a:t>
            </a:r>
            <a:r>
              <a:rPr lang="cs-CZ" sz="2400" dirty="0" smtClean="0"/>
              <a:t>, </a:t>
            </a:r>
            <a:r>
              <a:rPr lang="cs-CZ" sz="2400" dirty="0" err="1" smtClean="0"/>
              <a:t>Raoul</a:t>
            </a:r>
            <a:r>
              <a:rPr lang="cs-CZ" sz="2400" dirty="0" smtClean="0"/>
              <a:t> </a:t>
            </a:r>
            <a:r>
              <a:rPr lang="cs-CZ" sz="2400" dirty="0" err="1" smtClean="0"/>
              <a:t>Hausmann</a:t>
            </a:r>
            <a:r>
              <a:rPr lang="cs-CZ" sz="2400" dirty="0" smtClean="0"/>
              <a:t> a </a:t>
            </a:r>
            <a:r>
              <a:rPr lang="cs-CZ" sz="2400" dirty="0" err="1" smtClean="0"/>
              <a:t>Johannes</a:t>
            </a:r>
            <a:r>
              <a:rPr lang="cs-CZ" sz="2400" dirty="0" smtClean="0"/>
              <a:t> </a:t>
            </a:r>
            <a:r>
              <a:rPr lang="cs-CZ" sz="2400" dirty="0" err="1" smtClean="0"/>
              <a:t>Baader</a:t>
            </a:r>
            <a:r>
              <a:rPr lang="cs-CZ" sz="2400" dirty="0" smtClean="0"/>
              <a:t>.</a:t>
            </a:r>
          </a:p>
          <a:p>
            <a:r>
              <a:rPr lang="cs-CZ" sz="2400" dirty="0" smtClean="0"/>
              <a:t>26.2.1920 se konal večer v </a:t>
            </a:r>
            <a:r>
              <a:rPr lang="cs-CZ" sz="2400" dirty="0" err="1" smtClean="0"/>
              <a:t>Teplicích</a:t>
            </a:r>
            <a:r>
              <a:rPr lang="cs-CZ" sz="2400" dirty="0" smtClean="0"/>
              <a:t>-</a:t>
            </a:r>
            <a:r>
              <a:rPr lang="cs-CZ" sz="2400" dirty="0" err="1" smtClean="0"/>
              <a:t>Šánově</a:t>
            </a:r>
            <a:endParaRPr lang="cs-CZ" sz="2400" dirty="0" smtClean="0"/>
          </a:p>
          <a:p>
            <a:r>
              <a:rPr lang="cs-CZ" sz="2400" dirty="0" smtClean="0"/>
              <a:t>1.3.1920 v Praze + další o den později</a:t>
            </a:r>
          </a:p>
          <a:p>
            <a:r>
              <a:rPr lang="cs-CZ" sz="2400" dirty="0" err="1" smtClean="0"/>
              <a:t>Baader</a:t>
            </a:r>
            <a:r>
              <a:rPr lang="cs-CZ" sz="2400" dirty="0" smtClean="0"/>
              <a:t> zmizel s texty – improvizace (údajně 1200 lidí)</a:t>
            </a:r>
          </a:p>
          <a:p>
            <a:r>
              <a:rPr lang="cs-CZ" sz="2400" dirty="0" smtClean="0"/>
              <a:t>Následující den se měl konat v Karlových Varech, ale protože jim bylo vyhrožováno, nekonal se. </a:t>
            </a:r>
            <a:endParaRPr lang="cs-CZ"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611561" y="260648"/>
            <a:ext cx="7920879" cy="4154984"/>
          </a:xfrm>
          <a:prstGeom prst="rect">
            <a:avLst/>
          </a:prstGeom>
          <a:noFill/>
        </p:spPr>
        <p:txBody>
          <a:bodyPr wrap="square" rtlCol="0">
            <a:spAutoFit/>
          </a:bodyPr>
          <a:lstStyle/>
          <a:p>
            <a:r>
              <a:rPr lang="cs-CZ" sz="2400" b="1" dirty="0" smtClean="0"/>
              <a:t>Použitá literatura a zdroje (citováno 21.3.2015):</a:t>
            </a:r>
          </a:p>
          <a:p>
            <a:r>
              <a:rPr lang="cs-CZ" sz="2400" dirty="0" smtClean="0"/>
              <a:t>DEMPSEY, </a:t>
            </a:r>
            <a:r>
              <a:rPr lang="cs-CZ" sz="2400" dirty="0" err="1" smtClean="0"/>
              <a:t>Amy</a:t>
            </a:r>
            <a:r>
              <a:rPr lang="cs-CZ" sz="2400" dirty="0" smtClean="0"/>
              <a:t>. </a:t>
            </a:r>
            <a:r>
              <a:rPr lang="cs-CZ" sz="2400" i="1" dirty="0" smtClean="0"/>
              <a:t>Umělecké styly, školy a hnutí: encyklopedický průvodce moderním uměním</a:t>
            </a:r>
            <a:r>
              <a:rPr lang="cs-CZ" sz="2400" dirty="0" smtClean="0"/>
              <a:t>. 1. </a:t>
            </a:r>
            <a:r>
              <a:rPr lang="cs-CZ" sz="2400" dirty="0" err="1" smtClean="0"/>
              <a:t>vyd</a:t>
            </a:r>
            <a:r>
              <a:rPr lang="cs-CZ" sz="2400" dirty="0" smtClean="0"/>
              <a:t>. Překlad Miroslav Koláč, Jiří </a:t>
            </a:r>
            <a:r>
              <a:rPr lang="cs-CZ" sz="2400" dirty="0" err="1" smtClean="0"/>
              <a:t>Matas</a:t>
            </a:r>
            <a:r>
              <a:rPr lang="cs-CZ" sz="2400" dirty="0" smtClean="0"/>
              <a:t>, Kateřina </a:t>
            </a:r>
            <a:r>
              <a:rPr lang="cs-CZ" sz="2400" dirty="0" err="1" smtClean="0"/>
              <a:t>Kubíčková</a:t>
            </a:r>
            <a:r>
              <a:rPr lang="cs-CZ" sz="2400" dirty="0" smtClean="0"/>
              <a:t>-Zvelebilová. Praha: </a:t>
            </a:r>
            <a:r>
              <a:rPr lang="cs-CZ" sz="2400" dirty="0" err="1" smtClean="0"/>
              <a:t>Slovart</a:t>
            </a:r>
            <a:r>
              <a:rPr lang="cs-CZ" sz="2400" dirty="0" smtClean="0"/>
              <a:t>, 2002, 304 s. ISBN 8072094025.</a:t>
            </a:r>
          </a:p>
          <a:p>
            <a:r>
              <a:rPr lang="cs-CZ" sz="2400" dirty="0" smtClean="0"/>
              <a:t>AL], </a:t>
            </a:r>
            <a:r>
              <a:rPr lang="cs-CZ" sz="2400" dirty="0" err="1" smtClean="0"/>
              <a:t>Ruhrberg</a:t>
            </a:r>
            <a:r>
              <a:rPr lang="cs-CZ" sz="2400" dirty="0" smtClean="0"/>
              <a:t> ... [</a:t>
            </a:r>
            <a:r>
              <a:rPr lang="cs-CZ" sz="2400" dirty="0" err="1" smtClean="0"/>
              <a:t>et</a:t>
            </a:r>
            <a:r>
              <a:rPr lang="cs-CZ" sz="2400" dirty="0" smtClean="0"/>
              <a:t>], Editor </a:t>
            </a:r>
            <a:r>
              <a:rPr lang="cs-CZ" sz="2400" dirty="0" err="1" smtClean="0"/>
              <a:t>Ingo</a:t>
            </a:r>
            <a:r>
              <a:rPr lang="cs-CZ" sz="2400" dirty="0" smtClean="0"/>
              <a:t> F. WALTHER a [z německého originálu přeložili Blanka </a:t>
            </a:r>
            <a:r>
              <a:rPr lang="cs-CZ" sz="2400" dirty="0" err="1" smtClean="0"/>
              <a:t>Pscheidtová</a:t>
            </a:r>
            <a:r>
              <a:rPr lang="cs-CZ" sz="2400" dirty="0" smtClean="0"/>
              <a:t> a Jindřich SCHWIPPEL]. </a:t>
            </a:r>
            <a:r>
              <a:rPr lang="cs-CZ" sz="2400" i="1" dirty="0" smtClean="0"/>
              <a:t>Umění 20. století: [malířství, skulptury a objekty, nová média, fotografie]</a:t>
            </a:r>
            <a:r>
              <a:rPr lang="cs-CZ" sz="2400" dirty="0" smtClean="0"/>
              <a:t>. V Praze: </a:t>
            </a:r>
            <a:r>
              <a:rPr lang="cs-CZ" sz="2400" dirty="0" err="1" smtClean="0"/>
              <a:t>Slovart</a:t>
            </a:r>
            <a:r>
              <a:rPr lang="cs-CZ" sz="2400" dirty="0" smtClean="0"/>
              <a:t>, 2011. ISBN 9788073915728.</a:t>
            </a:r>
          </a:p>
          <a:p>
            <a:endParaRPr lang="cs-CZ" sz="2400" dirty="0" smtClean="0">
              <a:hlinkClick r:id="rId3"/>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611561" y="260648"/>
            <a:ext cx="7920879" cy="5539978"/>
          </a:xfrm>
          <a:prstGeom prst="rect">
            <a:avLst/>
          </a:prstGeom>
          <a:noFill/>
        </p:spPr>
        <p:txBody>
          <a:bodyPr wrap="square" rtlCol="0">
            <a:spAutoFit/>
          </a:bodyPr>
          <a:lstStyle/>
          <a:p>
            <a:r>
              <a:rPr lang="cs-CZ" sz="2400" b="1" dirty="0" smtClean="0"/>
              <a:t>Použitá literatura a zdroje (citováno 21.3.2015):</a:t>
            </a:r>
          </a:p>
          <a:p>
            <a:endParaRPr lang="cs-CZ" sz="2400" dirty="0" smtClean="0">
              <a:hlinkClick r:id="rId3"/>
            </a:endParaRPr>
          </a:p>
          <a:p>
            <a:r>
              <a:rPr lang="cs-CZ" sz="2400" b="1" dirty="0" smtClean="0"/>
              <a:t>http://www.dada-</a:t>
            </a:r>
            <a:r>
              <a:rPr lang="cs-CZ" sz="2400" b="1" dirty="0" err="1" smtClean="0"/>
              <a:t>companion.com</a:t>
            </a:r>
            <a:r>
              <a:rPr lang="cs-CZ" sz="2400" b="1" dirty="0" smtClean="0"/>
              <a:t>/chronology.</a:t>
            </a:r>
            <a:r>
              <a:rPr lang="cs-CZ" sz="2400" b="1" dirty="0" err="1" smtClean="0"/>
              <a:t>php</a:t>
            </a:r>
            <a:endParaRPr lang="cs-CZ" sz="2400" b="1" dirty="0" smtClean="0"/>
          </a:p>
          <a:p>
            <a:r>
              <a:rPr lang="cs-CZ" sz="2400" b="1" dirty="0" smtClean="0">
                <a:hlinkClick r:id="rId4"/>
              </a:rPr>
              <a:t>http://www.</a:t>
            </a:r>
            <a:r>
              <a:rPr lang="cs-CZ" sz="2400" b="1" dirty="0" err="1" smtClean="0">
                <a:hlinkClick r:id="rId4"/>
              </a:rPr>
              <a:t>ubu.com</a:t>
            </a:r>
            <a:r>
              <a:rPr lang="cs-CZ" sz="2400" b="1" dirty="0" smtClean="0">
                <a:hlinkClick r:id="rId4"/>
              </a:rPr>
              <a:t>/</a:t>
            </a:r>
            <a:r>
              <a:rPr lang="cs-CZ" sz="2400" b="1" dirty="0" err="1" smtClean="0">
                <a:hlinkClick r:id="rId4"/>
              </a:rPr>
              <a:t>papers</a:t>
            </a:r>
            <a:r>
              <a:rPr lang="cs-CZ" sz="2400" b="1" dirty="0" smtClean="0">
                <a:hlinkClick r:id="rId4"/>
              </a:rPr>
              <a:t>/</a:t>
            </a:r>
            <a:r>
              <a:rPr lang="cs-CZ" sz="2400" b="1" dirty="0" err="1" smtClean="0">
                <a:hlinkClick r:id="rId4"/>
              </a:rPr>
              <a:t>tzara</a:t>
            </a:r>
            <a:r>
              <a:rPr lang="cs-CZ" sz="2400" b="1" dirty="0" smtClean="0">
                <a:hlinkClick r:id="rId4"/>
              </a:rPr>
              <a:t>_</a:t>
            </a:r>
            <a:r>
              <a:rPr lang="cs-CZ" sz="2400" b="1" dirty="0" err="1" smtClean="0">
                <a:hlinkClick r:id="rId4"/>
              </a:rPr>
              <a:t>feeble.html</a:t>
            </a:r>
            <a:endParaRPr lang="cs-CZ" sz="2400" b="1" dirty="0" smtClean="0"/>
          </a:p>
          <a:p>
            <a:r>
              <a:rPr lang="cs-CZ" sz="2400" b="1" dirty="0" smtClean="0">
                <a:hlinkClick r:id="rId5"/>
              </a:rPr>
              <a:t>http://www.</a:t>
            </a:r>
            <a:r>
              <a:rPr lang="cs-CZ" sz="2400" b="1" dirty="0" err="1" smtClean="0">
                <a:hlinkClick r:id="rId5"/>
              </a:rPr>
              <a:t>ubu.com</a:t>
            </a:r>
            <a:r>
              <a:rPr lang="cs-CZ" sz="2400" b="1" dirty="0" smtClean="0">
                <a:hlinkClick r:id="rId5"/>
              </a:rPr>
              <a:t>/</a:t>
            </a:r>
            <a:r>
              <a:rPr lang="cs-CZ" sz="2400" b="1" dirty="0" err="1" smtClean="0">
                <a:hlinkClick r:id="rId5"/>
              </a:rPr>
              <a:t>papers</a:t>
            </a:r>
            <a:r>
              <a:rPr lang="cs-CZ" sz="2400" b="1" dirty="0" smtClean="0">
                <a:hlinkClick r:id="rId5"/>
              </a:rPr>
              <a:t>/</a:t>
            </a:r>
            <a:r>
              <a:rPr lang="cs-CZ" sz="2400" b="1" dirty="0" err="1" smtClean="0">
                <a:hlinkClick r:id="rId5"/>
              </a:rPr>
              <a:t>ball</a:t>
            </a:r>
            <a:r>
              <a:rPr lang="cs-CZ" sz="2400" b="1" dirty="0" smtClean="0">
                <a:hlinkClick r:id="rId5"/>
              </a:rPr>
              <a:t>_dada-</a:t>
            </a:r>
            <a:r>
              <a:rPr lang="cs-CZ" sz="2400" b="1" dirty="0" err="1" smtClean="0">
                <a:hlinkClick r:id="rId5"/>
              </a:rPr>
              <a:t>manifesto.html</a:t>
            </a:r>
            <a:endParaRPr lang="cs-CZ" sz="2400" b="1" dirty="0" smtClean="0"/>
          </a:p>
          <a:p>
            <a:r>
              <a:rPr lang="cs-CZ" sz="2400" b="1" dirty="0" smtClean="0">
                <a:hlinkClick r:id="rId6"/>
              </a:rPr>
              <a:t>http://www.</a:t>
            </a:r>
            <a:r>
              <a:rPr lang="cs-CZ" sz="2400" b="1" dirty="0" err="1" smtClean="0">
                <a:hlinkClick r:id="rId6"/>
              </a:rPr>
              <a:t>artmuseum.cz</a:t>
            </a:r>
            <a:r>
              <a:rPr lang="cs-CZ" sz="2400" b="1" dirty="0" smtClean="0">
                <a:hlinkClick r:id="rId6"/>
              </a:rPr>
              <a:t>/</a:t>
            </a:r>
            <a:r>
              <a:rPr lang="cs-CZ" sz="2400" b="1" dirty="0" err="1" smtClean="0">
                <a:hlinkClick r:id="rId6"/>
              </a:rPr>
              <a:t>smery</a:t>
            </a:r>
            <a:r>
              <a:rPr lang="cs-CZ" sz="2400" b="1" dirty="0" smtClean="0">
                <a:hlinkClick r:id="rId6"/>
              </a:rPr>
              <a:t>_list.</a:t>
            </a:r>
            <a:r>
              <a:rPr lang="cs-CZ" sz="2400" b="1" dirty="0" err="1" smtClean="0">
                <a:hlinkClick r:id="rId6"/>
              </a:rPr>
              <a:t>php</a:t>
            </a:r>
            <a:r>
              <a:rPr lang="cs-CZ" sz="2400" b="1" dirty="0" smtClean="0">
                <a:hlinkClick r:id="rId6"/>
              </a:rPr>
              <a:t>?</a:t>
            </a:r>
            <a:r>
              <a:rPr lang="cs-CZ" sz="2400" b="1" dirty="0" err="1" smtClean="0">
                <a:hlinkClick r:id="rId6"/>
              </a:rPr>
              <a:t>smer</a:t>
            </a:r>
            <a:r>
              <a:rPr lang="cs-CZ" sz="2400" b="1" dirty="0" smtClean="0">
                <a:hlinkClick r:id="rId6"/>
              </a:rPr>
              <a:t>_id=60</a:t>
            </a:r>
            <a:endParaRPr lang="cs-CZ" sz="2400" b="1" dirty="0" smtClean="0"/>
          </a:p>
          <a:p>
            <a:r>
              <a:rPr lang="cs-CZ" sz="2400" b="1" dirty="0" smtClean="0">
                <a:hlinkClick r:id="rId7"/>
              </a:rPr>
              <a:t>https://www.youtube.com/watch?v=fkl92oV1kMc</a:t>
            </a:r>
            <a:endParaRPr lang="cs-CZ" sz="2400" b="1" dirty="0" smtClean="0"/>
          </a:p>
          <a:p>
            <a:r>
              <a:rPr lang="cs-CZ" sz="2400" b="1" dirty="0" smtClean="0">
                <a:hlinkClick r:id="rId8"/>
              </a:rPr>
              <a:t>https://khanovaskola.cz/video/13/109/926-jean-hans-arp-bez-nazvu-1916-17</a:t>
            </a:r>
            <a:endParaRPr lang="cs-CZ" sz="2400" b="1" dirty="0" smtClean="0"/>
          </a:p>
          <a:p>
            <a:r>
              <a:rPr lang="cs-CZ" sz="2400" b="1" dirty="0" smtClean="0">
                <a:hlinkClick r:id="rId9"/>
              </a:rPr>
              <a:t>http://</a:t>
            </a:r>
            <a:r>
              <a:rPr lang="cs-CZ" sz="2400" b="1" dirty="0" smtClean="0">
                <a:hlinkClick r:id="rId9"/>
              </a:rPr>
              <a:t>www.</a:t>
            </a:r>
            <a:r>
              <a:rPr lang="cs-CZ" sz="2400" b="1" dirty="0" err="1" smtClean="0">
                <a:hlinkClick r:id="rId9"/>
              </a:rPr>
              <a:t>pwf.cz</a:t>
            </a:r>
            <a:r>
              <a:rPr lang="cs-CZ" sz="2400" b="1" dirty="0" smtClean="0">
                <a:hlinkClick r:id="rId9"/>
              </a:rPr>
              <a:t>/rubriky/</a:t>
            </a:r>
            <a:r>
              <a:rPr lang="cs-CZ" sz="2400" b="1" dirty="0" err="1" smtClean="0">
                <a:hlinkClick r:id="rId9"/>
              </a:rPr>
              <a:t>dalsi</a:t>
            </a:r>
            <a:r>
              <a:rPr lang="cs-CZ" sz="2400" b="1" dirty="0" smtClean="0">
                <a:hlinkClick r:id="rId9"/>
              </a:rPr>
              <a:t>-projekty/dada-</a:t>
            </a:r>
            <a:r>
              <a:rPr lang="cs-CZ" sz="2400" b="1" dirty="0" err="1" smtClean="0">
                <a:hlinkClick r:id="rId9"/>
              </a:rPr>
              <a:t>east</a:t>
            </a:r>
            <a:r>
              <a:rPr lang="cs-CZ" sz="2400" b="1" dirty="0" smtClean="0">
                <a:hlinkClick r:id="rId9"/>
              </a:rPr>
              <a:t>/</a:t>
            </a:r>
            <a:r>
              <a:rPr lang="cs-CZ" sz="2400" b="1" dirty="0" err="1" smtClean="0">
                <a:hlinkClick r:id="rId9"/>
              </a:rPr>
              <a:t>ludvik</a:t>
            </a:r>
            <a:r>
              <a:rPr lang="cs-CZ" sz="2400" b="1" dirty="0" smtClean="0">
                <a:hlinkClick r:id="rId9"/>
              </a:rPr>
              <a:t>-</a:t>
            </a:r>
            <a:r>
              <a:rPr lang="cs-CZ" sz="2400" b="1" dirty="0" err="1" smtClean="0">
                <a:hlinkClick r:id="rId9"/>
              </a:rPr>
              <a:t>kundera</a:t>
            </a:r>
            <a:r>
              <a:rPr lang="cs-CZ" sz="2400" b="1" dirty="0" smtClean="0">
                <a:hlinkClick r:id="rId9"/>
              </a:rPr>
              <a:t>-dada-v-</a:t>
            </a:r>
            <a:r>
              <a:rPr lang="cs-CZ" sz="2400" b="1" dirty="0" err="1" smtClean="0">
                <a:hlinkClick r:id="rId9"/>
              </a:rPr>
              <a:t>cechach</a:t>
            </a:r>
            <a:r>
              <a:rPr lang="cs-CZ" sz="2400" b="1" dirty="0" smtClean="0">
                <a:hlinkClick r:id="rId9"/>
              </a:rPr>
              <a:t>-a-na-</a:t>
            </a:r>
            <a:r>
              <a:rPr lang="cs-CZ" sz="2400" b="1" dirty="0" err="1" smtClean="0">
                <a:hlinkClick r:id="rId9"/>
              </a:rPr>
              <a:t>morave</a:t>
            </a:r>
            <a:r>
              <a:rPr lang="cs-CZ" sz="2400" b="1" dirty="0" smtClean="0">
                <a:hlinkClick r:id="rId9"/>
              </a:rPr>
              <a:t>_3246.html</a:t>
            </a:r>
            <a:endParaRPr lang="cs-CZ" sz="2400" b="1" dirty="0" smtClean="0"/>
          </a:p>
          <a:p>
            <a:endParaRPr lang="cs-CZ" sz="2400" b="1" dirty="0" smtClean="0"/>
          </a:p>
          <a:p>
            <a:r>
              <a:rPr lang="cs-CZ" sz="2400" b="1" dirty="0" smtClean="0"/>
              <a:t>Abstraktní film Hanse Richtera z roku 1921</a:t>
            </a:r>
          </a:p>
          <a:p>
            <a:r>
              <a:rPr lang="cs-CZ" sz="2400" b="1" dirty="0" smtClean="0"/>
              <a:t>http://www.</a:t>
            </a:r>
            <a:r>
              <a:rPr lang="cs-CZ" sz="2400" b="1" dirty="0" err="1" smtClean="0"/>
              <a:t>ubu.com</a:t>
            </a:r>
            <a:r>
              <a:rPr lang="cs-CZ" sz="2400" b="1" dirty="0" smtClean="0"/>
              <a:t>/film/</a:t>
            </a:r>
            <a:r>
              <a:rPr lang="cs-CZ" sz="2400" b="1" dirty="0" err="1" smtClean="0"/>
              <a:t>richter</a:t>
            </a:r>
            <a:r>
              <a:rPr lang="cs-CZ" sz="2400" b="1" dirty="0" smtClean="0"/>
              <a:t>_</a:t>
            </a:r>
            <a:r>
              <a:rPr lang="cs-CZ" sz="2400" b="1" smtClean="0"/>
              <a:t>rhythmus.html</a:t>
            </a:r>
            <a:endParaRPr lang="cs-CZ" sz="2400" b="1" dirty="0" smtClean="0"/>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pic>
        <p:nvPicPr>
          <p:cNvPr id="3" name="Obrázek 2" descr="Cabaret-Voltaire_cover_thumb.jpg"/>
          <p:cNvPicPr>
            <a:picLocks noChangeAspect="1"/>
          </p:cNvPicPr>
          <p:nvPr/>
        </p:nvPicPr>
        <p:blipFill>
          <a:blip r:embed="rId3" cstate="print"/>
          <a:stretch>
            <a:fillRect/>
          </a:stretch>
        </p:blipFill>
        <p:spPr>
          <a:xfrm>
            <a:off x="0" y="0"/>
            <a:ext cx="5678424"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611560" y="620688"/>
            <a:ext cx="7488832" cy="6647974"/>
          </a:xfrm>
          <a:prstGeom prst="rect">
            <a:avLst/>
          </a:prstGeom>
          <a:noFill/>
        </p:spPr>
        <p:txBody>
          <a:bodyPr wrap="square" rtlCol="0">
            <a:spAutoFit/>
          </a:bodyPr>
          <a:lstStyle/>
          <a:p>
            <a:r>
              <a:rPr lang="cs-CZ" sz="2400" b="1" dirty="0" err="1" smtClean="0"/>
              <a:t>Cabaret</a:t>
            </a:r>
            <a:r>
              <a:rPr lang="cs-CZ" sz="2400" b="1" dirty="0" smtClean="0"/>
              <a:t> </a:t>
            </a:r>
            <a:r>
              <a:rPr lang="cs-CZ" sz="2400" b="1" dirty="0" err="1" smtClean="0"/>
              <a:t>Voltaire</a:t>
            </a:r>
            <a:endParaRPr lang="cs-CZ" sz="2400" b="1" dirty="0" smtClean="0"/>
          </a:p>
          <a:p>
            <a:pPr>
              <a:buFont typeface="Arial" pitchFamily="34" charset="0"/>
              <a:buChar char="•"/>
            </a:pPr>
            <a:r>
              <a:rPr lang="cs-CZ" sz="2400" b="1" dirty="0" smtClean="0"/>
              <a:t> </a:t>
            </a:r>
            <a:r>
              <a:rPr lang="cs-CZ" sz="2400" dirty="0" smtClean="0"/>
              <a:t>5. února 1915 byl založen </a:t>
            </a:r>
            <a:r>
              <a:rPr lang="cs-CZ" sz="2400" dirty="0" err="1" smtClean="0"/>
              <a:t>Cabaret</a:t>
            </a:r>
            <a:r>
              <a:rPr lang="cs-CZ" sz="2400" dirty="0" smtClean="0"/>
              <a:t>  </a:t>
            </a:r>
            <a:r>
              <a:rPr lang="cs-CZ" sz="2400" dirty="0" err="1" smtClean="0"/>
              <a:t>Voltaire</a:t>
            </a:r>
            <a:r>
              <a:rPr lang="cs-CZ" sz="2400" dirty="0" smtClean="0"/>
              <a:t> jako kabaretní výsměch „ideálům kultury a umění“ </a:t>
            </a:r>
          </a:p>
          <a:p>
            <a:pPr>
              <a:buFont typeface="Arial" pitchFamily="34" charset="0"/>
              <a:buChar char="•"/>
            </a:pPr>
            <a:r>
              <a:rPr lang="cs-CZ" sz="2400" dirty="0" smtClean="0">
                <a:cs typeface="Times New Roman" charset="0"/>
              </a:rPr>
              <a:t>V roce 1916 se stalo neutrální Švýcarsko útočištěm pro mladé umělce, pacifisty a revolucionáře z celé Evropy.</a:t>
            </a:r>
          </a:p>
          <a:p>
            <a:pPr>
              <a:buFont typeface="Arial" pitchFamily="34" charset="0"/>
              <a:buChar char="•"/>
            </a:pPr>
            <a:r>
              <a:rPr lang="cs-CZ" sz="2400" dirty="0" smtClean="0">
                <a:cs typeface="Times New Roman" charset="0"/>
              </a:rPr>
              <a:t>Tento kabaret spojoval různé formy umění: tanec, divadlo, literaturu, hudbu, výtvarné umění.</a:t>
            </a:r>
          </a:p>
          <a:p>
            <a:pPr>
              <a:buFont typeface="Arial" pitchFamily="34" charset="0"/>
              <a:buChar char="•"/>
            </a:pPr>
            <a:r>
              <a:rPr lang="cs-CZ" sz="2400" dirty="0" smtClean="0"/>
              <a:t>Principem jejich tvorby byla teorie </a:t>
            </a:r>
            <a:r>
              <a:rPr lang="cs-CZ" sz="2400" dirty="0" err="1" smtClean="0"/>
              <a:t>tabuly</a:t>
            </a:r>
            <a:r>
              <a:rPr lang="cs-CZ" sz="2400" dirty="0" smtClean="0"/>
              <a:t> rasy, kterou uplatňovali v celkovém „vybílení“ všech vžitých literárních a výtvarných odvětví. Napadali základy myšlení a zpochybňovali jazyk, logičnost a princip shodnosti, stejně jako podstatné znaky a prostředky umění. V literatuře rozbíjeli větnou skladbu, nahrazovali slova jazyka zvoláními, tóny a výkřiky</a:t>
            </a:r>
          </a:p>
          <a:p>
            <a:pPr>
              <a:buFont typeface="Arial" pitchFamily="34" charset="0"/>
              <a:buChar char="•"/>
            </a:pPr>
            <a:r>
              <a:rPr lang="cs-CZ" sz="2400" dirty="0" smtClean="0"/>
              <a:t>Dada spojené s </a:t>
            </a:r>
            <a:r>
              <a:rPr lang="cs-CZ" sz="2400" dirty="0" err="1" smtClean="0"/>
              <a:t>cabaretem</a:t>
            </a:r>
            <a:r>
              <a:rPr lang="cs-CZ" sz="2400" dirty="0" smtClean="0"/>
              <a:t> </a:t>
            </a:r>
            <a:r>
              <a:rPr lang="cs-CZ" sz="2400" dirty="0" err="1" smtClean="0"/>
              <a:t>Voltaire</a:t>
            </a:r>
            <a:r>
              <a:rPr lang="cs-CZ" sz="2400" dirty="0" smtClean="0"/>
              <a:t> trvalo do roku 1918, poté už nebyl důvod setrvávat ve Švýcarsku</a:t>
            </a:r>
          </a:p>
          <a:p>
            <a:pPr>
              <a:buFont typeface="Arial" pitchFamily="34" charset="0"/>
              <a:buChar char="•"/>
            </a:pPr>
            <a:endParaRPr lang="cs-CZ" sz="2400" dirty="0" smtClean="0"/>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323528" y="548680"/>
            <a:ext cx="7704856" cy="5909310"/>
          </a:xfrm>
          <a:prstGeom prst="rect">
            <a:avLst/>
          </a:prstGeom>
          <a:noFill/>
        </p:spPr>
        <p:txBody>
          <a:bodyPr wrap="square" rtlCol="0">
            <a:spAutoFit/>
          </a:bodyPr>
          <a:lstStyle/>
          <a:p>
            <a:r>
              <a:rPr lang="en-US" sz="2400" b="1" dirty="0" smtClean="0"/>
              <a:t>Dada Manifesto</a:t>
            </a:r>
            <a:br>
              <a:rPr lang="en-US" sz="2400" b="1" dirty="0" smtClean="0"/>
            </a:br>
            <a:r>
              <a:rPr lang="en-US" sz="2400" b="1" dirty="0" smtClean="0"/>
              <a:t>(14th July 1916 )</a:t>
            </a:r>
            <a:r>
              <a:rPr lang="en-US" sz="2400" dirty="0" smtClean="0"/>
              <a:t> </a:t>
            </a:r>
            <a:br>
              <a:rPr lang="en-US" sz="2400" dirty="0" smtClean="0"/>
            </a:br>
            <a:r>
              <a:rPr lang="en-US" sz="2400" dirty="0" smtClean="0"/>
              <a:t>Hugo Ball</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Dada is a new tendency in art. One can tell this from the fact that until now nobody knew anything about it, and tomorrow everyone in Zurich will be talking about it. Dada comes from the dictionary. it is terribly simple. In French it means "hobby horse." In German it means "good-by," "Get off my back," "Be seeing you sometime." In Romanian: "Yes, indeed, you are right, that's it. But of course, yes, definitely, right." And so forth. </a:t>
            </a:r>
          </a:p>
          <a:p>
            <a:r>
              <a:rPr lang="en-US" sz="2400" dirty="0" smtClean="0"/>
              <a:t>An international word.</a:t>
            </a:r>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611560" y="548680"/>
            <a:ext cx="2794932" cy="4154984"/>
          </a:xfrm>
          <a:prstGeom prst="rect">
            <a:avLst/>
          </a:prstGeom>
          <a:noFill/>
        </p:spPr>
        <p:txBody>
          <a:bodyPr wrap="none" rtlCol="0">
            <a:spAutoFit/>
          </a:bodyPr>
          <a:lstStyle/>
          <a:p>
            <a:r>
              <a:rPr lang="cs-CZ" sz="2400" b="1" dirty="0" err="1" smtClean="0"/>
              <a:t>Cabaret</a:t>
            </a:r>
            <a:r>
              <a:rPr lang="cs-CZ" sz="2400" b="1" dirty="0" smtClean="0"/>
              <a:t> </a:t>
            </a:r>
            <a:r>
              <a:rPr lang="cs-CZ" sz="2400" b="1" dirty="0" err="1" smtClean="0"/>
              <a:t>Voltaire</a:t>
            </a:r>
            <a:endParaRPr lang="cs-CZ" sz="2400" b="1" dirty="0" smtClean="0"/>
          </a:p>
          <a:p>
            <a:endParaRPr lang="cs-CZ" sz="2400" b="1" dirty="0" smtClean="0"/>
          </a:p>
          <a:p>
            <a:r>
              <a:rPr lang="cs-CZ" sz="2400" dirty="0" smtClean="0"/>
              <a:t>Hugo </a:t>
            </a:r>
            <a:r>
              <a:rPr lang="cs-CZ" sz="2400" dirty="0" err="1" smtClean="0"/>
              <a:t>Ball</a:t>
            </a:r>
            <a:endParaRPr lang="cs-CZ" sz="2400" dirty="0" smtClean="0"/>
          </a:p>
          <a:p>
            <a:r>
              <a:rPr lang="cs-CZ" sz="2400" dirty="0" smtClean="0"/>
              <a:t>Emmy </a:t>
            </a:r>
            <a:r>
              <a:rPr lang="cs-CZ" sz="2400" dirty="0" err="1" smtClean="0"/>
              <a:t>Henningsová</a:t>
            </a:r>
            <a:endParaRPr lang="cs-CZ" sz="2400" dirty="0" smtClean="0"/>
          </a:p>
          <a:p>
            <a:r>
              <a:rPr lang="cs-CZ" sz="2400" dirty="0" smtClean="0"/>
              <a:t>Richard </a:t>
            </a:r>
            <a:r>
              <a:rPr lang="cs-CZ" sz="2400" dirty="0" err="1" smtClean="0"/>
              <a:t>Huelsenbeck</a:t>
            </a:r>
            <a:endParaRPr lang="cs-CZ" sz="2400" dirty="0" smtClean="0"/>
          </a:p>
          <a:p>
            <a:r>
              <a:rPr lang="cs-CZ" sz="2400" dirty="0" smtClean="0"/>
              <a:t>Hans Richter</a:t>
            </a:r>
          </a:p>
          <a:p>
            <a:r>
              <a:rPr lang="cs-CZ" sz="2400" dirty="0" smtClean="0"/>
              <a:t>Tristan </a:t>
            </a:r>
            <a:r>
              <a:rPr lang="cs-CZ" sz="2400" dirty="0" err="1" smtClean="0"/>
              <a:t>Tzara</a:t>
            </a:r>
            <a:endParaRPr lang="cs-CZ" sz="2400" dirty="0" smtClean="0"/>
          </a:p>
          <a:p>
            <a:r>
              <a:rPr lang="cs-CZ" sz="2400" dirty="0" smtClean="0"/>
              <a:t>Marcel </a:t>
            </a:r>
            <a:r>
              <a:rPr lang="cs-CZ" sz="2400" dirty="0" err="1" smtClean="0"/>
              <a:t>Janco</a:t>
            </a:r>
            <a:endParaRPr lang="cs-CZ" sz="2400" dirty="0" smtClean="0"/>
          </a:p>
          <a:p>
            <a:r>
              <a:rPr lang="cs-CZ" sz="2400" dirty="0" smtClean="0"/>
              <a:t>Hans </a:t>
            </a:r>
            <a:r>
              <a:rPr lang="cs-CZ" sz="2400" dirty="0" err="1" smtClean="0"/>
              <a:t>Arp</a:t>
            </a:r>
            <a:endParaRPr lang="cs-CZ" sz="2400" dirty="0" smtClean="0"/>
          </a:p>
          <a:p>
            <a:r>
              <a:rPr lang="cs-CZ" sz="2400" dirty="0" err="1" smtClean="0"/>
              <a:t>Sophie</a:t>
            </a:r>
            <a:r>
              <a:rPr lang="cs-CZ" sz="2400" dirty="0" smtClean="0"/>
              <a:t> </a:t>
            </a:r>
            <a:r>
              <a:rPr lang="cs-CZ" sz="2400" dirty="0" err="1" smtClean="0"/>
              <a:t>Täuber</a:t>
            </a:r>
            <a:endParaRPr lang="cs-CZ" sz="2400" dirty="0" smtClean="0"/>
          </a:p>
          <a:p>
            <a:r>
              <a:rPr lang="cs-CZ" sz="2400" dirty="0" smtClean="0"/>
              <a:t>Viking </a:t>
            </a:r>
            <a:r>
              <a:rPr lang="cs-CZ" sz="2400" dirty="0" err="1" smtClean="0"/>
              <a:t>Eggeling</a:t>
            </a:r>
            <a:endParaRPr lang="cs-CZ"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pic>
        <p:nvPicPr>
          <p:cNvPr id="3" name="Obrázek 2" descr="HUGO_BALL.jpg"/>
          <p:cNvPicPr>
            <a:picLocks noChangeAspect="1"/>
          </p:cNvPicPr>
          <p:nvPr/>
        </p:nvPicPr>
        <p:blipFill>
          <a:blip r:embed="rId3" cstate="print"/>
          <a:stretch>
            <a:fillRect/>
          </a:stretch>
        </p:blipFill>
        <p:spPr>
          <a:xfrm>
            <a:off x="4572000" y="-1"/>
            <a:ext cx="4572000" cy="6938855"/>
          </a:xfrm>
          <a:prstGeom prst="rect">
            <a:avLst/>
          </a:prstGeom>
        </p:spPr>
      </p:pic>
      <p:sp>
        <p:nvSpPr>
          <p:cNvPr id="4" name="TextovéPole 3"/>
          <p:cNvSpPr txBox="1"/>
          <p:nvPr/>
        </p:nvSpPr>
        <p:spPr>
          <a:xfrm>
            <a:off x="179512" y="5661248"/>
            <a:ext cx="4248472" cy="1569660"/>
          </a:xfrm>
          <a:prstGeom prst="rect">
            <a:avLst/>
          </a:prstGeom>
          <a:noFill/>
        </p:spPr>
        <p:txBody>
          <a:bodyPr wrap="square" rtlCol="0">
            <a:spAutoFit/>
          </a:bodyPr>
          <a:lstStyle/>
          <a:p>
            <a:r>
              <a:rPr lang="cs-CZ" sz="2400" b="1" dirty="0" smtClean="0"/>
              <a:t>Emmy </a:t>
            </a:r>
            <a:r>
              <a:rPr lang="cs-CZ" sz="2400" b="1" dirty="0" err="1" smtClean="0"/>
              <a:t>Henningsová</a:t>
            </a:r>
            <a:endParaRPr lang="cs-CZ" sz="2400" b="1" dirty="0" smtClean="0"/>
          </a:p>
          <a:p>
            <a:endParaRPr lang="cs-CZ" sz="2400" dirty="0" smtClean="0"/>
          </a:p>
          <a:p>
            <a:r>
              <a:rPr lang="cs-CZ" sz="2400" b="1" dirty="0" smtClean="0"/>
              <a:t>                                     Hugo </a:t>
            </a:r>
            <a:r>
              <a:rPr lang="cs-CZ" sz="2400" b="1" dirty="0" err="1" smtClean="0"/>
              <a:t>Ball</a:t>
            </a:r>
            <a:endParaRPr lang="cs-CZ" sz="2400" b="1" dirty="0" smtClean="0"/>
          </a:p>
          <a:p>
            <a:endParaRPr lang="cs-CZ" sz="2400" b="1" dirty="0"/>
          </a:p>
        </p:txBody>
      </p:sp>
      <p:pic>
        <p:nvPicPr>
          <p:cNvPr id="6146" name="Picture 2" descr="http://www.cabaretvoltaire.ch/tl_files/cabaretvoltaire/dada/biographien/emmy-hennings-01.jpg"/>
          <p:cNvPicPr>
            <a:picLocks noChangeAspect="1" noChangeArrowheads="1"/>
          </p:cNvPicPr>
          <p:nvPr/>
        </p:nvPicPr>
        <p:blipFill>
          <a:blip r:embed="rId4" cstate="print"/>
          <a:srcRect/>
          <a:stretch>
            <a:fillRect/>
          </a:stretch>
        </p:blipFill>
        <p:spPr bwMode="auto">
          <a:xfrm>
            <a:off x="0" y="0"/>
            <a:ext cx="3635896" cy="54219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827584" y="6237312"/>
            <a:ext cx="3600400" cy="1200329"/>
          </a:xfrm>
          <a:prstGeom prst="rect">
            <a:avLst/>
          </a:prstGeom>
          <a:noFill/>
        </p:spPr>
        <p:txBody>
          <a:bodyPr wrap="square" rtlCol="0">
            <a:spAutoFit/>
          </a:bodyPr>
          <a:lstStyle/>
          <a:p>
            <a:r>
              <a:rPr lang="cs-CZ" sz="2400" b="1" dirty="0" smtClean="0"/>
              <a:t>Richard </a:t>
            </a:r>
            <a:r>
              <a:rPr lang="cs-CZ" sz="2400" b="1" dirty="0" err="1" smtClean="0"/>
              <a:t>Huelsenbeck</a:t>
            </a:r>
            <a:endParaRPr lang="cs-CZ" sz="2400" b="1" dirty="0" smtClean="0"/>
          </a:p>
          <a:p>
            <a:endParaRPr lang="cs-CZ" sz="2400" b="1" dirty="0" smtClean="0"/>
          </a:p>
          <a:p>
            <a:endParaRPr lang="cs-CZ" sz="2400" b="1" dirty="0"/>
          </a:p>
        </p:txBody>
      </p:sp>
      <p:sp>
        <p:nvSpPr>
          <p:cNvPr id="1026" name="AutoShape 2" descr="data:image/jpeg;base64,/9j/4AAQSkZJRgABAQAAAQABAAD/2wBDAAkGBwgHBgkIBwgKCgkLDRYPDQwMDRsUFRAWIB0iIiAdHx8kKDQsJCYxJx8fLT0tMTU3Ojo6Iys/RD84QzQ5Ojf/2wBDAQoKCg0MDRoPDxo3JR8lNzc3Nzc3Nzc3Nzc3Nzc3Nzc3Nzc3Nzc3Nzc3Nzc3Nzc3Nzc3Nzc3Nzc3Nzc3Nzc3Nzf/wAARCAEEAMIDASIAAhEBAxEB/8QAGwAAAgIDAQAAAAAAAAAAAAAABAUDBgACBwH/xAA7EAACAQMDAgQEBAQEBgMAAAABAgMABBEFEiExQQYTIlEyYXGBFCORoQcVQrFSwdHhFiQzYpLwNHLx/8QAFAEBAAAAAAAAAAAAAAAAAAAAAP/EABQRAQAAAAAAAAAAAAAAAAAAAAD/2gAMAwEAAhEDEQA/ABLjQmeQC3ZTnnrQ402eOUQtCfkwBOadCHyL1C86hc9M8U+bUrBIwxZWPvQLLHTLhIfVlV4yuaJjQQqybh8/lRUWqW84Pluu0DoT1qn67fSLfP8Ah2G1fbkE0DaVobdy0m4t7DuahuofMjMpXC5yCOKr0esyo4Mgzg9+9GHV572MQKm1M8Ac0Hl4JpMbGyp/pzzUEbXMZ2KpJPXAzREccyPglSP3zRAhuIMyCMmght7OW4l2MWjJHOelHxaJ5BLO4J7Y6GoII9TvSGtoJMjoAMZp3p+ha0/N3KkadlJyf2oKxJc24u2WePcqnHFGD8HOw/DjHHbqasMfgtDlp5EDnuoJx+tEReEooxjzyw74QCgpOqwTF9qAMCM470vim1HTzmIumParvJ4JuBcZh1Rlj9mXJ/Wob7wffuhEbQNnuSQaCt23iTVpfS0oYe1R3kxky1ww3sODzU934Z1Wyb/4sjezxjcP2pTdrcAlZYmVl/xAiglt924qw3Z4plp2hPfSkeaiY+9KIZWiYHk5/tTbTtSWKT1SlAeCFGPvQNpNEuNP/Mgm+E+1AXN9qs8n4cgAZ60yhvWu5mRJGfnAAOc0RdWYhj81d3mKckFaBfZ2uoQoS5G08kAE0BfaRqCL+IQBlJJKjtRp8UNGRFJEBnrj/OjrfUpXhzGUZG/pxyKCmEMz5bOR1ouy/DwSebKAT1wKcXFtG7btuC3y6VFdaR59vuIAJPBz1oCB4gsgAPJQfasoAaPgDlP0rKDbU7dLQBnutz44AOaWyzzTDagb7UTYqm8vdepvnzk00gs4XfMeV9qCv24vDJtiZhnsDRE1tJGAZDnPXmms8DxFljwxPXPWss7Rbq48uVyp9s9KCKy0uC5gDEEk/tWskAtc+UhADfEPamNxY6jFdrBp0LSb+6jj70/0zwvP/wBTU7nJYcxR9P1oK3aq1y6pao7TZxgDPHvVw0zQfLYSXjhzjhAMAGmlpYW1oNttCqAdwOTRaj2oNEjSMbUAA9hWwFenivDkHpkUGZrw/wDbXpGBWBcdKDzArMCveAetYcDmgzHeoZoIpQRJGrj2ZQamwcc17jigUX2h6fd25gaBUXHBjAUiqlqf8P32lrS58wAfA/pP610IjioiSDz+woOa6Zplxpt2v4nMTg8Kx6j3q6vFFdWhXGcjtR91aQXsZjuFV07e4+lKLi0vdPwYG8+DPOT6lFBTbm1t5NWaGZSgXue9ETQrHFstXwuOPnW3iVbbAnV8THnrSrTbqTeWZycdaAa8a8Q5JYFe5NarrF1JF5bbQV4BpldXyOdhUH7cVX7mORJsqMKfagKFzcY5kP8A5VlQDoOayge6RPHKmJY+T3HWtdRWY3QMalF+RqfRmE0qxRQ8vwAoq82+gQvbql2CT1KqeP1oK5oVpFdYViJnI5A5xTq08K2guPxNwCx7R9BTqw0+1sI/KtIViXOTgdTRdBpFGsahUUKB2Fb445Ga9FaqwIyDnnHFBsOBXhb5UHqF/FZ2stxJysa5IzUEmuadCm6e6ijIXcVLZxQMq9HY5qsT+NdLQhkfevPIHPT2NL5P4g2ojDC3fdnnkYFBd++TWFgBknjvXN3/AIhzMG2Qxg7TjJ7/AOlK5fHmosSm+MKTk5XP2+lB1vcCMgioGuoUYoZE3Lglc8jPSuNN4ov5pDK1wwcMGBDEDPOOKH/nl7ExKXkobuQxJ5oO0tqEaCTztqmPr6uoHtUCa1ayS7N+3Bxg/fn9q4q+p3Jl81pG3HAyT9q8TU33/mMSCuDg4zzxQdze+iVd7ugUnCnPU+1SRSLKoYfcHtXJ9N8WNHG9vdxyyo23JVscDtz/ALVYtN8XtPfMCsPlddw4JA9/n96C7lcEkdajEmcCTaGOcDrUNrqNrdAGCTecZwOo+33rW9urWKCTz5IwFXcwLY/95oKh460Lyw2p2vwcCWPHT/uqn2bEvsjbGfnXTrHUbXVEe1OyRW3I4GcFflnrVI13Q30m9zGp8gn0t1xQLZiyyfmEdams3tjIBNg896k8mOVdysq5PcUm1MG3lypzg9RQWxfD1q4Di7YBhkDaP9KyqimtTBFG48D2rKDqvgrS47PS4ruRc3E67sn+lT0FWMyqOAQD86oOoeK2skgjtE3QGNVGTg8e1Syrq2pwGaaX+WWSgFnnJDEe4HWgtV7r2nWW9ZruISKu7Zu5NIpfHUBZEgtZZ3YZCr1Hyqvy/wDC9kzNdXtzqcvBwnCn7/714vjSwsFKaNpEEA6bn5P7f60D+31XX7o+fBZhonADRAkbeexOMfOiEj8TPLK629vAj9VeXOfY8d6qE3j7V358+NAOyxCl1z4u1acYkvrjHTCnb/agutx4X1u/kZr3VIUU49Easw4+uPehm8Cwk7bnWmLNzgIB/c1SJfEGpSABr25Kjt5p4oSS9mZi7SMW7EuSaDoa+AtEVR52qzMQcZ8xAM+1Z/wZ4YTdv1CUFRlt068D9K5sbqYqQX75APetRLISdx/TpQdBm8K+EMFhqrqo64mU/wCVDnwf4YljJh1tgFGSS6n9f1qis8mfi5960Mj/AOLnPSguT+BbOTH4DxBbuTyN+BkYz2NBTeA9SVGeG8spQOm2bGf1qsebIpOG6+9bpdyqu4MeD86BxdeDvEEMTSPZGRV4xE4Y/XA7Ujlilt5CtxFLGR2dSpoyHXtQiI23MwGd3Eh6+9HTeK728jaK/ZJwcYLqDtx7UCESNnliAamhufUp44PcV7IsE5yimP6Dj/ah2TYRnjmgd2uqyW7ERTSKCCCB3BFEza0723lyEsSMEkkk1XUYknvxjrW6vkZbPHtQWTS75rW5Nw8kqsBw0fX7/KrnBN/xLpk8Zfc6v6Q3BA9xxXLkuW5VTkFasvhDUfwmrw+WTlh6lIwMUEuo6RJZzBUds54JNEDw3NclCTncvqytXKSGxnuxNwfOXcuT7dcVLMI4XHcHoc9KCnL4NXaOcce1ZVmbUWDECI9fasoKkuo2Wj2MN7HEs185PlGUblhUcZHuc1XNV8Q32rSZvbl3C9gcAc+1MDp34qw2TzFQh3LjnBpJJpcyMQrLIB3FBAXbPxAg17kAAj3xUclvLHw6nPf5V4GwRwKCdWJwM5+QFak+rGc/LFYoycjt0/8A2vSu49uKDwnHTp0rz2PPHWtthA4zWpBBOAcGgxicbRz7d69QM3QYIrVVPsT9q3VWYfD9MdqDJFJYkfpURHOe/wAqmKYzkk/QVoI3Y55NB5tJHAqNoyOgo1LVmyQ3XvU34U4yAfmelApZCBxWeWxGSDTU2gxg9fpWpt8jtkdKBWAycjI+YqbOQobr3+dT3EJCjHQ9eOlQNEVXr8x70Ghj4yDkVh3A5JwcVuHYJ6cY+daA54GcdaDwMAcZx9q3S5ZCuzII6EHBxW1vbz3UipBEzt9OlWbSfCztteZSWP2x9KAOPUb6S1tVZjug3bccHBOasOk6+88u2+yGXqT2pXqWly2cu4qdoPc81j29tLaCSFmEo+IZ6UFx/m9iedy8/wDd/vWVz028xORI36f7VlBHHPOWxg7R86Y2l0qx7WHyre3s45CcsFbqOetSw2sMkxQt6Qe5oAbqJZXznihrqzBHoHXgGrX/ACmJ4fyyOnBFawaKxDbyCv1oKRHGRkH+njOK2AXOO9ObnTjFJdFVykTgEjtnpS02jOSQOM0EUbIRtoiGBZDwR04Hc1r+E2LyeT+1epG0bqysGCnjsaDPIAHf6mtliznn963zhcHn6mt147CghEAySa3AjXJ7VjN1AwPc1CYi52g47n2oN/xMYJC/etkkOVIIIz2rWOxjPxHI9wKOi0oOcRNj35oJrRIpXEcgyzDgisexaEsXGcVKlnc2QLDG7HPvTC0JuIcykecOqDqRQJfwaspPQgc5pXPGFyMdO9XA2mFDY2qevPP0pBq8CJKUKgDGevXNBXnX1MR0Ycj503trBIrRJZrYSZ5yaEWAeYqAZJ96sC6mPwxtpI1OBgHvQNvD93bzKLYxJF7KABz9aZ63dJptuqwkMxPc81RVmeOT0MVPY56VZdLlgNq0144kKjOG5oAL6+uNSKxxIckY2963bwzdQwed5gJ6lT2oiXXbFFYxKN46ECll94mu5CFV8L7Cgj9Y4OMj6VlDCQsMsBk8msoN1SSXMgbaM5wKmWYRIV3DJPJpX5rhsK2RmmVhbR3LcuA3XmgYw6k8UYWNm5oi11OUzqskgUE46UA9o8bjy8kAdcdaMTTzcOgBG4nA7UDGxgiv9VvLQEmK4twSR1BBHNDa5o0ekRKzOHDHCKPiJ+lW/R9H063ZLqzl8yVVMbOHyD70Hr2h3GqanBMsvlQxRsCw5bJ9hQcwup9rHcyoR/STk0I07Mco+c/KrbrnhBbO0RxKzSKcuxUAEn25qqSQGIn2HGDQbQTZID5yTjpRyRFMhqE0qykurpFjVn54XHerPq+iXVjJC0qZWRQMjsaBBPHsG7PagjcS7iFwCvvTzUrYoc4JUcUnuYsupZQ3yzQRxySFWkyzAHB5wKlivp422x7gQcDB61pFsxtK7R3x0NHWkdsWAK5JPUEZoGmleJIcrBfJvU+ncOCKscemAzLPbD8t8EHHJFK5tG0zULZWtZY4Z0Ub1z+9GaBLJbsLS6uC6g4UqaBxPZLtABwMcj2NUbxJpl4t2WTBjbBBB6fKujvt2j1ZHvmq/rGmTXxV4JVQIeQf70FM0rS7qe8iWQIg92PQU31nw1dadtuPTLA2AXX+kn3qWeKXZFBApFwXKE47Y65pWst/p2smzubiRo2fypEZsqwPT+9BOLGOSPLPhwOmOtAT+YgZNx2D26V7I0qMyl8bTioZJiy4PPPagFFuzzAqME/tTaDRZNiycHccgA5qPT2iWQBwD7E0f+KeC4xEx2jBGe3yoN10z0j4OntWUT/MoW5KJk884rKBPBHZzwqE4kx+pr2GF7OTfwAOeTS4QyQPvQEA8496IEssrAODtHvQWGyvfxLhdoPbPQ07s47eKT8x0DE8ZPSqVJc+QuIjlsdRQrXU7HlznpQW7wV51t4mvLYMxjCtuGeDg8GuhEsV9K5Pse9VTwfAkyHVVYb5IRFIoHRh3+4xVuQ8AHrQVLxH4f1nVpPyb2COEEYi2n9c0tsP4dlpN2pXYZR/TEDk/c10IAUtvNXgh1G309GBnmP/AIj50EOn6DYae6tbQBWUYB6ms12ISJCCMjeM02yBjNL9SuoIkLSsAB0780FW1HSfMBJwBnoar1zpAV2WN1HOME4q/tJaXihY5k39eaReJ9JX+XyTx7d8Xqyp6jvQVdtBnADBAVP6VlvpEQP53pBPapdE157aYRz5ePONpqw3LWlyokgwCBnkUAtrpm2NFgcNns6hlI9qZwaCkbB09DAchTkfbNK7ecxyMBJkcYwc4NO7K/8ANUYb5ZzQF+WI4XA9uPlSuzmAnMe0Y6cU1uHATdjJHXB7Ul09X/EO3BjByM0CjxdfXOk61byW7hUnizjHcHn/ACoTXW/mUmmX0ePOlIVwP8SkdfsaM8aWN1qEEb2kIlS2YhmBGUzjgj7VmlrHb6Vbm6CrLDMWUkZwSKCr6xY6hBPK2PRvJG0fOlkNywGGYZPFX28vQ0EkRj8wuOMDjNUuTTZHlLKNpY9DQS+Z5EayN+poiO8WUZDA8dDXq6FcSw75Sdq5+1aRQRW/TBIPTNBMI5zyAMHpWVKsuAAE4ArKCwPYwzDAUEJ3+VQNpsRiZlUAj50rt9anQ4/pPzraC4ub24/KHQdF6CgDdMSMuM4NaNEWHp5NWO0sY1kPnENx+lLrvbBcts6H3oGPgbU3s7yS0mb8qbpnsw/2ro0kmw5rlVkY/PWQkhwc9KvtxfY0sXDOCwX1FenSg31zxBFptm0md0hOEGeprl761cHVUvmctMsgkyT7dq81zU5Ly43M+VHCig9Oge8uo4EXLSOAOKDos3iTVYoI766sUGmT/DJG2Wjz03Cqnqerz3N24MpMefSAeMV1CHTYY9LjsXUPGsYQhhkGuceJ/DcmmybrVy0LfCufUtAoOp3aMUt5CuBy1TR6hfPE8c1wzBxzk9aBiWQNhhtINGLHt55PyxQBToUYMhIxRdtfusY2ucfPpWs8fBDHr2oAqynapIYcjNAz/ENvzuIOc5Bpvp94UC/1e9VxJN/XqP2oqGVh3xzQX20uDKjjORj9aisyVLB1zg8fSlelXREbFi2DzyOlFyztHY3kqHDrGdpJ6UBVwzXvh+6dQLdpB+ZjnIH+tULUpZVWOBJGCx+3c0/0e6ubi2lhZwqMct7AVHJpUGd7zZZue1AL4bv7aJnF4rHI4zXsjs2oM0KlkJyBiiG8NNuM8YOwDOB1zRWkXMKsVcZKccigU3N7KHKOxUN2zXsmmx/gzc+YOnAzW2tW63M7PFwSMkD/ACpbBJdy5tcnaBxQbeXH2PFZRS6OdozcrnHPNZQL/wALJ5uxcbelPbAtp1uypgytxzSvzGjQHIJ61GJpJfhbn2zQWJ7K6ihWeRwS/OBXv4NHCvIuTjPTJoe0vpo7QJdMT/hyeR9KEXUHilBQnGe5oDJZLW0ly8WSfan1sv47RN1qQcZjePpkduexqsXYe8m3heMZ4FO/Bt0YruWwmG1ZlymRxuHNBVodGuLrVZbbZjys7j2HOKfeGF07SNUQ38yrMpwARwp+Zq2y2qRw3s8SASSJyfmBxXJdVeWe5Zjne7c4Heg65c+LNHgYp+JErL1EfOPvVY1nxVpl0xKGcYGMZxmqjdeFNZtbNbx7VjAVDEocsAfcdaVoYgSSWwBjkd6BzdX9pLMGgiZR3yck1JDqEOcSAYB70kSSAE7tx+1ahwQipEWYZzz1oHM93DIxZSue4qA/mkHAI96CisHb1zZVc5296Kto/KbZn0570GeWVuAccMM/ejYly3I4PeopFAKn26Yqa3KtJzQNrZ1UIBnaT174oy7QtpzKON5C4J5AzS3GCu1/RjkZqO6ui21IyQc5HPbFA1nt44LIJbviQLk4pfpllcS3P5jMyZ57iobMXUjOWb099xxmo4Nbm01pBGgO7j6UF3upvL0/ykChioB9xVWv7Oe2Q7QoLHJIHNBRapdz5uGkGQOhoubUby9QbEGB1NAoiM8d0u8E5PQVbP5S72hngKmQrnDDv8yKqlzcvbOZHYKUOQP3p1oXi5mVxdcqRxxQKXF6HYZbg+1ZTt9ZgLsQrAE8DFZQKJtIvbeDz2jJRqVCKeNi5VtnbFP5/Fs1xaLCIhnADEig59Ta5h2FFxjkgdaAP8c4iKN7dTWlnKjvl+ATXm2Ig7iBmpY4U25HQntQWS1uLaUJHFuyBg5FSTJFFcJcpJskhYMOeKU6Y0cDMw+LsRUaOkt2TOxVSSTQdIt7lLhUljO6KZcg+xqpaXo5TxRJ50PoTLL3HuCaO0a/s4oDaRy/EcoD1B9qe2mJJxcFcP8AC4xQNd6iMBgCMdKQajaaCryPcxxxFxtYYHOflTC6nFuj7znPTI6VzHxNdyveS4kYJu6e1AdrNv4Xi3JY28rSdMhjgfrSmERRf9ONR7HvSyOU9yce9EROB3696A52yOepNQyrgkjPArxZAxHJx3ol1UxgqOoPegXyMeAO3T5URbHOOAc1E6+vtjHWpoMqhYgDBxxQFSOBnaDk9Oe9FNZBHjeZlUbRnd+tDaXE15eIoXKqRzjrRut2sj2sj7mSaCUxyIR+lBqqy3Ttb2siDP8AUepo610OyitS1/OhfvuPQ1ULae5td+JcOT19qaadot9qMXnyXI288E0Bt/Y2qwB7d/SBnA5FLt12seIFJB7ij4YDErWzkbevvmmWjX2mafMYbtl543HtQVJk8xCZAc0udntnwoxzVl1Rra4u2exjIVidvz+1KLu0eSTay/tQRLqsgUDaelZWwsMADj9aygcmzt7YsGwf8qINhA0G6B8vjOKVxTSXXpRdzD5V5Zz3EF03mAqR/i70EU8BMhUnGDU0dzDAFQjJB4PyoqRI7oFvMCvjpmgfwS5yW3MKAs3KTjMCgHvgdaiZWVgWUlqHS4W1foeOnvRYvSR5z4wR3HWg9Ns7R+fGxXYauXhXX471PLmZROnpbd/V8xVKXUTdflINq/Srj4C0hEvp7iRFZWjKc88kjNBarmBZ8Zxg4NLbrwlpl4xkmRsn2amUpNipSU5jB9LfL51H/NrdYWYyKAP3oKbrXga2iy1i7gkfC3IqtS6VPbsVZDx3zxV41DxRboWK4Y8gYOfpVV1DWzO7EAAEdOuKAG3hxnPVfapTKqqQ3U9zQZu16+/zoaS68w7U5NBI5zJkHqal37vSpOT1+VBo25sDk/KnWiaZNqFylvbgs/f2oLL4I00tcI5H5aetj/YUDJdLLqF1OrgxzysdmOvJq26mI/DPhaVYWzKy7FY9Wc8fsP7VzyxkKtvdWIA6YzgUBV9okSRM64cMMrxyPlSPzrq3zHHKQg9u1WuxkjeJIpyGRlYjPJI7fegrzTrcgbG9R6EnINBXm1G4z/VnGCa8giS4l33BI5zVgHhwC2M0bqRjnik02m3EjkKSBnGaCV9Qith5duvAPUjrW9reRs4aYEstaw6NM1uWx+1Qfym6Q5TJ/wAqCwrJbMobanIz8JrKq+LxfTkjHGMmsoDLWVbO681QCM9D3oy5KXcrPkK7deeK0htYLuAtGGLjnJoO5jaJeAQy9qD2ZRAcFv0715FE7AuuT75oQTNNKqzEge9OIYSFBRxgjgDmgWyxI/qfr0rVbYqu3J2ntR08WMnoR2NMNG0a61FA8ymKBerkZz9KBHY2F3NdLHZxl2J5CjIxXW/DduunLb2jAl2Qlm7bvbNR6dZ2unwiO2jAA4J7k/Oh5L4wa5YIrMFaQIwPTmgtN3bpPC0bqCGGCDVB1fwhds7rYXhAznypT0+hronWop7dJRyMMOhFBwvUNPubGZobxyjD3PX5igGMak/m547V2PxDoEeo25Ey5ZR6HUciuWX2kTQTPG0TbgSCADQKXdT0J+1bIOByAPlT7T/CWr6gw223kRf45Rt/artoXgTT7HbLeZu5R038IPtQUzw74av9YkRreLyrbPM0g4+3vXVtE0W00a28u2TLn45G6tR0UaxqFQBVAwAB0pV4s1pdE0aW5BBnPohU92P+nWgo/wDEXWVvNVjsIZcR2pO7B6v3/Tp+tIFnMScHcCMZB5zQKvJNO0kzeYzksxPXJqdEHxBtpPXPagOjkmDJ5cxJA+HvTq0klkspiYFdl5BI/tVadneXhMnGDtNN9GdlLYjYYHxA5/agLs5kvVC2UpjfkGN/evN72s7fiQA3TkVXdZabSdYaWBiqyneCOx71Z2mi1zTY39IuMbQw45+dAJd35AATABPJXpWltqXlZDENkYB9qAlsb0Nse2l4P+Ghpo5YV/MjdO/IxQOT+HY7t0fPPNZSYS5A4B+eaygHsNZexUiNQeo5FG2+tRTsfxMQOeoNG6T4LurzElywt4zg4YZJ+1WW18HaTYp5k4M7KD8ZwP0oKulhFqx2WMTBj3xx+tNrLws9uv8Az10kQHRVOTTo3W1Vg06FUC8YQVtFaGCQ3F8Wd8ZRc9KDF0rTYLcs0XmcZy55agWv5ZrpLW09KAAgJxgVHqt7NeMsCj4+BGOoo7SbdINxYbpVGGwPh+9AxRfKdVCtubGW96rmtXUq6pap5mVFypUAYxg1Y3nIHpPpIwD71SNau3XUommIOyYHcvGaDr6NuUMO4ragdImE1khGQBxye3aibiTy4yRjOOKBJr3ia3024FpDbyXd0RuaOPog92PatdD1qw1C5e2EaRXQXcVyDn3wflSjXriLSLSdrW133FwS8sjHjJ9z/lXN01Oe21GO+im/5iOQMAvA+lB3cooJIrZdoqDTrlb+wgukG0SoGwe3HSpSh6igye4hgiaWWRURRksx4Fce8Y66dc1UNGf+Vhysa+/u33p5/Eu9lheK0WQ7XXeyA8EZ71RE/LGccHoDQELx24Xnipg21VOD1oUE52snToPepZZX2IMc/SgILfnFuckY+9NdNDAPjBIAJB/pFKINxbLKSegBNHW6ymSRWkIOOBuoNvFcazWSyfFKjglj2z2pVoN60D7DkjsAadT5m02aDjlBtJUjJ+Z+1VO2fyJwWGCDig6vHdJfW8ckT+UzLz9aD/NiuAk8azr3DDP2pP4f1KJrcweU5OdwamN1Oryl28xQWX1FSCKAs6ZojncYYwW5wKyk5khBPqk/8aygvKkbQzyqEz1IpVfTyXdyLaOMmJj/ANZDwKK1GSA2zA4IyARnqDXunWyQReYqlBjG1j+9BqqR6TablO/nq/U0qguTqlwZXdoQo4RuhqLXLtz+X5qmNjgqDzU+j2rTR7p1wo4QHnPzoJXtkScoluGkAGZY+dv1o22i8q2EIlbrk8c0ORDbS+TC8gLHLMPl2ra/vJYYgRneSAFRclqCO9u1WZIHUnzMouBVN8URvayIsp9QwcA8VboiY4m/FYM7ggyHt8hVE8UzGS4XOPT6eDnp3oOreFLoyRuuAE8pGX9MH+1Mr11wJNw56A1U/CMwEFqzFh5lp1PfB60/vbVbqCeO5lZYWXOQcYHfmg5b4y1y7vr+SDz0e2jYhPKXC0N4X017u586IqzwuMxMueD3o3WLHTZdQFrpcxl9Pqc9B96feCLFlubzBw8YVGK96Cz6VeHT0WK5JKMew+A/6U+M0QhM29fLAyWzxikF7bOYyoY5xxmqlrdtcWwRWlmMLnLoHIXj3FAn8VXy6lqcs7jjcQh9gOAP/fekMjYA2jnPeiLyQPJy3XrmoGAIGOSOnag9Rtylt23HI+VSAbkwWPHP0raGzdVZimN3QY6VsclZDwT2FBLAwVVYr0Oal6Tgxl1duxrSFiYRlT15+lGSGZnjdEbJ4BFAZCxay2yb0OSFLdDVRvozBetuUdcgVdLGad4JEbL7cFQwx9aQeKEPnxyYAJXBGOntQRaZNcRP+W2wuMHacEirJDqGIysswkAA2knP/vtVWtXPpO48jBJ7Gmsclv5aqEZZVyHOeG9j8qBml2uxfVH0rKW5btGwH/2rKB/q2qReSrxMGYHkZpJJ40vATDOkbRg4yvBx7UBe3TFAvGcfCV6Glktu0rALgsew70Fosbt9SuM2cSEZBK+wHWr1A2yFCdqbhjb0xXLbDTL1bkNZSuso/wAIPWrpo7aneRywasBGAAFlC+r9KCe/uoSSkW5nDcuRkZ981vY2krjdOzNN8jjAPtWzpb2dpNbxP60PpLD3oi0eIW0bbdzH0+g5/U0Gl8QYiyDdIuQrE/AfeuYa8zfjSrNuxnn3rpl9LG9pNJy0i5AVR07VzDWnZ71tzbqC8aNJNJaafGm2OOO3IdieoJBP7VP4t1lL6OO0ilIjhfbNjgMfb6CltxP5VpBZp6XijQ5Hckd6r1jepFdyRXLflOxLH2zQPbCytopnlV/6PT9RVm/h9bHyr64YMDI6jB9uf9apG97I+SPVHJ6oznqKu/8AD3UHuTexuu0Daw/cUFplgGNz9K554wuonlOxyOqgg+nj5VefEV/HY6e7M+1nBC1x+9nmeZt5ODnr2oAJEZ2Jbjd0wKbaZaJ5PmXB6/CB1+tQ2NoZJVacEIOpHXFWO0tkhQXU7ekL+WoPP1oNisUVjiWNTLKpUZPwj/Wk1zapHHIp4kUDHuT3o+8vJZZslR5mc/IAVslt+MRllUFwu4kHDHpQVwXYjjO6QNtbp71Nca3G0SBBgjnCjGPehta0SbT58KHaJ/hYjn6GlTIyfEMUFgg19hhlwGGACRUGpXgurQZ2kq3GKScg4NS26F3wSduO1ATA4ZAzZwpwcc0yV42jbzMhiBggUqUFVIUng9+KKjLtGHGSvA6UBolfA5b9ayhw7AYyvH0rKCOYbpCST1p34Xsobu92TAkKpYYPcVlZQWy5C6ZBm1VQ75BYjJoJndbmBw7bpV3Nz3rKygOmRZb5FccGMlvn9a9sVVI5lQBQJdox2ArKygjucTMYiAqg5yowTXNtSjVNTMYzjfjn61lZQXS5s4ZbW5nkUmRWQKcngbaolwo/EP8AesrKBnG7XForyklojhSPYVev4b48+/OOyD+9ZWUHvj+VmuxGfhSDIHzJ/wBqpKQrI2XJOBnrWVlAfpsjSMkbH0AEgfSirl3e7khLEIIw2B71lZQDRyM0sgzjJIOB1ppbhVHmBRuI6/Y1lZQbiNZ9P2SjcJD6s/SqVNAollTLEIxxmsrKAGSNd5HsRUsJzMPbFZWUEmN0zA9DzRUCgW27JJ6cn51lZQTCFCAcVlZWUH//2Q=="/>
          <p:cNvSpPr>
            <a:spLocks noChangeAspect="1" noChangeArrowheads="1"/>
          </p:cNvSpPr>
          <p:nvPr/>
        </p:nvSpPr>
        <p:spPr bwMode="auto">
          <a:xfrm>
            <a:off x="155575" y="-1828800"/>
            <a:ext cx="2838450" cy="38100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28" name="Picture 4" descr="http://www.nga.gov/exhibitions/2006/dada/artists/images/photos/huelsenbeck-fs.jpg"/>
          <p:cNvPicPr>
            <a:picLocks noChangeAspect="1" noChangeArrowheads="1"/>
          </p:cNvPicPr>
          <p:nvPr/>
        </p:nvPicPr>
        <p:blipFill>
          <a:blip r:embed="rId3" cstate="print"/>
          <a:srcRect/>
          <a:stretch>
            <a:fillRect/>
          </a:stretch>
        </p:blipFill>
        <p:spPr bwMode="auto">
          <a:xfrm>
            <a:off x="4034790" y="0"/>
            <a:ext cx="510921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apety-na-zed-944256.jpg"/>
          <p:cNvPicPr>
            <a:picLocks noChangeAspect="1"/>
          </p:cNvPicPr>
          <p:nvPr/>
        </p:nvPicPr>
        <p:blipFill>
          <a:blip r:embed="rId2" cstate="print"/>
          <a:stretch>
            <a:fillRect/>
          </a:stretch>
        </p:blipFill>
        <p:spPr>
          <a:xfrm>
            <a:off x="0" y="0"/>
            <a:ext cx="9144000" cy="6858000"/>
          </a:xfrm>
          <a:prstGeom prst="rect">
            <a:avLst/>
          </a:prstGeom>
        </p:spPr>
      </p:pic>
      <p:sp>
        <p:nvSpPr>
          <p:cNvPr id="4" name="TextovéPole 3"/>
          <p:cNvSpPr txBox="1"/>
          <p:nvPr/>
        </p:nvSpPr>
        <p:spPr>
          <a:xfrm>
            <a:off x="2051720" y="6237312"/>
            <a:ext cx="2376264" cy="830997"/>
          </a:xfrm>
          <a:prstGeom prst="rect">
            <a:avLst/>
          </a:prstGeom>
          <a:noFill/>
        </p:spPr>
        <p:txBody>
          <a:bodyPr wrap="square" rtlCol="0">
            <a:spAutoFit/>
          </a:bodyPr>
          <a:lstStyle/>
          <a:p>
            <a:r>
              <a:rPr lang="cs-CZ" sz="2400" b="1" dirty="0" smtClean="0"/>
              <a:t>Hans Richter</a:t>
            </a:r>
          </a:p>
          <a:p>
            <a:endParaRPr lang="cs-CZ" sz="2400" b="1" dirty="0"/>
          </a:p>
        </p:txBody>
      </p:sp>
      <p:pic>
        <p:nvPicPr>
          <p:cNvPr id="24578" name="Picture 2" descr="http://www.dada-companion.com/richter/portraits/280px_prt_1928_richter.jpg"/>
          <p:cNvPicPr>
            <a:picLocks noChangeAspect="1" noChangeArrowheads="1"/>
          </p:cNvPicPr>
          <p:nvPr/>
        </p:nvPicPr>
        <p:blipFill>
          <a:blip r:embed="rId3" cstate="print"/>
          <a:srcRect/>
          <a:stretch>
            <a:fillRect/>
          </a:stretch>
        </p:blipFill>
        <p:spPr bwMode="auto">
          <a:xfrm>
            <a:off x="4077405" y="0"/>
            <a:ext cx="5066595" cy="6858000"/>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272</Words>
  <Application>Microsoft Office PowerPoint</Application>
  <PresentationFormat>Předvádění na obrazovce (4:3)</PresentationFormat>
  <Paragraphs>70</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Romaine</dc:creator>
  <cp:lastModifiedBy>Romaine</cp:lastModifiedBy>
  <cp:revision>19</cp:revision>
  <dcterms:created xsi:type="dcterms:W3CDTF">2015-03-22T13:50:50Z</dcterms:created>
  <dcterms:modified xsi:type="dcterms:W3CDTF">2015-03-22T15:43:42Z</dcterms:modified>
</cp:coreProperties>
</file>