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1" r:id="rId15"/>
    <p:sldId id="270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1" r:id="rId24"/>
    <p:sldId id="283" r:id="rId25"/>
    <p:sldId id="282" r:id="rId26"/>
    <p:sldId id="27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.muni.cz/udim/avantgarda/index.php?pg=osvobozene_divadlo" TargetMode="External"/><Relationship Id="rId7" Type="http://schemas.openxmlformats.org/officeDocument/2006/relationships/hyperlink" Target="http://archiv.narodni-divadlo.cz/default.aspx?jz=cs&amp;dk=Umelec.aspx&amp;ju=3419&amp;pn=256affcc-f002-2000-15af-c913k3315dp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eatre-architecture.eu/cs/zpravy/pul-stoleti-laterny-magiky.html" TargetMode="External"/><Relationship Id="rId5" Type="http://schemas.openxmlformats.org/officeDocument/2006/relationships/hyperlink" Target="http://archiv.narodni-divadlo.cz/ArchivniDokumentFotografie.aspx?ad=9545" TargetMode="External"/><Relationship Id="rId4" Type="http://schemas.openxmlformats.org/officeDocument/2006/relationships/hyperlink" Target="http://www.phil.muni.cz/udim/avantgarda/index.php?pg=f_zelenka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5576" y="62068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Výtvarná avantgarda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scénografie 20. a 30. let 20. století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5" y="404664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Osvobozené divadlo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Osvobozené divadlo byla pražská avantgardní divadelní scéna založená jako divadelní sekce Devětsilu v závěru roku 1925 a oficiálně vystupující od února roku 1926</a:t>
            </a:r>
          </a:p>
          <a:p>
            <a:r>
              <a:rPr lang="cs-CZ" sz="2800" u="sng" dirty="0" smtClean="0">
                <a:solidFill>
                  <a:schemeClr val="bg1"/>
                </a:solidFill>
              </a:rPr>
              <a:t>Důležití scénografové: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Bedřich </a:t>
            </a:r>
            <a:r>
              <a:rPr lang="cs-CZ" sz="2800" dirty="0" err="1" smtClean="0">
                <a:solidFill>
                  <a:schemeClr val="bg1"/>
                </a:solidFill>
              </a:rPr>
              <a:t>Rádl</a:t>
            </a:r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Otakar Mrkvička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Karel </a:t>
            </a:r>
            <a:r>
              <a:rPr lang="cs-CZ" sz="2800" dirty="0" err="1" smtClean="0">
                <a:solidFill>
                  <a:schemeClr val="bg1"/>
                </a:solidFill>
              </a:rPr>
              <a:t>Teige</a:t>
            </a:r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František Zelenka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Antonín </a:t>
            </a:r>
            <a:r>
              <a:rPr lang="cs-CZ" sz="2800" dirty="0" err="1" smtClean="0">
                <a:solidFill>
                  <a:schemeClr val="bg1"/>
                </a:solidFill>
              </a:rPr>
              <a:t>Heythum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8018"/>
            <a:ext cx="9144000" cy="4901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5" y="40466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Osvobozené divadlo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se přihlásilo programově ke </a:t>
            </a:r>
            <a:r>
              <a:rPr lang="cs-CZ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konstruktivismu</a:t>
            </a:r>
            <a:r>
              <a:rPr lang="cs-CZ" sz="2800" dirty="0" smtClean="0">
                <a:solidFill>
                  <a:schemeClr val="bg1"/>
                </a:solidFill>
              </a:rPr>
              <a:t> a poetismu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u nás přehodnocení funkce scénografie  z dotud víceméně statického pojetí k dynamickému sledu proměn, aktivně rytmizujících děj</a:t>
            </a:r>
          </a:p>
          <a:p>
            <a:pPr>
              <a:buFontTx/>
              <a:buChar char="-"/>
            </a:pPr>
            <a:endParaRPr lang="cs-CZ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V druhé etapě Osvobozeného divadla symbolizované V + W příklon k poetickému naivismu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est-Pocket-Revue_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312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476672"/>
            <a:ext cx="255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Vest </a:t>
            </a:r>
            <a:r>
              <a:rPr lang="cs-CZ" dirty="0" err="1" smtClean="0">
                <a:solidFill>
                  <a:schemeClr val="bg1"/>
                </a:solidFill>
              </a:rPr>
              <a:t>Pocket</a:t>
            </a:r>
            <a:r>
              <a:rPr lang="cs-CZ" dirty="0" smtClean="0">
                <a:solidFill>
                  <a:schemeClr val="bg1"/>
                </a:solidFill>
              </a:rPr>
              <a:t> Revue (1927)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age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6043" cy="37170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1521" y="40050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František Zelenka, </a:t>
            </a:r>
            <a:r>
              <a:rPr lang="cs-CZ" dirty="0" err="1" smtClean="0"/>
              <a:t>Caesar</a:t>
            </a:r>
            <a:r>
              <a:rPr lang="cs-CZ" dirty="0" smtClean="0"/>
              <a:t>, Osvobozené divadlo (1932)</a:t>
            </a:r>
            <a:endParaRPr lang="cs-CZ" dirty="0"/>
          </a:p>
        </p:txBody>
      </p:sp>
      <p:pic>
        <p:nvPicPr>
          <p:cNvPr id="4" name="Obrázek 3" descr="OD-Osel-1_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0"/>
            <a:ext cx="428625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5" y="40466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Brno na přelomu 20. a 30. let nemělo kromě A. V. Hrstky stálého výtvarníka a scénografický program tohoto divadla nebyl systematický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Brno si prošlo konstruktivismem, expresionismem i malířským kubismem.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Velké oživení nastalo s příchodem Jindřicha </a:t>
            </a:r>
            <a:r>
              <a:rPr lang="cs-CZ" sz="2800" dirty="0" err="1" smtClean="0">
                <a:solidFill>
                  <a:schemeClr val="bg1"/>
                </a:solidFill>
              </a:rPr>
              <a:t>Honzla</a:t>
            </a:r>
            <a:r>
              <a:rPr lang="cs-CZ" sz="2800" dirty="0" smtClean="0">
                <a:solidFill>
                  <a:schemeClr val="bg1"/>
                </a:solidFill>
              </a:rPr>
              <a:t> a E. F. Buriana 1929-31. Hlavním scénografem se stal Zdeněk </a:t>
            </a:r>
            <a:r>
              <a:rPr lang="cs-CZ" sz="2800" dirty="0" err="1" smtClean="0">
                <a:solidFill>
                  <a:schemeClr val="bg1"/>
                </a:solidFill>
              </a:rPr>
              <a:t>Rossmann</a:t>
            </a:r>
            <a:endParaRPr lang="cs-CZ" sz="2800" dirty="0" smtClean="0">
              <a:solidFill>
                <a:schemeClr val="bg1"/>
              </a:solidFill>
            </a:endParaRPr>
          </a:p>
          <a:p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upec benátský - 16.01.1931 (Antonín Heythum - scéna, II. obraz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7568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9513" y="33265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Kupec benátský - 16.01.1931 (Antonín </a:t>
            </a:r>
            <a:r>
              <a:rPr lang="cs-CZ" dirty="0" err="1" smtClean="0">
                <a:solidFill>
                  <a:schemeClr val="bg1"/>
                </a:solidFill>
              </a:rPr>
              <a:t>Heythum</a:t>
            </a:r>
            <a:r>
              <a:rPr lang="cs-CZ" dirty="0" smtClean="0">
                <a:solidFill>
                  <a:schemeClr val="bg1"/>
                </a:solidFill>
              </a:rPr>
              <a:t> - scéna, II. obraz)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upec benátský - 16.01.1931 (Antonín Heythum - scéna, III. obraz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7568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548680"/>
            <a:ext cx="636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Kupec benátský - 16.01.1931 (Antonín </a:t>
            </a:r>
            <a:r>
              <a:rPr lang="cs-CZ" dirty="0" err="1" smtClean="0">
                <a:solidFill>
                  <a:schemeClr val="bg1"/>
                </a:solidFill>
              </a:rPr>
              <a:t>Heythum</a:t>
            </a:r>
            <a:r>
              <a:rPr lang="cs-CZ" dirty="0" smtClean="0">
                <a:solidFill>
                  <a:schemeClr val="bg1"/>
                </a:solidFill>
              </a:rPr>
              <a:t> - scéna, III. obraz)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49448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1520" y="404664"/>
            <a:ext cx="580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Zdeněk </a:t>
            </a:r>
            <a:r>
              <a:rPr lang="cs-CZ" dirty="0" err="1" smtClean="0">
                <a:solidFill>
                  <a:schemeClr val="bg1"/>
                </a:solidFill>
              </a:rPr>
              <a:t>Rossmann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L</a:t>
            </a:r>
            <a:r>
              <a:rPr lang="cs-CZ" dirty="0" smtClean="0">
                <a:solidFill>
                  <a:schemeClr val="bg1"/>
                </a:solidFill>
              </a:rPr>
              <a:t>.Blatný, Smrt na prodej, ND v Brně 1930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5" y="404664"/>
            <a:ext cx="79928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František Muzika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Raná brněnská spolupráce Jindřicha </a:t>
            </a:r>
            <a:r>
              <a:rPr lang="cs-CZ" sz="2800" dirty="0" err="1" smtClean="0">
                <a:solidFill>
                  <a:schemeClr val="bg1"/>
                </a:solidFill>
              </a:rPr>
              <a:t>Honzla</a:t>
            </a:r>
            <a:r>
              <a:rPr lang="cs-CZ" sz="2800" dirty="0" smtClean="0">
                <a:solidFill>
                  <a:schemeClr val="bg1"/>
                </a:solidFill>
              </a:rPr>
              <a:t> s Františkem Muzikou spojovala konstruktivismus s poetismem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Ve hře Ultimo použil tři růžové paravány, schůdky a předměty, plné humoru, oslavující moderní techniku . Fantastický elektrický přístroj chrlí spousty drátů, jimiž je do nepřehlednosti spoutaná celá scéna, vyzdobený girlandami žárovek.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Na počátku třicátých let se scénografie od architektonicky pojednané zdůrazňující její specifičnost z tohoto pojetí vymaňuje a malíři začínají vnášet svůj rukopis přímo do divadla např. právě F. Muzika. – přechod k surrealismu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5576" y="620688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Výtvarná avantgarda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Českou výtvarnou avantgardu pomáhají formovat rezultáty některých evropských uměleckých středisek:</a:t>
            </a:r>
          </a:p>
          <a:p>
            <a:r>
              <a:rPr lang="cs-CZ" sz="2800" dirty="0" err="1" smtClean="0">
                <a:solidFill>
                  <a:schemeClr val="bg1"/>
                </a:solidFill>
              </a:rPr>
              <a:t>zásádní</a:t>
            </a:r>
            <a:r>
              <a:rPr lang="cs-CZ" sz="2800" dirty="0" smtClean="0">
                <a:solidFill>
                  <a:schemeClr val="bg1"/>
                </a:solidFill>
              </a:rPr>
              <a:t> vliv </a:t>
            </a:r>
            <a:r>
              <a:rPr lang="cs-CZ" sz="2800" dirty="0" err="1" smtClean="0">
                <a:solidFill>
                  <a:schemeClr val="bg1"/>
                </a:solidFill>
              </a:rPr>
              <a:t>Bauhausu</a:t>
            </a:r>
            <a:r>
              <a:rPr lang="cs-CZ" sz="2800" dirty="0">
                <a:solidFill>
                  <a:schemeClr val="bg1"/>
                </a:solidFill>
              </a:rPr>
              <a:t>:</a:t>
            </a:r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Oskar </a:t>
            </a:r>
            <a:r>
              <a:rPr lang="cs-CZ" sz="2800" dirty="0" err="1" smtClean="0">
                <a:solidFill>
                  <a:schemeClr val="bg1"/>
                </a:solidFill>
              </a:rPr>
              <a:t>Schlemmer</a:t>
            </a:r>
            <a:r>
              <a:rPr lang="cs-CZ" sz="2800" dirty="0" smtClean="0">
                <a:solidFill>
                  <a:schemeClr val="bg1"/>
                </a:solidFill>
              </a:rPr>
              <a:t>,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Vasilij </a:t>
            </a:r>
            <a:r>
              <a:rPr lang="cs-CZ" sz="2800" dirty="0" err="1" smtClean="0">
                <a:solidFill>
                  <a:schemeClr val="bg1"/>
                </a:solidFill>
              </a:rPr>
              <a:t>Kandinskij</a:t>
            </a:r>
            <a:r>
              <a:rPr lang="cs-CZ" sz="2800" dirty="0" smtClean="0">
                <a:solidFill>
                  <a:schemeClr val="bg1"/>
                </a:solidFill>
              </a:rPr>
              <a:t>,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László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Moholy</a:t>
            </a:r>
            <a:r>
              <a:rPr lang="cs-CZ" sz="2800" dirty="0" smtClean="0">
                <a:solidFill>
                  <a:schemeClr val="bg1"/>
                </a:solidFill>
              </a:rPr>
              <a:t>-Nagy – otevřeli scénické možnosti abstraktním výrazovým prostředkům</a:t>
            </a:r>
          </a:p>
          <a:p>
            <a:pPr>
              <a:buFontTx/>
              <a:buChar char="-"/>
            </a:pPr>
            <a:endParaRPr lang="cs-CZ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779945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6525344"/>
            <a:ext cx="492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František Muzika, Ultimo, Stavovské divadlo (1928)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5" y="40466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Dalším představitelem imaginativně ztvárněné scény byl malíř Alois </a:t>
            </a:r>
            <a:r>
              <a:rPr lang="cs-CZ" sz="2800" dirty="0" err="1" smtClean="0">
                <a:solidFill>
                  <a:schemeClr val="bg1"/>
                </a:solidFill>
              </a:rPr>
              <a:t>Wachsman</a:t>
            </a:r>
            <a:r>
              <a:rPr lang="cs-CZ" sz="2800" dirty="0" smtClean="0">
                <a:solidFill>
                  <a:schemeClr val="bg1"/>
                </a:solidFill>
              </a:rPr>
              <a:t> – snové, bezvzdušné prostory. 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f13a42835c34a90bd603a3edb35ef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262651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54868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332656"/>
            <a:ext cx="539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Prospero</a:t>
            </a:r>
            <a:r>
              <a:rPr lang="cs-CZ" dirty="0" smtClean="0">
                <a:solidFill>
                  <a:schemeClr val="bg1"/>
                </a:solidFill>
              </a:rPr>
              <a:t> - 04.11.1937 (Alois </a:t>
            </a:r>
            <a:r>
              <a:rPr lang="cs-CZ" dirty="0" err="1" smtClean="0">
                <a:solidFill>
                  <a:schemeClr val="bg1"/>
                </a:solidFill>
              </a:rPr>
              <a:t>Wachsmann</a:t>
            </a:r>
            <a:r>
              <a:rPr lang="cs-CZ" dirty="0" smtClean="0">
                <a:solidFill>
                  <a:schemeClr val="bg1"/>
                </a:solidFill>
              </a:rPr>
              <a:t> - návrh scény)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5" y="404664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Světlo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Jako výtvarný činitel začíná hrát roli v divadle 30. let.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Světlo dává vyniknout různým strukturám materiálu, proměňovalo objekty, propojovalo herce s atmosférou představení…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prosvěcování laťové podlahy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postava překrytá rastrem drátěného pletiva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záběry nezvyklých detailů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„svícení stínem“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filmová projekce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5" y="404664"/>
            <a:ext cx="7992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Světelné inscenace divadla D 35 režiséra </a:t>
            </a:r>
            <a:r>
              <a:rPr lang="cs-CZ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E. F. Buriana </a:t>
            </a:r>
            <a:r>
              <a:rPr lang="cs-CZ" sz="2800" dirty="0" smtClean="0">
                <a:solidFill>
                  <a:schemeClr val="bg1"/>
                </a:solidFill>
              </a:rPr>
              <a:t>a scénografa </a:t>
            </a:r>
            <a:r>
              <a:rPr lang="cs-CZ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Miroslava Kouřila </a:t>
            </a:r>
            <a:r>
              <a:rPr lang="cs-CZ" sz="2800" dirty="0" smtClean="0">
                <a:solidFill>
                  <a:schemeClr val="bg1"/>
                </a:solidFill>
              </a:rPr>
              <a:t>rozkládaly děj na jednotlivé sekvence, střídaly celky s naddimenzovanými detaily a pohrávali si s možností paralelních dějů.</a:t>
            </a:r>
          </a:p>
          <a:p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Theatergraph</a:t>
            </a:r>
            <a:endParaRPr lang="cs-CZ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vynález českého divadelníka E. F. Buriana a scénografa Miroslava Kouřila. Ti v polovině třicátých let před jeviště spustili jemnou, průhlednou tylovou oponu, na kterou promítali filmy nebo diapozitivy. Obraz nefungoval jako ilustrace, ale jako aktivní významová složka představení.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3159" cy="638132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7544" y="332656"/>
            <a:ext cx="497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Miroslav Kouřil, Procitnutí jara, Divadlo D 35 (1936)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44" y="0"/>
            <a:ext cx="9144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5" y="404664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Použitá literatura a zdroje (citováno dne 4.4.2015)</a:t>
            </a:r>
          </a:p>
          <a:p>
            <a:r>
              <a:rPr lang="cs-CZ" sz="2000" dirty="0" smtClean="0">
                <a:solidFill>
                  <a:schemeClr val="bg1"/>
                </a:solidFill>
              </a:rPr>
              <a:t>ADLEROVÁ, Alena. </a:t>
            </a:r>
            <a:r>
              <a:rPr lang="cs-CZ" sz="2000" i="1" dirty="0" smtClean="0">
                <a:solidFill>
                  <a:schemeClr val="bg1"/>
                </a:solidFill>
              </a:rPr>
              <a:t>Dějiny českého výtvarného umění</a:t>
            </a:r>
            <a:r>
              <a:rPr lang="cs-CZ" sz="2000" dirty="0" smtClean="0">
                <a:solidFill>
                  <a:schemeClr val="bg1"/>
                </a:solidFill>
              </a:rPr>
              <a:t>. </a:t>
            </a:r>
            <a:r>
              <a:rPr lang="cs-CZ" sz="2000" dirty="0" err="1" smtClean="0">
                <a:solidFill>
                  <a:schemeClr val="bg1"/>
                </a:solidFill>
              </a:rPr>
              <a:t>Vyd</a:t>
            </a:r>
            <a:r>
              <a:rPr lang="cs-CZ" sz="2000" dirty="0" smtClean="0">
                <a:solidFill>
                  <a:schemeClr val="bg1"/>
                </a:solidFill>
              </a:rPr>
              <a:t>. 1. Editor Vojtěch Lahoda. Praha: Academia, 1998, 478 s. ISBN 8020006303.</a:t>
            </a:r>
          </a:p>
          <a:p>
            <a:r>
              <a:rPr lang="cs-CZ" sz="2000" dirty="0" smtClean="0">
                <a:solidFill>
                  <a:schemeClr val="bg1"/>
                </a:solidFill>
                <a:hlinkClick r:id="rId3"/>
              </a:rPr>
              <a:t>http://www.</a:t>
            </a:r>
            <a:r>
              <a:rPr lang="cs-CZ" sz="2000" dirty="0" err="1" smtClean="0">
                <a:solidFill>
                  <a:schemeClr val="bg1"/>
                </a:solidFill>
                <a:hlinkClick r:id="rId3"/>
              </a:rPr>
              <a:t>phil.muni.cz</a:t>
            </a:r>
            <a:r>
              <a:rPr lang="cs-CZ" sz="20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cs-CZ" sz="2000" dirty="0" err="1" smtClean="0">
                <a:solidFill>
                  <a:schemeClr val="bg1"/>
                </a:solidFill>
                <a:hlinkClick r:id="rId3"/>
              </a:rPr>
              <a:t>udim</a:t>
            </a:r>
            <a:r>
              <a:rPr lang="cs-CZ" sz="2000" dirty="0" smtClean="0">
                <a:solidFill>
                  <a:schemeClr val="bg1"/>
                </a:solidFill>
                <a:hlinkClick r:id="rId3"/>
              </a:rPr>
              <a:t>/avantgarda/index.</a:t>
            </a:r>
            <a:r>
              <a:rPr lang="cs-CZ" sz="2000" dirty="0" err="1" smtClean="0">
                <a:solidFill>
                  <a:schemeClr val="bg1"/>
                </a:solidFill>
                <a:hlinkClick r:id="rId3"/>
              </a:rPr>
              <a:t>php</a:t>
            </a:r>
            <a:r>
              <a:rPr lang="cs-CZ" sz="2000" dirty="0" smtClean="0">
                <a:solidFill>
                  <a:schemeClr val="bg1"/>
                </a:solidFill>
                <a:hlinkClick r:id="rId3"/>
              </a:rPr>
              <a:t>?</a:t>
            </a:r>
            <a:r>
              <a:rPr lang="cs-CZ" sz="2000" dirty="0" err="1" smtClean="0">
                <a:solidFill>
                  <a:schemeClr val="bg1"/>
                </a:solidFill>
                <a:hlinkClick r:id="rId3"/>
              </a:rPr>
              <a:t>pg</a:t>
            </a:r>
            <a:r>
              <a:rPr lang="cs-CZ" sz="2000" dirty="0" smtClean="0">
                <a:solidFill>
                  <a:schemeClr val="bg1"/>
                </a:solidFill>
                <a:hlinkClick r:id="rId3"/>
              </a:rPr>
              <a:t>=</a:t>
            </a:r>
            <a:r>
              <a:rPr lang="cs-CZ" sz="2000" dirty="0" err="1" smtClean="0">
                <a:solidFill>
                  <a:schemeClr val="bg1"/>
                </a:solidFill>
                <a:hlinkClick r:id="rId3"/>
              </a:rPr>
              <a:t>osvobozene</a:t>
            </a:r>
            <a:r>
              <a:rPr lang="cs-CZ" sz="2000" dirty="0" smtClean="0">
                <a:solidFill>
                  <a:schemeClr val="bg1"/>
                </a:solidFill>
                <a:hlinkClick r:id="rId3"/>
              </a:rPr>
              <a:t>_divadlo</a:t>
            </a:r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000" dirty="0" smtClean="0">
                <a:solidFill>
                  <a:schemeClr val="bg1"/>
                </a:solidFill>
                <a:hlinkClick r:id="rId4"/>
              </a:rPr>
              <a:t>http://www.</a:t>
            </a:r>
            <a:r>
              <a:rPr lang="cs-CZ" sz="2000" dirty="0" err="1" smtClean="0">
                <a:solidFill>
                  <a:schemeClr val="bg1"/>
                </a:solidFill>
                <a:hlinkClick r:id="rId4"/>
              </a:rPr>
              <a:t>phil.muni.cz</a:t>
            </a:r>
            <a:r>
              <a:rPr lang="cs-CZ" sz="2000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cs-CZ" sz="2000" dirty="0" err="1" smtClean="0">
                <a:solidFill>
                  <a:schemeClr val="bg1"/>
                </a:solidFill>
                <a:hlinkClick r:id="rId4"/>
              </a:rPr>
              <a:t>udim</a:t>
            </a:r>
            <a:r>
              <a:rPr lang="cs-CZ" sz="2000" dirty="0" smtClean="0">
                <a:solidFill>
                  <a:schemeClr val="bg1"/>
                </a:solidFill>
                <a:hlinkClick r:id="rId4"/>
              </a:rPr>
              <a:t>/avantgarda/index.</a:t>
            </a:r>
            <a:r>
              <a:rPr lang="cs-CZ" sz="2000" dirty="0" err="1" smtClean="0">
                <a:solidFill>
                  <a:schemeClr val="bg1"/>
                </a:solidFill>
                <a:hlinkClick r:id="rId4"/>
              </a:rPr>
              <a:t>php</a:t>
            </a:r>
            <a:r>
              <a:rPr lang="cs-CZ" sz="2000" dirty="0" smtClean="0">
                <a:solidFill>
                  <a:schemeClr val="bg1"/>
                </a:solidFill>
                <a:hlinkClick r:id="rId4"/>
              </a:rPr>
              <a:t>?</a:t>
            </a:r>
            <a:r>
              <a:rPr lang="cs-CZ" sz="2000" dirty="0" err="1" smtClean="0">
                <a:solidFill>
                  <a:schemeClr val="bg1"/>
                </a:solidFill>
                <a:hlinkClick r:id="rId4"/>
              </a:rPr>
              <a:t>pg</a:t>
            </a:r>
            <a:r>
              <a:rPr lang="cs-CZ" sz="2000" dirty="0" smtClean="0">
                <a:solidFill>
                  <a:schemeClr val="bg1"/>
                </a:solidFill>
                <a:hlinkClick r:id="rId4"/>
              </a:rPr>
              <a:t>=f_zelenka2</a:t>
            </a:r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000" dirty="0" smtClean="0">
                <a:solidFill>
                  <a:schemeClr val="bg1"/>
                </a:solidFill>
                <a:hlinkClick r:id="rId5"/>
              </a:rPr>
              <a:t>http://archiv.</a:t>
            </a:r>
            <a:r>
              <a:rPr lang="cs-CZ" sz="2000" dirty="0" err="1" smtClean="0">
                <a:solidFill>
                  <a:schemeClr val="bg1"/>
                </a:solidFill>
                <a:hlinkClick r:id="rId5"/>
              </a:rPr>
              <a:t>narodni</a:t>
            </a:r>
            <a:r>
              <a:rPr lang="cs-CZ" sz="2000" dirty="0" smtClean="0">
                <a:solidFill>
                  <a:schemeClr val="bg1"/>
                </a:solidFill>
                <a:hlinkClick r:id="rId5"/>
              </a:rPr>
              <a:t>-divadlo.</a:t>
            </a:r>
            <a:r>
              <a:rPr lang="cs-CZ" sz="2000" dirty="0" err="1" smtClean="0">
                <a:solidFill>
                  <a:schemeClr val="bg1"/>
                </a:solidFill>
                <a:hlinkClick r:id="rId5"/>
              </a:rPr>
              <a:t>cz</a:t>
            </a:r>
            <a:r>
              <a:rPr lang="cs-CZ" sz="2000" dirty="0" smtClean="0">
                <a:solidFill>
                  <a:schemeClr val="bg1"/>
                </a:solidFill>
                <a:hlinkClick r:id="rId5"/>
              </a:rPr>
              <a:t>/</a:t>
            </a:r>
            <a:r>
              <a:rPr lang="cs-CZ" sz="2000" dirty="0" err="1" smtClean="0">
                <a:solidFill>
                  <a:schemeClr val="bg1"/>
                </a:solidFill>
                <a:hlinkClick r:id="rId5"/>
              </a:rPr>
              <a:t>ArchivniDokumentFotografie.aspx</a:t>
            </a:r>
            <a:r>
              <a:rPr lang="cs-CZ" sz="2000" dirty="0" smtClean="0">
                <a:solidFill>
                  <a:schemeClr val="bg1"/>
                </a:solidFill>
                <a:hlinkClick r:id="rId5"/>
              </a:rPr>
              <a:t>?ad=9545</a:t>
            </a:r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000" dirty="0" smtClean="0">
                <a:solidFill>
                  <a:schemeClr val="bg1"/>
                </a:solidFill>
                <a:hlinkClick r:id="rId6"/>
              </a:rPr>
              <a:t>http://www.theatre-architecture.eu/cs/zpravy/pul-stoleti-laterny-magiky.html</a:t>
            </a:r>
            <a:endParaRPr lang="cs-CZ" sz="2000" dirty="0" smtClean="0">
              <a:solidFill>
                <a:schemeClr val="bg1"/>
              </a:solidFill>
            </a:endParaRPr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000" dirty="0" smtClean="0">
                <a:solidFill>
                  <a:schemeClr val="bg1"/>
                </a:solidFill>
                <a:hlinkClick r:id="rId7"/>
              </a:rPr>
              <a:t>http://archiv.narodni-divadlo.cz/default.aspx?jz=cs&amp;dk=Umelec.aspx&amp;ju=3419&amp;pn=256affcc-f002-2000-15af-c913k3315dpc</a:t>
            </a:r>
            <a:endParaRPr lang="cs-CZ" sz="2000" dirty="0" smtClean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skar Schlemmer. Stelzenläufer 1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404664"/>
            <a:ext cx="384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Oskar </a:t>
            </a:r>
            <a:r>
              <a:rPr lang="cs-CZ" dirty="0" err="1" smtClean="0">
                <a:solidFill>
                  <a:schemeClr val="bg1"/>
                </a:solidFill>
              </a:rPr>
              <a:t>Schlemmer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  <a:r>
              <a:rPr lang="cs-CZ" dirty="0" err="1" smtClean="0">
                <a:solidFill>
                  <a:schemeClr val="bg1"/>
                </a:solidFill>
              </a:rPr>
              <a:t>Stelzenläufer</a:t>
            </a:r>
            <a:r>
              <a:rPr lang="cs-CZ" dirty="0" smtClean="0">
                <a:solidFill>
                  <a:schemeClr val="bg1"/>
                </a:solidFill>
              </a:rPr>
              <a:t>  (1927)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skar-Schlemmer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9113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6381328"/>
            <a:ext cx="182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Oskar </a:t>
            </a:r>
            <a:r>
              <a:rPr lang="cs-CZ" dirty="0" err="1" smtClean="0"/>
              <a:t>Schlemmer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skar-Schlemmer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643347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04048" y="332656"/>
            <a:ext cx="182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Oskar </a:t>
            </a:r>
            <a:r>
              <a:rPr lang="cs-CZ" dirty="0" err="1" smtClean="0">
                <a:solidFill>
                  <a:schemeClr val="bg1"/>
                </a:solidFill>
              </a:rPr>
              <a:t>Schlemmer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skar-Schlemmer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29586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1520" y="6381328"/>
            <a:ext cx="182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Oskar </a:t>
            </a:r>
            <a:r>
              <a:rPr lang="cs-CZ" dirty="0" err="1" smtClean="0"/>
              <a:t>Schlemmer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5576" y="620688"/>
            <a:ext cx="80648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Výtvarná avantgarda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Nejradikálnějším zdrojem inspirace se stal ruský konstruktivismus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Ljuba Popová zavrhuje předmětnost a nepředmětnost prohlašuje naprosté osvobození od všeho, co bylo vytvořeno dřív.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Ve spolupráci s </a:t>
            </a:r>
            <a:r>
              <a:rPr lang="cs-CZ" sz="2800" dirty="0" err="1" smtClean="0">
                <a:solidFill>
                  <a:schemeClr val="bg1"/>
                </a:solidFill>
              </a:rPr>
              <a:t>Mejercholdem</a:t>
            </a:r>
            <a:r>
              <a:rPr lang="cs-CZ" sz="2800" dirty="0" smtClean="0">
                <a:solidFill>
                  <a:schemeClr val="bg1"/>
                </a:solidFill>
              </a:rPr>
              <a:t> zbavili jeviště v inscenaci </a:t>
            </a:r>
            <a:r>
              <a:rPr lang="cs-CZ" sz="2800" dirty="0" err="1" smtClean="0">
                <a:solidFill>
                  <a:schemeClr val="bg1"/>
                </a:solidFill>
              </a:rPr>
              <a:t>Crommelynckova</a:t>
            </a:r>
            <a:r>
              <a:rPr lang="cs-CZ" sz="2800" dirty="0" smtClean="0">
                <a:solidFill>
                  <a:schemeClr val="bg1"/>
                </a:solidFill>
              </a:rPr>
              <a:t> Velkolepého paroháče (1921) všech konvencí včetně portálového rámu, neboť se hrálo pod širým nebem.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rozestavují se dřevěné praktikábly, podlahy, žebříky, schody a stupně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nejsou zde skutečné předměty, jen materiálová schémata</a:t>
            </a:r>
          </a:p>
          <a:p>
            <a:pPr>
              <a:buFontTx/>
              <a:buChar char="-"/>
            </a:pP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40/87/bd/4087bd3c433d7f053157a272ac91c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583553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3528" y="6021288"/>
            <a:ext cx="392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Ljuba Popova, Velkolepý paroháč (1921)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iocloseupstage-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0280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88024" y="404664"/>
            <a:ext cx="3920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Ljuba Popova, Velkolepý paroháč (1921)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630</Words>
  <Application>Microsoft Office PowerPoint</Application>
  <PresentationFormat>Předvádění na obrazovce (4:3)</PresentationFormat>
  <Paragraphs>69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Romaine</dc:creator>
  <cp:lastModifiedBy>Lektor</cp:lastModifiedBy>
  <cp:revision>33</cp:revision>
  <dcterms:created xsi:type="dcterms:W3CDTF">2015-04-26T17:32:18Z</dcterms:created>
  <dcterms:modified xsi:type="dcterms:W3CDTF">2015-04-27T08:33:19Z</dcterms:modified>
</cp:coreProperties>
</file>