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64" r:id="rId5"/>
    <p:sldId id="265" r:id="rId6"/>
    <p:sldId id="258" r:id="rId7"/>
    <p:sldId id="259" r:id="rId8"/>
    <p:sldId id="267" r:id="rId9"/>
    <p:sldId id="268" r:id="rId10"/>
    <p:sldId id="270" r:id="rId11"/>
    <p:sldId id="272" r:id="rId12"/>
    <p:sldId id="274" r:id="rId13"/>
    <p:sldId id="273" r:id="rId14"/>
    <p:sldId id="261" r:id="rId15"/>
    <p:sldId id="266" r:id="rId16"/>
    <p:sldId id="275" r:id="rId17"/>
    <p:sldId id="276" r:id="rId18"/>
    <p:sldId id="277" r:id="rId19"/>
    <p:sldId id="271" r:id="rId20"/>
    <p:sldId id="279" r:id="rId21"/>
    <p:sldId id="280" r:id="rId22"/>
    <p:sldId id="282" r:id="rId23"/>
    <p:sldId id="283" r:id="rId24"/>
    <p:sldId id="284" r:id="rId25"/>
    <p:sldId id="26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FFCC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XQhCGTpbvs&amp;feature=youtu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eskatelevize.cz/ivysilani/10123096165-artmix/214562229000006/titulk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IfsEDT7FM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s://vimeo.com/116153279" TargetMode="External"/><Relationship Id="rId4" Type="http://schemas.openxmlformats.org/officeDocument/2006/relationships/hyperlink" Target="http://www.ceskatelevize.cz/ivysilani/10123096165-artmix/215562229000002/obsah/382387-videoart-neni-jen-pohyblivy-obraze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erconstruction.cz/rahova/rahova%20play%20video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erconstruction.cz/project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erankova.wz.cz/" TargetMode="External"/><Relationship Id="rId5" Type="http://schemas.openxmlformats.org/officeDocument/2006/relationships/hyperlink" Target="https://vimeo.com/dmozny" TargetMode="External"/><Relationship Id="rId4" Type="http://schemas.openxmlformats.org/officeDocument/2006/relationships/hyperlink" Target="http://www.artlist.cz/david-mozny-6346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5" y="1412776"/>
            <a:ext cx="7992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Segoe Script" pitchFamily="34" charset="0"/>
                <a:ea typeface="Dotum" pitchFamily="34" charset="-127"/>
              </a:rPr>
              <a:t>Současní čeští umělci pracující intermediálně</a:t>
            </a:r>
            <a:r>
              <a:rPr lang="cs-CZ" b="1" dirty="0" smtClean="0">
                <a:latin typeface="Dotum" pitchFamily="34" charset="-127"/>
                <a:ea typeface="Dotum" pitchFamily="34" charset="-127"/>
              </a:rPr>
              <a:t>.</a:t>
            </a:r>
            <a:endParaRPr lang="cs-CZ" b="1" dirty="0"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5536" y="332656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Jehelník 2012</a:t>
            </a:r>
            <a:endParaRPr lang="cs-CZ" sz="2400" dirty="0">
              <a:solidFill>
                <a:srgbClr val="A50021"/>
              </a:solidFill>
              <a:latin typeface="Segoe Script" pitchFamily="34" charset="0"/>
            </a:endParaRPr>
          </a:p>
        </p:txBody>
      </p:sp>
      <p:pic>
        <p:nvPicPr>
          <p:cNvPr id="25602" name="Picture 2" descr="http://www.scerankova.wz.cz/2012-chybejici-kapitola/_DSC7948-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397" y="0"/>
            <a:ext cx="2871604" cy="4293096"/>
          </a:xfrm>
          <a:prstGeom prst="rect">
            <a:avLst/>
          </a:prstGeom>
          <a:noFill/>
        </p:spPr>
      </p:pic>
      <p:pic>
        <p:nvPicPr>
          <p:cNvPr id="25604" name="Picture 4" descr="http://www.scerankova.wz.cz/2012-chybejici-kapitola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4762500" cy="3581400"/>
          </a:xfrm>
          <a:prstGeom prst="rect">
            <a:avLst/>
          </a:prstGeom>
          <a:noFill/>
        </p:spPr>
      </p:pic>
      <p:pic>
        <p:nvPicPr>
          <p:cNvPr id="25606" name="Picture 6" descr="http://www.scerankova.wz.cz/2012-chybejici-kapitola/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077072"/>
            <a:ext cx="3723037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9" y="404664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A50021"/>
                </a:solidFill>
                <a:latin typeface="Segoe Script" pitchFamily="34" charset="0"/>
              </a:rPr>
              <a:t>Krištof </a:t>
            </a:r>
            <a:r>
              <a:rPr lang="cs-CZ" sz="3600" b="1" dirty="0" err="1" smtClean="0">
                <a:solidFill>
                  <a:srgbClr val="A50021"/>
                </a:solidFill>
                <a:latin typeface="Segoe Script" pitchFamily="34" charset="0"/>
              </a:rPr>
              <a:t>Kintera</a:t>
            </a:r>
            <a:endParaRPr lang="cs-CZ" sz="3600" b="1" dirty="0" smtClean="0">
              <a:solidFill>
                <a:srgbClr val="A50021"/>
              </a:solidFill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3600" dirty="0" smtClean="0">
                <a:latin typeface="Segoe Script" pitchFamily="34" charset="0"/>
                <a:ea typeface="Dotum" pitchFamily="34" charset="-127"/>
              </a:rPr>
              <a:t> </a:t>
            </a:r>
            <a:r>
              <a:rPr lang="cs-CZ" sz="2800" dirty="0" smtClean="0">
                <a:latin typeface="Segoe Script" pitchFamily="34" charset="0"/>
              </a:rPr>
              <a:t> narozen 1975</a:t>
            </a:r>
            <a:r>
              <a:rPr lang="cs-CZ" sz="2800" dirty="0" smtClean="0">
                <a:latin typeface="Segoe Script" pitchFamily="34" charset="0"/>
                <a:ea typeface="Dotum" pitchFamily="34" charset="-127"/>
              </a:rPr>
              <a:t>v Praze</a:t>
            </a:r>
          </a:p>
          <a:p>
            <a:r>
              <a:rPr lang="cs-CZ" sz="3600" dirty="0" smtClean="0">
                <a:latin typeface="Segoe Script" pitchFamily="34" charset="0"/>
                <a:ea typeface="Dotum" pitchFamily="34" charset="-127"/>
              </a:rPr>
              <a:t>Studia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Segoe Script" pitchFamily="34" charset="0"/>
                <a:ea typeface="Dotum" pitchFamily="34" charset="-127"/>
              </a:rPr>
              <a:t>1992-1999 AVU v Praze u Milana Knížáka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>
                <a:latin typeface="Segoe Script" pitchFamily="34" charset="0"/>
              </a:rPr>
              <a:t>2003–2004 </a:t>
            </a:r>
            <a:r>
              <a:rPr lang="nl-NL" sz="2400" i="1" dirty="0" smtClean="0">
                <a:latin typeface="Segoe Script" pitchFamily="34" charset="0"/>
              </a:rPr>
              <a:t>Rijksakademie van beeldende kunsten</a:t>
            </a:r>
            <a:r>
              <a:rPr lang="nl-NL" sz="2400" dirty="0" smtClean="0">
                <a:latin typeface="Segoe Script" pitchFamily="34" charset="0"/>
              </a:rPr>
              <a:t> v Amsterdamu.</a:t>
            </a:r>
            <a:endParaRPr lang="cs-CZ" sz="2400" dirty="0" smtClean="0"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400" dirty="0" smtClean="0">
              <a:latin typeface="Segoe Script" pitchFamily="34" charset="0"/>
              <a:ea typeface="Dotum" pitchFamily="34" charset="-127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Segoe Script" pitchFamily="34" charset="0"/>
                <a:ea typeface="Dotum" pitchFamily="34" charset="-127"/>
              </a:rPr>
              <a:t> 3X Finalista CJCH</a:t>
            </a:r>
          </a:p>
          <a:p>
            <a:endParaRPr lang="cs-CZ" sz="2400" b="1" dirty="0"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9" y="40466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A50021"/>
                </a:solidFill>
                <a:latin typeface="Segoe Script" pitchFamily="34" charset="0"/>
              </a:rPr>
              <a:t>Krištof </a:t>
            </a:r>
            <a:r>
              <a:rPr lang="cs-CZ" sz="3600" b="1" dirty="0" err="1" smtClean="0">
                <a:solidFill>
                  <a:srgbClr val="A50021"/>
                </a:solidFill>
                <a:latin typeface="Segoe Script" pitchFamily="34" charset="0"/>
              </a:rPr>
              <a:t>Kintera</a:t>
            </a:r>
            <a:endParaRPr lang="cs-CZ" sz="3600" b="1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b="1" dirty="0"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27650" name="Picture 2" descr="http://i.lidovky.cz/13/091/lngal/APE4dc5b3_P201309090292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5605636" cy="3997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9" y="404664"/>
            <a:ext cx="8424936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A50021"/>
                </a:solidFill>
                <a:latin typeface="Segoe Script" pitchFamily="34" charset="0"/>
                <a:ea typeface="Dotum" pitchFamily="34" charset="-127"/>
              </a:rPr>
              <a:t>Samostatné výstavy</a:t>
            </a:r>
          </a:p>
          <a:p>
            <a:r>
              <a:rPr lang="cs-CZ" sz="2000" dirty="0" smtClean="0">
                <a:solidFill>
                  <a:srgbClr val="A50021"/>
                </a:solidFill>
                <a:latin typeface="Segoe Script" pitchFamily="34" charset="0"/>
              </a:rPr>
              <a:t>Galerie Jiří Švestka</a:t>
            </a:r>
            <a:r>
              <a:rPr lang="cs-CZ" sz="2000" dirty="0" smtClean="0">
                <a:latin typeface="Segoe Script" pitchFamily="34" charset="0"/>
              </a:rPr>
              <a:t>, Praha (2009)</a:t>
            </a:r>
          </a:p>
          <a:p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Believe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it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or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not</a:t>
            </a:r>
            <a:r>
              <a:rPr lang="cs-CZ" sz="2000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dirty="0" smtClean="0">
                <a:latin typeface="Segoe Script" pitchFamily="34" charset="0"/>
              </a:rPr>
              <a:t>– Východočeská galerie Pardubice (2008)</a:t>
            </a:r>
          </a:p>
          <a:p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One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or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two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or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crowd</a:t>
            </a:r>
            <a:r>
              <a:rPr lang="cs-CZ" sz="2000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dirty="0" smtClean="0">
                <a:latin typeface="Segoe Script" pitchFamily="34" charset="0"/>
              </a:rPr>
              <a:t>– </a:t>
            </a:r>
            <a:r>
              <a:rPr lang="cs-CZ" sz="2000" dirty="0" err="1" smtClean="0">
                <a:latin typeface="Segoe Script" pitchFamily="34" charset="0"/>
              </a:rPr>
              <a:t>Dominic</a:t>
            </a:r>
            <a:r>
              <a:rPr lang="cs-CZ" sz="2000" dirty="0" smtClean="0">
                <a:latin typeface="Segoe Script" pitchFamily="34" charset="0"/>
              </a:rPr>
              <a:t> </a:t>
            </a:r>
            <a:r>
              <a:rPr lang="cs-CZ" sz="2000" dirty="0" err="1" smtClean="0">
                <a:latin typeface="Segoe Script" pitchFamily="34" charset="0"/>
              </a:rPr>
              <a:t>art</a:t>
            </a:r>
            <a:r>
              <a:rPr lang="cs-CZ" sz="2000" dirty="0" smtClean="0">
                <a:latin typeface="Segoe Script" pitchFamily="34" charset="0"/>
              </a:rPr>
              <a:t> </a:t>
            </a:r>
            <a:r>
              <a:rPr lang="cs-CZ" sz="2000" dirty="0" err="1" smtClean="0">
                <a:latin typeface="Segoe Script" pitchFamily="34" charset="0"/>
              </a:rPr>
              <a:t>project</a:t>
            </a:r>
            <a:r>
              <a:rPr lang="cs-CZ" sz="2000" dirty="0" smtClean="0">
                <a:latin typeface="Segoe Script" pitchFamily="34" charset="0"/>
              </a:rPr>
              <a:t>, Krakov</a:t>
            </a:r>
          </a:p>
          <a:p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Problems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on top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of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Problems</a:t>
            </a:r>
            <a:r>
              <a:rPr lang="cs-CZ" sz="2000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dirty="0" smtClean="0">
                <a:latin typeface="Segoe Script" pitchFamily="34" charset="0"/>
              </a:rPr>
              <a:t>– Galerie </a:t>
            </a:r>
            <a:r>
              <a:rPr lang="cs-CZ" sz="2000" dirty="0" err="1" smtClean="0">
                <a:latin typeface="Segoe Script" pitchFamily="34" charset="0"/>
              </a:rPr>
              <a:t>Schleicher</a:t>
            </a:r>
            <a:r>
              <a:rPr lang="cs-CZ" sz="2000" dirty="0" smtClean="0">
                <a:latin typeface="Segoe Script" pitchFamily="34" charset="0"/>
              </a:rPr>
              <a:t>+</a:t>
            </a:r>
            <a:r>
              <a:rPr lang="cs-CZ" sz="2000" dirty="0" err="1" smtClean="0">
                <a:latin typeface="Segoe Script" pitchFamily="34" charset="0"/>
              </a:rPr>
              <a:t>Lange</a:t>
            </a:r>
            <a:r>
              <a:rPr lang="cs-CZ" sz="2000" dirty="0" smtClean="0">
                <a:latin typeface="Segoe Script" pitchFamily="34" charset="0"/>
              </a:rPr>
              <a:t>, Paříž (2007)</a:t>
            </a:r>
          </a:p>
          <a:p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The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Weather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Is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Changing</a:t>
            </a:r>
            <a:r>
              <a:rPr lang="cs-CZ" sz="2000" dirty="0" smtClean="0">
                <a:latin typeface="Segoe Script" pitchFamily="34" charset="0"/>
              </a:rPr>
              <a:t>, Galerie AM.180, Praha (2007)</a:t>
            </a:r>
          </a:p>
          <a:p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Revolution</a:t>
            </a:r>
            <a:r>
              <a:rPr lang="cs-CZ" sz="2000" dirty="0" smtClean="0">
                <a:latin typeface="Segoe Script" pitchFamily="34" charset="0"/>
              </a:rPr>
              <a:t> – Galerie </a:t>
            </a:r>
            <a:r>
              <a:rPr lang="cs-CZ" sz="2000" dirty="0" err="1" smtClean="0">
                <a:latin typeface="Segoe Script" pitchFamily="34" charset="0"/>
              </a:rPr>
              <a:t>Potocka</a:t>
            </a:r>
            <a:r>
              <a:rPr lang="cs-CZ" sz="2000" dirty="0" smtClean="0">
                <a:latin typeface="Segoe Script" pitchFamily="34" charset="0"/>
              </a:rPr>
              <a:t>, Krakov (2006)</a:t>
            </a:r>
          </a:p>
          <a:p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Carry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on as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if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everything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was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alright</a:t>
            </a:r>
            <a:r>
              <a:rPr lang="cs-CZ" sz="2000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dirty="0" smtClean="0">
                <a:latin typeface="Segoe Script" pitchFamily="34" charset="0"/>
              </a:rPr>
              <a:t>– Galerie </a:t>
            </a:r>
            <a:r>
              <a:rPr lang="cs-CZ" sz="2000" dirty="0" err="1" smtClean="0">
                <a:solidFill>
                  <a:srgbClr val="A50021"/>
                </a:solidFill>
                <a:latin typeface="Segoe Script" pitchFamily="34" charset="0"/>
              </a:rPr>
              <a:t>Schleicher</a:t>
            </a:r>
            <a:r>
              <a:rPr lang="cs-CZ" sz="2000" dirty="0" smtClean="0">
                <a:solidFill>
                  <a:srgbClr val="A50021"/>
                </a:solidFill>
                <a:latin typeface="Segoe Script" pitchFamily="34" charset="0"/>
              </a:rPr>
              <a:t>+</a:t>
            </a:r>
            <a:r>
              <a:rPr lang="cs-CZ" sz="2000" dirty="0" err="1" smtClean="0">
                <a:solidFill>
                  <a:srgbClr val="A50021"/>
                </a:solidFill>
                <a:latin typeface="Segoe Script" pitchFamily="34" charset="0"/>
              </a:rPr>
              <a:t>Lange</a:t>
            </a:r>
            <a:r>
              <a:rPr lang="cs-CZ" sz="2000" dirty="0" smtClean="0">
                <a:latin typeface="Segoe Script" pitchFamily="34" charset="0"/>
              </a:rPr>
              <a:t>, Paříž (2006)</a:t>
            </a:r>
          </a:p>
          <a:p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Super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Natural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Special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Real</a:t>
            </a:r>
            <a:r>
              <a:rPr lang="cs-CZ" sz="2000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dirty="0" smtClean="0">
                <a:latin typeface="Segoe Script" pitchFamily="34" charset="0"/>
              </a:rPr>
              <a:t>– Galerie Jiří Švestka, Praha (2005)</a:t>
            </a:r>
          </a:p>
          <a:p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Can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You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Show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Me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What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's in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Your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Bag?</a:t>
            </a:r>
            <a:r>
              <a:rPr lang="cs-CZ" sz="2000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dirty="0" smtClean="0">
                <a:latin typeface="Segoe Script" pitchFamily="34" charset="0"/>
              </a:rPr>
              <a:t>– Galerie Open, Bratislava (2002)</a:t>
            </a:r>
          </a:p>
          <a:p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Are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you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all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right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?</a:t>
            </a:r>
            <a:r>
              <a:rPr lang="cs-CZ" sz="2000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dirty="0" smtClean="0">
                <a:latin typeface="Segoe Script" pitchFamily="34" charset="0"/>
              </a:rPr>
              <a:t>– La </a:t>
            </a:r>
            <a:r>
              <a:rPr lang="cs-CZ" sz="2000" dirty="0" err="1" smtClean="0">
                <a:latin typeface="Segoe Script" pitchFamily="34" charset="0"/>
              </a:rPr>
              <a:t>Chaufferie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Štrasburg</a:t>
            </a:r>
            <a:r>
              <a:rPr lang="cs-CZ" sz="2000" dirty="0" smtClean="0">
                <a:latin typeface="Segoe Script" pitchFamily="34" charset="0"/>
              </a:rPr>
              <a:t> (2001)</a:t>
            </a:r>
          </a:p>
          <a:p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It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Wont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Be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Better</a:t>
            </a:r>
            <a:r>
              <a:rPr lang="cs-CZ" sz="2000" i="1" dirty="0" smtClean="0">
                <a:latin typeface="Segoe Script" pitchFamily="34" charset="0"/>
              </a:rPr>
              <a:t>!</a:t>
            </a:r>
            <a:r>
              <a:rPr lang="cs-CZ" sz="2000" dirty="0" smtClean="0">
                <a:latin typeface="Segoe Script" pitchFamily="34" charset="0"/>
              </a:rPr>
              <a:t> – Galerie </a:t>
            </a:r>
            <a:r>
              <a:rPr lang="cs-CZ" sz="2000" dirty="0" err="1" smtClean="0">
                <a:latin typeface="Segoe Script" pitchFamily="34" charset="0"/>
              </a:rPr>
              <a:t>Skuc</a:t>
            </a:r>
            <a:r>
              <a:rPr lang="cs-CZ" sz="2000" dirty="0" smtClean="0">
                <a:latin typeface="Segoe Script" pitchFamily="34" charset="0"/>
              </a:rPr>
              <a:t>, Lublaň (2001)</a:t>
            </a:r>
          </a:p>
          <a:p>
            <a:r>
              <a:rPr lang="cs-CZ" sz="2000" dirty="0" smtClean="0">
                <a:latin typeface="Segoe Script" pitchFamily="34" charset="0"/>
              </a:rPr>
              <a:t>Galerie Emila Filly, Ústí nad Labem (2000)</a:t>
            </a:r>
          </a:p>
          <a:p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Mluviči</a:t>
            </a:r>
            <a:r>
              <a:rPr lang="cs-CZ" sz="2000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dirty="0" smtClean="0">
                <a:latin typeface="Segoe Script" pitchFamily="34" charset="0"/>
              </a:rPr>
              <a:t>– Galerie hlavního města Prahy (1999)</a:t>
            </a:r>
          </a:p>
          <a:p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Plumbuman</a:t>
            </a:r>
            <a:r>
              <a:rPr lang="cs-CZ" sz="2000" dirty="0" smtClean="0">
                <a:latin typeface="Segoe Script" pitchFamily="34" charset="0"/>
              </a:rPr>
              <a:t>, Galerie mladých, Brno (1995)</a:t>
            </a:r>
          </a:p>
          <a:p>
            <a:r>
              <a:rPr lang="cs-CZ" sz="2000" dirty="0" smtClean="0">
                <a:latin typeface="Segoe Script" pitchFamily="34" charset="0"/>
              </a:rPr>
              <a:t>Galerie Ruce, Praha (1994)</a:t>
            </a:r>
          </a:p>
          <a:p>
            <a:endParaRPr lang="cs-CZ" sz="3600" b="1" dirty="0" smtClean="0">
              <a:solidFill>
                <a:srgbClr val="A50021"/>
              </a:solidFill>
              <a:latin typeface="Segoe Script" pitchFamily="34" charset="0"/>
              <a:ea typeface="Dotum" pitchFamily="34" charset="-127"/>
            </a:endParaRPr>
          </a:p>
          <a:p>
            <a:endParaRPr lang="cs-CZ" sz="3600" b="1" dirty="0" smtClean="0">
              <a:solidFill>
                <a:srgbClr val="A50021"/>
              </a:solidFill>
              <a:latin typeface="Segoe Script" pitchFamily="34" charset="0"/>
              <a:ea typeface="Dotum" pitchFamily="34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5" y="260648"/>
            <a:ext cx="83529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A50021"/>
                </a:solidFill>
                <a:latin typeface="Segoe Script" pitchFamily="34" charset="0"/>
                <a:ea typeface="Dotum" pitchFamily="34" charset="-127"/>
              </a:rPr>
              <a:t>rozhovor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Segoe Script" pitchFamily="34" charset="0"/>
                <a:ea typeface="Dotum" pitchFamily="34" charset="-127"/>
              </a:rPr>
              <a:t> </a:t>
            </a:r>
            <a:r>
              <a:rPr lang="cs-CZ" sz="2400" b="1" dirty="0" smtClean="0">
                <a:latin typeface="Segoe Script" pitchFamily="34" charset="0"/>
                <a:ea typeface="Dotum" pitchFamily="34" charset="-127"/>
                <a:hlinkClick r:id="rId3"/>
              </a:rPr>
              <a:t>https://</a:t>
            </a:r>
            <a:r>
              <a:rPr lang="cs-CZ" sz="2400" b="1" dirty="0" smtClean="0">
                <a:latin typeface="Segoe Script" pitchFamily="34" charset="0"/>
                <a:ea typeface="Dotum" pitchFamily="34" charset="-127"/>
                <a:hlinkClick r:id="rId3"/>
              </a:rPr>
              <a:t>www.youtube.com/watch?v=cXQhCGTpbvs&amp;feature=youtu.be</a:t>
            </a:r>
            <a:endParaRPr lang="cs-CZ" sz="2400" b="1" dirty="0" smtClean="0">
              <a:latin typeface="Segoe Script" pitchFamily="34" charset="0"/>
              <a:ea typeface="Dotum" pitchFamily="34" charset="-127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Segoe Script" pitchFamily="34" charset="0"/>
                <a:ea typeface="Dotum" pitchFamily="34" charset="-127"/>
                <a:hlinkClick r:id="rId4"/>
              </a:rPr>
              <a:t>http://</a:t>
            </a:r>
            <a:r>
              <a:rPr lang="cs-CZ" sz="2400" b="1" dirty="0" smtClean="0">
                <a:latin typeface="Segoe Script" pitchFamily="34" charset="0"/>
                <a:ea typeface="Dotum" pitchFamily="34" charset="-127"/>
                <a:hlinkClick r:id="rId4"/>
              </a:rPr>
              <a:t>www.</a:t>
            </a:r>
            <a:r>
              <a:rPr lang="cs-CZ" sz="2400" b="1" dirty="0" err="1" smtClean="0">
                <a:latin typeface="Segoe Script" pitchFamily="34" charset="0"/>
                <a:ea typeface="Dotum" pitchFamily="34" charset="-127"/>
                <a:hlinkClick r:id="rId4"/>
              </a:rPr>
              <a:t>ceskatelevize.cz</a:t>
            </a:r>
            <a:r>
              <a:rPr lang="cs-CZ" sz="2400" b="1" dirty="0" smtClean="0">
                <a:latin typeface="Segoe Script" pitchFamily="34" charset="0"/>
                <a:ea typeface="Dotum" pitchFamily="34" charset="-127"/>
                <a:hlinkClick r:id="rId4"/>
              </a:rPr>
              <a:t>/</a:t>
            </a:r>
            <a:r>
              <a:rPr lang="cs-CZ" sz="2400" b="1" dirty="0" err="1" smtClean="0">
                <a:latin typeface="Segoe Script" pitchFamily="34" charset="0"/>
                <a:ea typeface="Dotum" pitchFamily="34" charset="-127"/>
                <a:hlinkClick r:id="rId4"/>
              </a:rPr>
              <a:t>ivysilani</a:t>
            </a:r>
            <a:r>
              <a:rPr lang="cs-CZ" sz="2400" b="1" dirty="0" smtClean="0">
                <a:latin typeface="Segoe Script" pitchFamily="34" charset="0"/>
                <a:ea typeface="Dotum" pitchFamily="34" charset="-127"/>
                <a:hlinkClick r:id="rId4"/>
              </a:rPr>
              <a:t>/10123096165-</a:t>
            </a:r>
            <a:r>
              <a:rPr lang="cs-CZ" sz="2400" b="1" dirty="0" err="1" smtClean="0">
                <a:latin typeface="Segoe Script" pitchFamily="34" charset="0"/>
                <a:ea typeface="Dotum" pitchFamily="34" charset="-127"/>
                <a:hlinkClick r:id="rId4"/>
              </a:rPr>
              <a:t>artmix</a:t>
            </a:r>
            <a:r>
              <a:rPr lang="cs-CZ" sz="2400" b="1" dirty="0" smtClean="0">
                <a:latin typeface="Segoe Script" pitchFamily="34" charset="0"/>
                <a:ea typeface="Dotum" pitchFamily="34" charset="-127"/>
                <a:hlinkClick r:id="rId4"/>
              </a:rPr>
              <a:t>/214562229000006/titulky</a:t>
            </a:r>
            <a:endParaRPr lang="cs-CZ" sz="2400" b="1" dirty="0" smtClean="0">
              <a:latin typeface="Segoe Script" pitchFamily="34" charset="0"/>
              <a:ea typeface="Dotum" pitchFamily="34" charset="-127"/>
            </a:endParaRPr>
          </a:p>
          <a:p>
            <a:pPr>
              <a:buFont typeface="Arial" pitchFamily="34" charset="0"/>
              <a:buChar char="•"/>
            </a:pPr>
            <a:endParaRPr lang="cs-CZ" sz="2400" b="1" dirty="0" smtClean="0">
              <a:latin typeface="Segoe Script" pitchFamily="34" charset="0"/>
              <a:ea typeface="Dotum" pitchFamily="34" charset="-127"/>
            </a:endParaRPr>
          </a:p>
          <a:p>
            <a:pPr>
              <a:buFont typeface="Arial" pitchFamily="34" charset="0"/>
              <a:buChar char="•"/>
            </a:pPr>
            <a:endParaRPr lang="cs-CZ" b="1" dirty="0"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7" y="404664"/>
            <a:ext cx="410445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Konec slov 2014</a:t>
            </a: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https://www.youtube.com/watch?v=BrvRSN8dWVw</a:t>
            </a: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>
              <a:solidFill>
                <a:srgbClr val="A50021"/>
              </a:solidFill>
              <a:latin typeface="Segoe Script" pitchFamily="34" charset="0"/>
            </a:endParaRPr>
          </a:p>
        </p:txBody>
      </p:sp>
      <p:pic>
        <p:nvPicPr>
          <p:cNvPr id="22532" name="Picture 4" descr="http://www.kristofkintera.com/img-work/end-of-words/full/end-of-word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366" y="0"/>
            <a:ext cx="45506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7" y="404664"/>
            <a:ext cx="410445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Veřejný </a:t>
            </a:r>
            <a:r>
              <a:rPr lang="cs-CZ" sz="2400" dirty="0" err="1" smtClean="0">
                <a:solidFill>
                  <a:srgbClr val="A50021"/>
                </a:solidFill>
                <a:latin typeface="Segoe Script" pitchFamily="34" charset="0"/>
              </a:rPr>
              <a:t>Juke</a:t>
            </a:r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 Box 2014</a:t>
            </a: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r>
              <a:rPr lang="cs-CZ" dirty="0" smtClean="0">
                <a:latin typeface="Segoe Script" pitchFamily="34" charset="0"/>
              </a:rPr>
              <a:t>https://www.youtube.com/watch?v=9_ZzT8ubeVw</a:t>
            </a: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>
              <a:solidFill>
                <a:srgbClr val="A50021"/>
              </a:solidFill>
              <a:latin typeface="Segoe Script" pitchFamily="34" charset="0"/>
            </a:endParaRPr>
          </a:p>
        </p:txBody>
      </p:sp>
      <p:pic>
        <p:nvPicPr>
          <p:cNvPr id="22530" name="Picture 2" descr="http://www.kristofkintera.com/img-work/public-jukebox/full/public-jukebox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2000" cy="6866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7" y="404664"/>
            <a:ext cx="4104456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Výsledky analýzy 2012</a:t>
            </a: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000" dirty="0" smtClean="0">
              <a:latin typeface="Segoe Script" pitchFamily="34" charset="0"/>
            </a:endParaRPr>
          </a:p>
          <a:p>
            <a:r>
              <a:rPr lang="cs-CZ" sz="2000" dirty="0" smtClean="0">
                <a:latin typeface="Segoe Script" pitchFamily="34" charset="0"/>
              </a:rPr>
              <a:t>https://www.youtube.com/watch?v=K-m0sMFQQKg</a:t>
            </a: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>
              <a:solidFill>
                <a:srgbClr val="A50021"/>
              </a:solidFill>
              <a:latin typeface="Segoe Script" pitchFamily="34" charset="0"/>
            </a:endParaRPr>
          </a:p>
        </p:txBody>
      </p:sp>
      <p:pic>
        <p:nvPicPr>
          <p:cNvPr id="33794" name="Picture 2" descr="http://cdn.i0.cz/public-data/0d/16/b403c2003058bcc0abba7e2a3fae_w720_h480_gi:photo:460551.jpg?hash=d58f106c605ae6697ccafdad8cd32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80728"/>
            <a:ext cx="7164288" cy="4776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7" y="404664"/>
            <a:ext cx="4104456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Výsledky analýzy 2012</a:t>
            </a: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000" dirty="0" smtClean="0">
              <a:latin typeface="Segoe Script" pitchFamily="34" charset="0"/>
            </a:endParaRPr>
          </a:p>
          <a:p>
            <a:r>
              <a:rPr lang="cs-CZ" sz="2000" dirty="0" smtClean="0">
                <a:latin typeface="Segoe Script" pitchFamily="34" charset="0"/>
              </a:rPr>
              <a:t>https://www.youtube.com/watch?v=K-m0sMFQQKg</a:t>
            </a: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>
              <a:solidFill>
                <a:srgbClr val="A50021"/>
              </a:solidFill>
              <a:latin typeface="Segoe Script" pitchFamily="34" charset="0"/>
            </a:endParaRPr>
          </a:p>
        </p:txBody>
      </p:sp>
      <p:pic>
        <p:nvPicPr>
          <p:cNvPr id="34818" name="Picture 2" descr="http://msekce.karlin.mff.cuni.cz/%7Erichter/foto/fotoall/2012/kintera/%5b2012%5d%5b04%5d%5b06%5d%5b0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9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2" name="Picture 2" descr="http://www.ghmp.cz/data/multimedia/120/gallery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59832" cy="4595117"/>
          </a:xfrm>
          <a:prstGeom prst="rect">
            <a:avLst/>
          </a:prstGeom>
          <a:noFill/>
        </p:spPr>
      </p:pic>
      <p:pic>
        <p:nvPicPr>
          <p:cNvPr id="30724" name="Picture 4" descr="http://cdn.i0.cz/public-data/dd/9d/6e34f7be3681917a9eef32eaff31_w720_h480_gi:photo:460559.jpg?hash=c76d46039437bfbcaaa6a0bc944882c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8950" y="2781299"/>
            <a:ext cx="6115050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9" y="40466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A50021"/>
                </a:solidFill>
                <a:latin typeface="Segoe Script" pitchFamily="34" charset="0"/>
                <a:ea typeface="Dotum" pitchFamily="34" charset="-127"/>
              </a:rPr>
              <a:t>Pavla </a:t>
            </a:r>
            <a:r>
              <a:rPr lang="cs-CZ" sz="3600" b="1" dirty="0" err="1" smtClean="0">
                <a:solidFill>
                  <a:srgbClr val="A50021"/>
                </a:solidFill>
                <a:latin typeface="Segoe Script" pitchFamily="34" charset="0"/>
                <a:ea typeface="Dotum" pitchFamily="34" charset="-127"/>
              </a:rPr>
              <a:t>Sceránková</a:t>
            </a:r>
            <a:endParaRPr lang="cs-CZ" sz="3600" b="1" dirty="0" smtClean="0">
              <a:solidFill>
                <a:srgbClr val="A50021"/>
              </a:solidFill>
              <a:latin typeface="Segoe Script" pitchFamily="34" charset="0"/>
              <a:ea typeface="Dotum" pitchFamily="34" charset="-127"/>
            </a:endParaRPr>
          </a:p>
          <a:p>
            <a:pPr>
              <a:buFont typeface="Arial" pitchFamily="34" charset="0"/>
              <a:buChar char="•"/>
            </a:pPr>
            <a:endParaRPr lang="cs-CZ" sz="2400" b="1" dirty="0"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1026" name="Picture 2" descr="http://img.ceskatelevize.cz/program/porady/1183619616/foto09/13415_le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699135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9" y="404664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A50021"/>
                </a:solidFill>
                <a:latin typeface="Segoe Script" pitchFamily="34" charset="0"/>
              </a:rPr>
              <a:t>David Možný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latin typeface="Segoe Script" pitchFamily="34" charset="0"/>
              <a:ea typeface="Dotum" pitchFamily="34" charset="-127"/>
            </a:endParaRPr>
          </a:p>
          <a:p>
            <a:endParaRPr lang="cs-CZ" sz="2400" b="1" dirty="0"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36866" name="Picture 2" descr="http://img.ceskatelevize.cz/program/porady/10123096165/foto09/215562229000002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5"/>
            <a:ext cx="9144000" cy="5145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404664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A50021"/>
                </a:solidFill>
                <a:latin typeface="Segoe Script" pitchFamily="34" charset="0"/>
              </a:rPr>
              <a:t>David Možný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Segoe Script" pitchFamily="34" charset="0"/>
              </a:rPr>
              <a:t> narozen 1963</a:t>
            </a:r>
            <a:r>
              <a:rPr lang="cs-CZ" sz="2800" dirty="0" smtClean="0">
                <a:latin typeface="Segoe Script" pitchFamily="34" charset="0"/>
                <a:ea typeface="Dotum" pitchFamily="34" charset="-127"/>
              </a:rPr>
              <a:t>v Brně</a:t>
            </a:r>
          </a:p>
          <a:p>
            <a:pPr>
              <a:buFont typeface="Arial" pitchFamily="34" charset="0"/>
              <a:buChar char="•"/>
            </a:pPr>
            <a:r>
              <a:rPr lang="cs-CZ" sz="2800" smtClean="0">
                <a:latin typeface="Segoe Script" pitchFamily="34" charset="0"/>
              </a:rPr>
              <a:t> autor </a:t>
            </a:r>
            <a:r>
              <a:rPr lang="cs-CZ" sz="2800" dirty="0" smtClean="0">
                <a:latin typeface="Segoe Script" pitchFamily="34" charset="0"/>
              </a:rPr>
              <a:t>videí a </a:t>
            </a:r>
            <a:r>
              <a:rPr lang="cs-CZ" sz="2800" dirty="0" err="1" smtClean="0">
                <a:latin typeface="Segoe Script" pitchFamily="34" charset="0"/>
              </a:rPr>
              <a:t>videoinstalací</a:t>
            </a:r>
            <a:r>
              <a:rPr lang="cs-CZ" sz="2800" dirty="0" smtClean="0">
                <a:latin typeface="Segoe Script" pitchFamily="34" charset="0"/>
              </a:rPr>
              <a:t>, působil také jako VJ a tvůrce projekcí pro divadelní představení a scénická čtení</a:t>
            </a:r>
            <a:endParaRPr lang="cs-CZ" sz="2800" dirty="0" smtClean="0">
              <a:latin typeface="Segoe Script" pitchFamily="34" charset="0"/>
              <a:ea typeface="Dotum" pitchFamily="34" charset="-127"/>
            </a:endParaRPr>
          </a:p>
          <a:p>
            <a:pPr>
              <a:buFont typeface="Arial" pitchFamily="34" charset="0"/>
              <a:buChar char="•"/>
            </a:pPr>
            <a:endParaRPr lang="cs-CZ" sz="2400" dirty="0" smtClean="0">
              <a:latin typeface="Segoe Script" pitchFamily="34" charset="0"/>
              <a:ea typeface="Dotum" pitchFamily="34" charset="-127"/>
            </a:endParaRPr>
          </a:p>
          <a:p>
            <a:r>
              <a:rPr lang="cs-CZ" sz="2400" dirty="0" smtClean="0">
                <a:latin typeface="Segoe Script" pitchFamily="34" charset="0"/>
                <a:ea typeface="Dotum" pitchFamily="34" charset="-127"/>
              </a:rPr>
              <a:t> </a:t>
            </a:r>
          </a:p>
          <a:p>
            <a:endParaRPr lang="cs-CZ" sz="2400" b="1" dirty="0"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404664"/>
            <a:ext cx="8496943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A50021"/>
                </a:solidFill>
                <a:latin typeface="Segoe Script" pitchFamily="34" charset="0"/>
              </a:rPr>
              <a:t>Sleepless</a:t>
            </a:r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 201O</a:t>
            </a: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r>
              <a:rPr lang="cs-CZ" sz="2000" dirty="0" smtClean="0">
                <a:latin typeface="Segoe Script" pitchFamily="34" charset="0"/>
                <a:hlinkClick r:id="rId3"/>
              </a:rPr>
              <a:t>https://www.youtube.com/watch?v=itIfsEDT7FM</a:t>
            </a:r>
            <a:endParaRPr lang="cs-CZ" sz="2000" dirty="0" smtClean="0">
              <a:latin typeface="Segoe Script" pitchFamily="34" charset="0"/>
            </a:endParaRPr>
          </a:p>
          <a:p>
            <a:r>
              <a:rPr lang="cs-CZ" sz="2000" dirty="0" smtClean="0">
                <a:latin typeface="Segoe Script" pitchFamily="34" charset="0"/>
                <a:hlinkClick r:id="rId4"/>
              </a:rPr>
              <a:t>http://www.</a:t>
            </a:r>
            <a:r>
              <a:rPr lang="cs-CZ" sz="2000" dirty="0" err="1" smtClean="0">
                <a:latin typeface="Segoe Script" pitchFamily="34" charset="0"/>
                <a:hlinkClick r:id="rId4"/>
              </a:rPr>
              <a:t>ceskatelevize.cz</a:t>
            </a:r>
            <a:r>
              <a:rPr lang="cs-CZ" sz="2000" dirty="0" smtClean="0">
                <a:latin typeface="Segoe Script" pitchFamily="34" charset="0"/>
                <a:hlinkClick r:id="rId4"/>
              </a:rPr>
              <a:t>/</a:t>
            </a:r>
            <a:r>
              <a:rPr lang="cs-CZ" sz="2000" dirty="0" err="1" smtClean="0">
                <a:latin typeface="Segoe Script" pitchFamily="34" charset="0"/>
                <a:hlinkClick r:id="rId4"/>
              </a:rPr>
              <a:t>ivysilani</a:t>
            </a:r>
            <a:r>
              <a:rPr lang="cs-CZ" sz="2000" dirty="0" smtClean="0">
                <a:latin typeface="Segoe Script" pitchFamily="34" charset="0"/>
                <a:hlinkClick r:id="rId4"/>
              </a:rPr>
              <a:t>/10123096165-</a:t>
            </a:r>
            <a:r>
              <a:rPr lang="cs-CZ" sz="2000" dirty="0" err="1" smtClean="0">
                <a:latin typeface="Segoe Script" pitchFamily="34" charset="0"/>
                <a:hlinkClick r:id="rId4"/>
              </a:rPr>
              <a:t>artmix</a:t>
            </a:r>
            <a:r>
              <a:rPr lang="cs-CZ" sz="2000" dirty="0" smtClean="0">
                <a:latin typeface="Segoe Script" pitchFamily="34" charset="0"/>
                <a:hlinkClick r:id="rId4"/>
              </a:rPr>
              <a:t>/215562229000002/obsah/382387-videoart-</a:t>
            </a:r>
            <a:r>
              <a:rPr lang="cs-CZ" sz="2000" dirty="0" err="1" smtClean="0">
                <a:latin typeface="Segoe Script" pitchFamily="34" charset="0"/>
                <a:hlinkClick r:id="rId4"/>
              </a:rPr>
              <a:t>neni</a:t>
            </a:r>
            <a:r>
              <a:rPr lang="cs-CZ" sz="2000" dirty="0" smtClean="0">
                <a:latin typeface="Segoe Script" pitchFamily="34" charset="0"/>
                <a:hlinkClick r:id="rId4"/>
              </a:rPr>
              <a:t>-jen-</a:t>
            </a:r>
            <a:r>
              <a:rPr lang="cs-CZ" sz="2000" dirty="0" err="1" smtClean="0">
                <a:latin typeface="Segoe Script" pitchFamily="34" charset="0"/>
                <a:hlinkClick r:id="rId4"/>
              </a:rPr>
              <a:t>pohyblivy</a:t>
            </a:r>
            <a:r>
              <a:rPr lang="cs-CZ" sz="2000" dirty="0" smtClean="0">
                <a:latin typeface="Segoe Script" pitchFamily="34" charset="0"/>
                <a:hlinkClick r:id="rId4"/>
              </a:rPr>
              <a:t>-</a:t>
            </a:r>
            <a:r>
              <a:rPr lang="cs-CZ" sz="2000" dirty="0" err="1" smtClean="0">
                <a:latin typeface="Segoe Script" pitchFamily="34" charset="0"/>
                <a:hlinkClick r:id="rId4"/>
              </a:rPr>
              <a:t>obrazek</a:t>
            </a:r>
            <a:endParaRPr lang="cs-CZ" sz="2000" dirty="0" smtClean="0">
              <a:latin typeface="Segoe Script" pitchFamily="34" charset="0"/>
            </a:endParaRPr>
          </a:p>
          <a:p>
            <a:r>
              <a:rPr lang="cs-CZ" sz="2000" dirty="0" smtClean="0">
                <a:latin typeface="Segoe Script" pitchFamily="34" charset="0"/>
                <a:hlinkClick r:id="rId5"/>
              </a:rPr>
              <a:t>https://vimeo.com/116153279</a:t>
            </a:r>
            <a:endParaRPr lang="cs-CZ" sz="2000" dirty="0" smtClean="0">
              <a:latin typeface="Segoe Script" pitchFamily="34" charset="0"/>
            </a:endParaRPr>
          </a:p>
          <a:p>
            <a:r>
              <a:rPr lang="cs-CZ" sz="2000" dirty="0" smtClean="0">
                <a:latin typeface="Segoe Script" pitchFamily="34" charset="0"/>
              </a:rPr>
              <a:t>https://vimeo.com/115905281</a:t>
            </a: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000" dirty="0" smtClean="0"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>
              <a:solidFill>
                <a:srgbClr val="A50021"/>
              </a:solidFill>
              <a:latin typeface="Segoe Script" pitchFamily="34" charset="0"/>
            </a:endParaRPr>
          </a:p>
        </p:txBody>
      </p:sp>
      <p:pic>
        <p:nvPicPr>
          <p:cNvPr id="38916" name="Picture 4" descr="http://www.underconstruction.cz/sleepless/12%20fikus%2003%20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9144000" cy="1907381"/>
          </a:xfrm>
          <a:prstGeom prst="rect">
            <a:avLst/>
          </a:prstGeom>
          <a:noFill/>
        </p:spPr>
      </p:pic>
      <p:pic>
        <p:nvPicPr>
          <p:cNvPr id="38918" name="Picture 6" descr="http://www.underconstruction.cz/sleepless/17%20kresloSroub03%20co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08920"/>
            <a:ext cx="9144000" cy="1907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404664"/>
            <a:ext cx="8496943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A50021"/>
                </a:solidFill>
                <a:latin typeface="Segoe Script" pitchFamily="34" charset="0"/>
              </a:rPr>
              <a:t>Rahova</a:t>
            </a:r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 2008</a:t>
            </a: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000" dirty="0" smtClean="0">
              <a:latin typeface="Segoe Script" pitchFamily="34" charset="0"/>
            </a:endParaRPr>
          </a:p>
          <a:p>
            <a:r>
              <a:rPr lang="cs-CZ" sz="2000" dirty="0" smtClean="0">
                <a:latin typeface="Segoe Script" pitchFamily="34" charset="0"/>
                <a:hlinkClick r:id="rId3"/>
              </a:rPr>
              <a:t>http://www.</a:t>
            </a:r>
            <a:r>
              <a:rPr lang="cs-CZ" sz="2000" dirty="0" err="1" smtClean="0">
                <a:latin typeface="Segoe Script" pitchFamily="34" charset="0"/>
                <a:hlinkClick r:id="rId3"/>
              </a:rPr>
              <a:t>underconstruction.cz</a:t>
            </a:r>
            <a:r>
              <a:rPr lang="cs-CZ" sz="2000" dirty="0" smtClean="0">
                <a:latin typeface="Segoe Script" pitchFamily="34" charset="0"/>
                <a:hlinkClick r:id="rId3"/>
              </a:rPr>
              <a:t>/</a:t>
            </a:r>
            <a:r>
              <a:rPr lang="cs-CZ" sz="2000" dirty="0" err="1" smtClean="0">
                <a:latin typeface="Segoe Script" pitchFamily="34" charset="0"/>
                <a:hlinkClick r:id="rId3"/>
              </a:rPr>
              <a:t>rahova</a:t>
            </a:r>
            <a:r>
              <a:rPr lang="cs-CZ" sz="2000" dirty="0" smtClean="0">
                <a:latin typeface="Segoe Script" pitchFamily="34" charset="0"/>
                <a:hlinkClick r:id="rId3"/>
              </a:rPr>
              <a:t>/</a:t>
            </a:r>
            <a:r>
              <a:rPr lang="cs-CZ" sz="2000" dirty="0" err="1" smtClean="0">
                <a:latin typeface="Segoe Script" pitchFamily="34" charset="0"/>
                <a:hlinkClick r:id="rId3"/>
              </a:rPr>
              <a:t>rahova</a:t>
            </a:r>
            <a:r>
              <a:rPr lang="cs-CZ" sz="2000" dirty="0" smtClean="0">
                <a:latin typeface="Segoe Script" pitchFamily="34" charset="0"/>
                <a:hlinkClick r:id="rId3"/>
              </a:rPr>
              <a:t>%20play%20video.html</a:t>
            </a:r>
            <a:endParaRPr lang="cs-CZ" sz="2000" dirty="0" smtClean="0">
              <a:latin typeface="Segoe Script" pitchFamily="34" charset="0"/>
            </a:endParaRPr>
          </a:p>
          <a:p>
            <a:r>
              <a:rPr lang="cs-CZ" sz="2000" dirty="0" smtClean="0">
                <a:latin typeface="Segoe Script" pitchFamily="34" charset="0"/>
              </a:rPr>
              <a:t>http://www.</a:t>
            </a:r>
            <a:r>
              <a:rPr lang="cs-CZ" sz="2000" dirty="0" err="1" smtClean="0">
                <a:latin typeface="Segoe Script" pitchFamily="34" charset="0"/>
              </a:rPr>
              <a:t>underconstruction.cz</a:t>
            </a:r>
            <a:r>
              <a:rPr lang="cs-CZ" sz="2000" dirty="0" smtClean="0">
                <a:latin typeface="Segoe Script" pitchFamily="34" charset="0"/>
              </a:rPr>
              <a:t>/</a:t>
            </a:r>
            <a:r>
              <a:rPr lang="cs-CZ" sz="2000" dirty="0" err="1" smtClean="0">
                <a:latin typeface="Segoe Script" pitchFamily="34" charset="0"/>
              </a:rPr>
              <a:t>rahova</a:t>
            </a:r>
            <a:r>
              <a:rPr lang="cs-CZ" sz="2000" dirty="0" smtClean="0">
                <a:latin typeface="Segoe Script" pitchFamily="34" charset="0"/>
              </a:rPr>
              <a:t>/</a:t>
            </a:r>
            <a:r>
              <a:rPr lang="cs-CZ" sz="2000" dirty="0" err="1" smtClean="0">
                <a:latin typeface="Segoe Script" pitchFamily="34" charset="0"/>
              </a:rPr>
              <a:t>rahova</a:t>
            </a:r>
            <a:r>
              <a:rPr lang="cs-CZ" sz="2000" dirty="0" smtClean="0">
                <a:latin typeface="Segoe Script" pitchFamily="34" charset="0"/>
              </a:rPr>
              <a:t>_</a:t>
            </a:r>
            <a:r>
              <a:rPr lang="cs-CZ" sz="2000" dirty="0" err="1" smtClean="0">
                <a:latin typeface="Segoe Script" pitchFamily="34" charset="0"/>
              </a:rPr>
              <a:t>gallery</a:t>
            </a:r>
            <a:r>
              <a:rPr lang="cs-CZ" sz="2000" dirty="0" smtClean="0">
                <a:latin typeface="Segoe Script" pitchFamily="34" charset="0"/>
              </a:rPr>
              <a:t>_</a:t>
            </a:r>
            <a:r>
              <a:rPr lang="cs-CZ" sz="2000" dirty="0" err="1" smtClean="0">
                <a:latin typeface="Segoe Script" pitchFamily="34" charset="0"/>
              </a:rPr>
              <a:t>veem.html</a:t>
            </a:r>
            <a:endParaRPr lang="cs-CZ" sz="2000" dirty="0" smtClean="0"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000" dirty="0" smtClean="0"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>
              <a:solidFill>
                <a:srgbClr val="A50021"/>
              </a:solidFill>
              <a:latin typeface="Segoe Script" pitchFamily="34" charset="0"/>
            </a:endParaRPr>
          </a:p>
        </p:txBody>
      </p:sp>
      <p:pic>
        <p:nvPicPr>
          <p:cNvPr id="38914" name="Picture 2" descr="http://www.underconstruction.cz/assets/rahova/schranky/post%20box%20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9142948" cy="4312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404664"/>
            <a:ext cx="8496943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A50021"/>
                </a:solidFill>
                <a:latin typeface="Segoe Script" pitchFamily="34" charset="0"/>
              </a:rPr>
              <a:t>Virtual</a:t>
            </a:r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 soul </a:t>
            </a:r>
            <a:r>
              <a:rPr lang="cs-CZ" sz="2400" dirty="0" err="1" smtClean="0">
                <a:solidFill>
                  <a:srgbClr val="A50021"/>
                </a:solidFill>
                <a:latin typeface="Segoe Script" pitchFamily="34" charset="0"/>
              </a:rPr>
              <a:t>waste</a:t>
            </a:r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 2008</a:t>
            </a: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000" dirty="0" smtClean="0">
              <a:latin typeface="Segoe Script" pitchFamily="34" charset="0"/>
            </a:endParaRPr>
          </a:p>
          <a:p>
            <a:r>
              <a:rPr lang="cs-CZ" sz="2000" dirty="0" smtClean="0">
                <a:latin typeface="Segoe Script" pitchFamily="34" charset="0"/>
              </a:rPr>
              <a:t>http://www.</a:t>
            </a:r>
            <a:r>
              <a:rPr lang="cs-CZ" sz="2000" dirty="0" err="1" smtClean="0">
                <a:latin typeface="Segoe Script" pitchFamily="34" charset="0"/>
              </a:rPr>
              <a:t>underconstruction.cz</a:t>
            </a:r>
            <a:r>
              <a:rPr lang="cs-CZ" sz="2000" dirty="0" smtClean="0">
                <a:latin typeface="Segoe Script" pitchFamily="34" charset="0"/>
              </a:rPr>
              <a:t>/</a:t>
            </a:r>
            <a:r>
              <a:rPr lang="cs-CZ" sz="2000" dirty="0" err="1" smtClean="0">
                <a:latin typeface="Segoe Script" pitchFamily="34" charset="0"/>
              </a:rPr>
              <a:t>vsw</a:t>
            </a:r>
            <a:r>
              <a:rPr lang="cs-CZ" sz="2000" dirty="0" smtClean="0">
                <a:latin typeface="Segoe Script" pitchFamily="34" charset="0"/>
              </a:rPr>
              <a:t>_</a:t>
            </a:r>
            <a:r>
              <a:rPr lang="cs-CZ" sz="2000" dirty="0" err="1" smtClean="0">
                <a:latin typeface="Segoe Script" pitchFamily="34" charset="0"/>
              </a:rPr>
              <a:t>folder</a:t>
            </a:r>
            <a:r>
              <a:rPr lang="cs-CZ" sz="2000" dirty="0" smtClean="0">
                <a:latin typeface="Segoe Script" pitchFamily="34" charset="0"/>
              </a:rPr>
              <a:t>/</a:t>
            </a:r>
            <a:r>
              <a:rPr lang="cs-CZ" sz="2000" dirty="0" err="1" smtClean="0">
                <a:latin typeface="Segoe Script" pitchFamily="34" charset="0"/>
              </a:rPr>
              <a:t>vsw</a:t>
            </a:r>
            <a:r>
              <a:rPr lang="cs-CZ" sz="2000" dirty="0" smtClean="0">
                <a:latin typeface="Segoe Script" pitchFamily="34" charset="0"/>
              </a:rPr>
              <a:t>_play%20video.html</a:t>
            </a: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000" dirty="0" smtClean="0"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 smtClean="0">
              <a:solidFill>
                <a:srgbClr val="A50021"/>
              </a:solidFill>
              <a:latin typeface="Segoe Script" pitchFamily="34" charset="0"/>
            </a:endParaRPr>
          </a:p>
          <a:p>
            <a:endParaRPr lang="cs-CZ" sz="2400" dirty="0">
              <a:solidFill>
                <a:srgbClr val="A50021"/>
              </a:solidFill>
              <a:latin typeface="Segoe Script" pitchFamily="34" charset="0"/>
            </a:endParaRPr>
          </a:p>
        </p:txBody>
      </p:sp>
      <p:pic>
        <p:nvPicPr>
          <p:cNvPr id="41986" name="Picture 2" descr="http://en.nai.nl/mmbase/images/755313/davidmozny_virtual2_45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602665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9553" y="47667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Použitá literatura a zdroje (citováno 14.3.2015):</a:t>
            </a:r>
          </a:p>
          <a:p>
            <a:r>
              <a:rPr lang="cs-CZ" dirty="0" smtClean="0"/>
              <a:t>LINDAUROVÁ, Lenka. </a:t>
            </a:r>
            <a:r>
              <a:rPr lang="cs-CZ" i="1" dirty="0" smtClean="0"/>
              <a:t>Mezera: mladé umění v Česku 1990-2014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Editor Bára Procházková. V Praze: </a:t>
            </a:r>
            <a:r>
              <a:rPr lang="cs-CZ" dirty="0" err="1" smtClean="0"/>
              <a:t>Yinachi</a:t>
            </a:r>
            <a:r>
              <a:rPr lang="cs-CZ" dirty="0" smtClean="0"/>
              <a:t>, 2014, 542 s. </a:t>
            </a:r>
            <a:r>
              <a:rPr lang="cs-CZ" dirty="0" err="1" smtClean="0"/>
              <a:t>Magnus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. ISBN 978-80-905317-3-4.</a:t>
            </a:r>
          </a:p>
          <a:p>
            <a:r>
              <a:rPr lang="cs-CZ" dirty="0" smtClean="0"/>
              <a:t>SCERANKOVÁ, Pavla. </a:t>
            </a:r>
            <a:r>
              <a:rPr lang="cs-CZ" i="1" dirty="0" smtClean="0"/>
              <a:t>Pavla </a:t>
            </a:r>
            <a:r>
              <a:rPr lang="cs-CZ" i="1" dirty="0" err="1" smtClean="0"/>
              <a:t>Sceranková</a:t>
            </a:r>
            <a:r>
              <a:rPr lang="cs-CZ" i="1" dirty="0" smtClean="0"/>
              <a:t>: souhvězdí = </a:t>
            </a:r>
            <a:r>
              <a:rPr lang="cs-CZ" i="1" dirty="0" err="1" smtClean="0"/>
              <a:t>constellations</a:t>
            </a:r>
            <a:r>
              <a:rPr lang="cs-CZ" i="1" dirty="0" smtClean="0"/>
              <a:t> : [24.10.2013-23.3.2014, Moravská galerie v Brně, Atrium Pražákova paláce, Brno</a:t>
            </a:r>
            <a:r>
              <a:rPr lang="cs-CZ" dirty="0" smtClean="0"/>
              <a:t>. V Brně: Moravská galerie, 2013, [39] s. ISBN 978-80-7027-269-5.</a:t>
            </a:r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underconstruction.cz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projects.html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artlist.cz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david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mozny</a:t>
            </a:r>
            <a:r>
              <a:rPr lang="cs-CZ" dirty="0" smtClean="0">
                <a:hlinkClick r:id="rId4"/>
              </a:rPr>
              <a:t>-6346/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https://vimeo.com/dmozny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scerankova.wz.cz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smtClean="0"/>
              <a:t>http://artycok.tv/lang/cs-cz/26801/pavla-scerankova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9" y="404664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A50021"/>
                </a:solidFill>
                <a:latin typeface="Segoe Script" pitchFamily="34" charset="0"/>
                <a:ea typeface="Dotum" pitchFamily="34" charset="-127"/>
              </a:rPr>
              <a:t>Pavla </a:t>
            </a:r>
            <a:r>
              <a:rPr lang="cs-CZ" sz="3600" b="1" dirty="0" err="1" smtClean="0">
                <a:solidFill>
                  <a:srgbClr val="A50021"/>
                </a:solidFill>
                <a:latin typeface="Segoe Script" pitchFamily="34" charset="0"/>
                <a:ea typeface="Dotum" pitchFamily="34" charset="-127"/>
              </a:rPr>
              <a:t>Sceránková</a:t>
            </a:r>
            <a:endParaRPr lang="cs-CZ" sz="3600" b="1" dirty="0" smtClean="0">
              <a:solidFill>
                <a:srgbClr val="A50021"/>
              </a:solidFill>
              <a:latin typeface="Segoe Script" pitchFamily="34" charset="0"/>
              <a:ea typeface="Dotum" pitchFamily="34" charset="-127"/>
            </a:endParaRPr>
          </a:p>
          <a:p>
            <a:pPr>
              <a:buFont typeface="Arial" pitchFamily="34" charset="0"/>
              <a:buChar char="•"/>
            </a:pPr>
            <a:r>
              <a:rPr lang="cs-CZ" sz="3600" b="1" dirty="0" smtClean="0">
                <a:latin typeface="Segoe Script" pitchFamily="34" charset="0"/>
                <a:ea typeface="Dotum" pitchFamily="34" charset="-127"/>
              </a:rPr>
              <a:t> </a:t>
            </a:r>
            <a:r>
              <a:rPr lang="cs-CZ" sz="2800" b="1" dirty="0" smtClean="0">
                <a:latin typeface="Segoe Script" pitchFamily="34" charset="0"/>
                <a:ea typeface="Dotum" pitchFamily="34" charset="-127"/>
              </a:rPr>
              <a:t>narodila 1980 v Košicích</a:t>
            </a:r>
          </a:p>
          <a:p>
            <a:r>
              <a:rPr lang="cs-CZ" sz="3600" b="1" dirty="0" smtClean="0">
                <a:latin typeface="Segoe Script" pitchFamily="34" charset="0"/>
                <a:ea typeface="Dotum" pitchFamily="34" charset="-127"/>
              </a:rPr>
              <a:t>Studia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Segoe Script" pitchFamily="34" charset="0"/>
                <a:ea typeface="Dotum" pitchFamily="34" charset="-127"/>
              </a:rPr>
              <a:t>2011 dizertace v oboru Výtvarná tvorba na AVU v Praze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Segoe Script" pitchFamily="34" charset="0"/>
                <a:ea typeface="Dotum" pitchFamily="34" charset="-127"/>
              </a:rPr>
              <a:t>2000-2006 AVU v Praze u Miloše </a:t>
            </a:r>
            <a:r>
              <a:rPr lang="cs-CZ" sz="2400" b="1" dirty="0" err="1" smtClean="0">
                <a:latin typeface="Segoe Script" pitchFamily="34" charset="0"/>
                <a:ea typeface="Dotum" pitchFamily="34" charset="-127"/>
              </a:rPr>
              <a:t>Šejna</a:t>
            </a:r>
            <a:r>
              <a:rPr lang="cs-CZ" sz="2400" b="1" dirty="0" smtClean="0">
                <a:latin typeface="Segoe Script" pitchFamily="34" charset="0"/>
                <a:ea typeface="Dotum" pitchFamily="34" charset="-127"/>
              </a:rPr>
              <a:t> a Milana Knížáka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>
              <a:latin typeface="Segoe Script" pitchFamily="34" charset="0"/>
              <a:ea typeface="Dotum" pitchFamily="34" charset="-127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Segoe Script" pitchFamily="34" charset="0"/>
                <a:ea typeface="Dotum" pitchFamily="34" charset="-127"/>
              </a:rPr>
              <a:t>Finalistka CJCH roku 2007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Segoe Script" pitchFamily="34" charset="0"/>
                <a:ea typeface="Dotum" pitchFamily="34" charset="-127"/>
              </a:rPr>
              <a:t>Sestra Lucie </a:t>
            </a:r>
            <a:r>
              <a:rPr lang="cs-CZ" sz="2400" b="1" dirty="0" err="1" smtClean="0">
                <a:latin typeface="Segoe Script" pitchFamily="34" charset="0"/>
                <a:ea typeface="Dotum" pitchFamily="34" charset="-127"/>
              </a:rPr>
              <a:t>Sceránkové</a:t>
            </a:r>
            <a:r>
              <a:rPr lang="cs-CZ" sz="2400" b="1" dirty="0" smtClean="0">
                <a:latin typeface="Segoe Script" pitchFamily="34" charset="0"/>
                <a:ea typeface="Dotum" pitchFamily="34" charset="-127"/>
              </a:rPr>
              <a:t>(</a:t>
            </a:r>
            <a:r>
              <a:rPr lang="cs-CZ" sz="2400" b="1" dirty="0" err="1" smtClean="0">
                <a:latin typeface="Segoe Script" pitchFamily="34" charset="0"/>
                <a:ea typeface="Dotum" pitchFamily="34" charset="-127"/>
              </a:rPr>
              <a:t>fotpgrafka</a:t>
            </a:r>
            <a:r>
              <a:rPr lang="cs-CZ" sz="2400" b="1" dirty="0" smtClean="0">
                <a:latin typeface="Segoe Script" pitchFamily="34" charset="0"/>
                <a:ea typeface="Dotum" pitchFamily="34" charset="-127"/>
              </a:rPr>
              <a:t>, finalistka CJCH roku 2014)</a:t>
            </a:r>
          </a:p>
          <a:p>
            <a:pPr>
              <a:buFont typeface="Arial" pitchFamily="34" charset="0"/>
              <a:buChar char="•"/>
            </a:pPr>
            <a:endParaRPr lang="cs-CZ" sz="2400" b="1" dirty="0"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9" y="404664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A50021"/>
                </a:solidFill>
                <a:latin typeface="Segoe Script" pitchFamily="34" charset="0"/>
                <a:ea typeface="Dotum" pitchFamily="34" charset="-127"/>
              </a:rPr>
              <a:t>Samostatné výstavy</a:t>
            </a:r>
          </a:p>
          <a:p>
            <a:r>
              <a:rPr lang="cs-CZ" sz="2000" dirty="0" smtClean="0">
                <a:latin typeface="Segoe Script" pitchFamily="34" charset="0"/>
              </a:rPr>
              <a:t>2014      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The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Old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light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IN THE GALAXIES DEPARTMENT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curated</a:t>
            </a:r>
            <a:r>
              <a:rPr lang="cs-CZ" sz="2000" dirty="0" smtClean="0">
                <a:latin typeface="Segoe Script" pitchFamily="34" charset="0"/>
              </a:rPr>
              <a:t> by Ján Zálešák, </a:t>
            </a:r>
            <a:r>
              <a:rPr lang="cs-CZ" sz="2000" dirty="0" err="1" smtClean="0">
                <a:latin typeface="Segoe Script" pitchFamily="34" charset="0"/>
              </a:rPr>
              <a:t>Fait</a:t>
            </a:r>
            <a:r>
              <a:rPr lang="cs-CZ" sz="2000" dirty="0" smtClean="0">
                <a:latin typeface="Segoe Script" pitchFamily="34" charset="0"/>
              </a:rPr>
              <a:t> </a:t>
            </a:r>
            <a:r>
              <a:rPr lang="cs-CZ" sz="2000" dirty="0" err="1" smtClean="0">
                <a:latin typeface="Segoe Script" pitchFamily="34" charset="0"/>
              </a:rPr>
              <a:t>gallery</a:t>
            </a:r>
            <a:r>
              <a:rPr lang="cs-CZ" sz="2000" dirty="0" smtClean="0">
                <a:latin typeface="Segoe Script" pitchFamily="34" charset="0"/>
              </a:rPr>
              <a:t>, Brno, CZ 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dirty="0" smtClean="0">
                <a:latin typeface="Segoe Script" pitchFamily="34" charset="0"/>
              </a:rPr>
              <a:t>2013 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Constellation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curated</a:t>
            </a:r>
            <a:r>
              <a:rPr lang="cs-CZ" sz="2000" dirty="0" smtClean="0">
                <a:latin typeface="Segoe Script" pitchFamily="34" charset="0"/>
              </a:rPr>
              <a:t> by </a:t>
            </a:r>
            <a:r>
              <a:rPr lang="cs-CZ" sz="2000" dirty="0" err="1" smtClean="0">
                <a:latin typeface="Segoe Script" pitchFamily="34" charset="0"/>
              </a:rPr>
              <a:t>Yvona</a:t>
            </a:r>
            <a:r>
              <a:rPr lang="cs-CZ" sz="2000" dirty="0" smtClean="0">
                <a:latin typeface="Segoe Script" pitchFamily="34" charset="0"/>
              </a:rPr>
              <a:t> Ferencová, </a:t>
            </a:r>
            <a:r>
              <a:rPr lang="cs-CZ" sz="2000" dirty="0" err="1" smtClean="0">
                <a:latin typeface="Segoe Script" pitchFamily="34" charset="0"/>
              </a:rPr>
              <a:t>Moravian</a:t>
            </a:r>
            <a:r>
              <a:rPr lang="cs-CZ" sz="2000" dirty="0" smtClean="0">
                <a:latin typeface="Segoe Script" pitchFamily="34" charset="0"/>
              </a:rPr>
              <a:t> </a:t>
            </a:r>
            <a:r>
              <a:rPr lang="cs-CZ" sz="2000" dirty="0" err="1" smtClean="0">
                <a:latin typeface="Segoe Script" pitchFamily="34" charset="0"/>
              </a:rPr>
              <a:t>Gallery</a:t>
            </a:r>
            <a:r>
              <a:rPr lang="cs-CZ" sz="2000" dirty="0" smtClean="0">
                <a:latin typeface="Segoe Script" pitchFamily="34" charset="0"/>
              </a:rPr>
              <a:t> in Brno, CZ 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Woman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in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the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Moon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curated</a:t>
            </a:r>
            <a:r>
              <a:rPr lang="cs-CZ" sz="2000" dirty="0" smtClean="0">
                <a:latin typeface="Segoe Script" pitchFamily="34" charset="0"/>
              </a:rPr>
              <a:t> by Sandra </a:t>
            </a:r>
            <a:r>
              <a:rPr lang="cs-CZ" sz="2000" dirty="0" err="1" smtClean="0">
                <a:latin typeface="Segoe Script" pitchFamily="34" charset="0"/>
              </a:rPr>
              <a:t>Baborovská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Prague</a:t>
            </a:r>
            <a:r>
              <a:rPr lang="cs-CZ" sz="2000" dirty="0" smtClean="0">
                <a:latin typeface="Segoe Script" pitchFamily="34" charset="0"/>
              </a:rPr>
              <a:t> City </a:t>
            </a:r>
            <a:r>
              <a:rPr lang="cs-CZ" sz="2000" dirty="0" err="1" smtClean="0">
                <a:latin typeface="Segoe Script" pitchFamily="34" charset="0"/>
              </a:rPr>
              <a:t>Gallery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Prague</a:t>
            </a:r>
            <a:r>
              <a:rPr lang="cs-CZ" sz="2000" dirty="0" smtClean="0">
                <a:latin typeface="Segoe Script" pitchFamily="34" charset="0"/>
              </a:rPr>
              <a:t> 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dirty="0" smtClean="0">
                <a:latin typeface="Segoe Script" pitchFamily="34" charset="0"/>
              </a:rPr>
              <a:t>2012 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Missing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Chapter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curated</a:t>
            </a:r>
            <a:r>
              <a:rPr lang="cs-CZ" sz="2000" dirty="0" smtClean="0">
                <a:latin typeface="Segoe Script" pitchFamily="34" charset="0"/>
              </a:rPr>
              <a:t> by Tereza Stejskalová, Drdova </a:t>
            </a:r>
            <a:r>
              <a:rPr lang="cs-CZ" sz="2000" dirty="0" err="1" smtClean="0">
                <a:latin typeface="Segoe Script" pitchFamily="34" charset="0"/>
              </a:rPr>
              <a:t>Gallery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Prague</a:t>
            </a:r>
            <a:r>
              <a:rPr lang="cs-CZ" sz="2000" dirty="0" smtClean="0">
                <a:latin typeface="Segoe Script" pitchFamily="34" charset="0"/>
              </a:rPr>
              <a:t> </a:t>
            </a:r>
            <a:br>
              <a:rPr lang="cs-CZ" sz="2000" dirty="0" smtClean="0">
                <a:latin typeface="Segoe Script" pitchFamily="34" charset="0"/>
              </a:rPr>
            </a:br>
            <a:endParaRPr lang="cs-CZ" sz="2000" b="1" dirty="0">
              <a:latin typeface="Segoe Script" pitchFamily="34" charset="0"/>
              <a:ea typeface="Dotum" pitchFamily="34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9" y="404664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A50021"/>
                </a:solidFill>
                <a:latin typeface="Segoe Script" pitchFamily="34" charset="0"/>
                <a:ea typeface="Dotum" pitchFamily="34" charset="-127"/>
              </a:rPr>
              <a:t>Samostatné výstavy</a:t>
            </a:r>
          </a:p>
          <a:p>
            <a:r>
              <a:rPr lang="cs-CZ" sz="2000" dirty="0" smtClean="0">
                <a:latin typeface="Segoe Script" pitchFamily="34" charset="0"/>
              </a:rPr>
              <a:t>2011 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A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Message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from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the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Neocortex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curated</a:t>
            </a:r>
            <a:r>
              <a:rPr lang="cs-CZ" sz="2000" dirty="0" smtClean="0">
                <a:latin typeface="Segoe Script" pitchFamily="34" charset="0"/>
              </a:rPr>
              <a:t> by Sandra </a:t>
            </a:r>
            <a:r>
              <a:rPr lang="cs-CZ" sz="2000" dirty="0" err="1" smtClean="0">
                <a:latin typeface="Segoe Script" pitchFamily="34" charset="0"/>
              </a:rPr>
              <a:t>Baborovská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Prague</a:t>
            </a:r>
            <a:r>
              <a:rPr lang="cs-CZ" sz="2000" dirty="0" smtClean="0">
                <a:latin typeface="Segoe Script" pitchFamily="34" charset="0"/>
              </a:rPr>
              <a:t> City </a:t>
            </a:r>
            <a:r>
              <a:rPr lang="cs-CZ" sz="2000" dirty="0" err="1" smtClean="0">
                <a:latin typeface="Segoe Script" pitchFamily="34" charset="0"/>
              </a:rPr>
              <a:t>Gallery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The</a:t>
            </a:r>
            <a:r>
              <a:rPr lang="cs-CZ" sz="2000" dirty="0" smtClean="0">
                <a:latin typeface="Segoe Script" pitchFamily="34" charset="0"/>
              </a:rPr>
              <a:t> </a:t>
            </a:r>
            <a:r>
              <a:rPr lang="cs-CZ" sz="2000" dirty="0" err="1" smtClean="0">
                <a:latin typeface="Segoe Script" pitchFamily="34" charset="0"/>
              </a:rPr>
              <a:t>Golden</a:t>
            </a:r>
            <a:r>
              <a:rPr lang="cs-CZ" sz="2000" dirty="0" smtClean="0">
                <a:latin typeface="Segoe Script" pitchFamily="34" charset="0"/>
              </a:rPr>
              <a:t> Ring, </a:t>
            </a:r>
            <a:r>
              <a:rPr lang="cs-CZ" sz="2000" dirty="0" err="1" smtClean="0">
                <a:latin typeface="Segoe Script" pitchFamily="34" charset="0"/>
              </a:rPr>
              <a:t>Prague</a:t>
            </a:r>
            <a:r>
              <a:rPr lang="cs-CZ" sz="2000" dirty="0" smtClean="0">
                <a:latin typeface="Segoe Script" pitchFamily="34" charset="0"/>
              </a:rPr>
              <a:t> 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dirty="0" smtClean="0">
                <a:latin typeface="Segoe Script" pitchFamily="34" charset="0"/>
              </a:rPr>
              <a:t>2009 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Alles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wird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gut</a:t>
            </a:r>
            <a:r>
              <a:rPr lang="cs-CZ" sz="2000" dirty="0" smtClean="0">
                <a:latin typeface="Segoe Script" pitchFamily="34" charset="0"/>
              </a:rPr>
              <a:t>, G99, </a:t>
            </a:r>
            <a:r>
              <a:rPr lang="cs-CZ" sz="2000" dirty="0" err="1" smtClean="0">
                <a:latin typeface="Segoe Script" pitchFamily="34" charset="0"/>
              </a:rPr>
              <a:t>curated</a:t>
            </a:r>
            <a:r>
              <a:rPr lang="cs-CZ" sz="2000" dirty="0" smtClean="0">
                <a:latin typeface="Segoe Script" pitchFamily="34" charset="0"/>
              </a:rPr>
              <a:t> by František </a:t>
            </a:r>
            <a:r>
              <a:rPr lang="cs-CZ" sz="2000" dirty="0" err="1" smtClean="0">
                <a:latin typeface="Segoe Script" pitchFamily="34" charset="0"/>
              </a:rPr>
              <a:t>Kowolovski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The</a:t>
            </a:r>
            <a:r>
              <a:rPr lang="cs-CZ" sz="2000" dirty="0" smtClean="0">
                <a:latin typeface="Segoe Script" pitchFamily="34" charset="0"/>
              </a:rPr>
              <a:t> Brno House </a:t>
            </a:r>
            <a:r>
              <a:rPr lang="cs-CZ" sz="2000" dirty="0" err="1" smtClean="0">
                <a:latin typeface="Segoe Script" pitchFamily="34" charset="0"/>
              </a:rPr>
              <a:t>of</a:t>
            </a:r>
            <a:r>
              <a:rPr lang="cs-CZ" sz="2000" dirty="0" smtClean="0">
                <a:latin typeface="Segoe Script" pitchFamily="34" charset="0"/>
              </a:rPr>
              <a:t> </a:t>
            </a:r>
            <a:r>
              <a:rPr lang="cs-CZ" sz="2000" dirty="0" err="1" smtClean="0">
                <a:latin typeface="Segoe Script" pitchFamily="34" charset="0"/>
              </a:rPr>
              <a:t>Arts</a:t>
            </a:r>
            <a:r>
              <a:rPr lang="cs-CZ" sz="2000" dirty="0" smtClean="0">
                <a:latin typeface="Segoe Script" pitchFamily="34" charset="0"/>
              </a:rPr>
              <a:t>, Brno, CZ 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i="1" dirty="0" smtClean="0">
                <a:latin typeface="Segoe Script" pitchFamily="34" charset="0"/>
              </a:rPr>
              <a:t>P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uzzle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curated</a:t>
            </a:r>
            <a:r>
              <a:rPr lang="cs-CZ" sz="2000" dirty="0" smtClean="0">
                <a:latin typeface="Segoe Script" pitchFamily="34" charset="0"/>
              </a:rPr>
              <a:t> by Ján Zálešák,  BKC </a:t>
            </a:r>
            <a:r>
              <a:rPr lang="cs-CZ" sz="2000" dirty="0" err="1" smtClean="0">
                <a:latin typeface="Segoe Script" pitchFamily="34" charset="0"/>
              </a:rPr>
              <a:t>gallery</a:t>
            </a:r>
            <a:r>
              <a:rPr lang="cs-CZ" sz="2000" dirty="0" smtClean="0">
                <a:latin typeface="Segoe Script" pitchFamily="34" charset="0"/>
              </a:rPr>
              <a:t>, Brno, CZ 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dirty="0" smtClean="0">
                <a:latin typeface="Segoe Script" pitchFamily="34" charset="0"/>
              </a:rPr>
              <a:t>2008 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Open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closed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open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closed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open</a:t>
            </a:r>
            <a:r>
              <a:rPr lang="cs-CZ" sz="2000" i="1" dirty="0" smtClean="0">
                <a:latin typeface="Segoe Script" pitchFamily="34" charset="0"/>
              </a:rPr>
              <a:t>...</a:t>
            </a:r>
            <a:r>
              <a:rPr lang="cs-CZ" sz="2000" dirty="0" smtClean="0">
                <a:latin typeface="Segoe Script" pitchFamily="34" charset="0"/>
              </a:rPr>
              <a:t> , </a:t>
            </a:r>
            <a:r>
              <a:rPr lang="cs-CZ" sz="2000" dirty="0" err="1" smtClean="0">
                <a:latin typeface="Segoe Script" pitchFamily="34" charset="0"/>
              </a:rPr>
              <a:t>curated</a:t>
            </a:r>
            <a:r>
              <a:rPr lang="cs-CZ" sz="2000" dirty="0" smtClean="0">
                <a:latin typeface="Segoe Script" pitchFamily="34" charset="0"/>
              </a:rPr>
              <a:t> by Monika </a:t>
            </a:r>
            <a:r>
              <a:rPr lang="cs-CZ" sz="2000" dirty="0" err="1" smtClean="0">
                <a:latin typeface="Segoe Script" pitchFamily="34" charset="0"/>
              </a:rPr>
              <a:t>Sybolová</a:t>
            </a:r>
            <a:r>
              <a:rPr lang="cs-CZ" sz="2000" dirty="0" smtClean="0">
                <a:latin typeface="Segoe Script" pitchFamily="34" charset="0"/>
              </a:rPr>
              <a:t>, Ondřej Horák, </a:t>
            </a:r>
            <a:r>
              <a:rPr lang="cs-CZ" sz="2000" dirty="0" err="1" smtClean="0">
                <a:latin typeface="Segoe Script" pitchFamily="34" charset="0"/>
              </a:rPr>
              <a:t>site</a:t>
            </a:r>
            <a:r>
              <a:rPr lang="cs-CZ" sz="2000" dirty="0" smtClean="0">
                <a:latin typeface="Segoe Script" pitchFamily="34" charset="0"/>
              </a:rPr>
              <a:t> </a:t>
            </a:r>
            <a:r>
              <a:rPr lang="cs-CZ" sz="2000" dirty="0" err="1" smtClean="0">
                <a:latin typeface="Segoe Script" pitchFamily="34" charset="0"/>
              </a:rPr>
              <a:t>specific</a:t>
            </a:r>
            <a:r>
              <a:rPr lang="cs-CZ" sz="2000" dirty="0" smtClean="0">
                <a:latin typeface="Segoe Script" pitchFamily="34" charset="0"/>
              </a:rPr>
              <a:t>, CZ 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dirty="0" smtClean="0">
                <a:latin typeface="Segoe Script" pitchFamily="34" charset="0"/>
              </a:rPr>
              <a:t>2006 </a:t>
            </a:r>
            <a:br>
              <a:rPr lang="cs-CZ" sz="2000" dirty="0" smtClean="0">
                <a:latin typeface="Segoe Script" pitchFamily="34" charset="0"/>
              </a:rPr>
            </a:b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Sauer</a:t>
            </a:r>
            <a:r>
              <a:rPr lang="cs-CZ" sz="2000" i="1" dirty="0" smtClean="0">
                <a:solidFill>
                  <a:srgbClr val="A50021"/>
                </a:solidFill>
                <a:latin typeface="Segoe Script" pitchFamily="34" charset="0"/>
              </a:rPr>
              <a:t> </a:t>
            </a:r>
            <a:r>
              <a:rPr lang="cs-CZ" sz="2000" i="1" dirty="0" err="1" smtClean="0">
                <a:solidFill>
                  <a:srgbClr val="A50021"/>
                </a:solidFill>
                <a:latin typeface="Segoe Script" pitchFamily="34" charset="0"/>
              </a:rPr>
              <a:t>Kraut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curated</a:t>
            </a:r>
            <a:r>
              <a:rPr lang="cs-CZ" sz="2000" dirty="0" smtClean="0">
                <a:latin typeface="Segoe Script" pitchFamily="34" charset="0"/>
              </a:rPr>
              <a:t> by Michal </a:t>
            </a:r>
            <a:r>
              <a:rPr lang="cs-CZ" sz="2000" dirty="0" err="1" smtClean="0">
                <a:latin typeface="Segoe Script" pitchFamily="34" charset="0"/>
              </a:rPr>
              <a:t>Pěchouček</a:t>
            </a:r>
            <a:r>
              <a:rPr lang="cs-CZ" sz="2000" dirty="0" smtClean="0">
                <a:latin typeface="Segoe Script" pitchFamily="34" charset="0"/>
              </a:rPr>
              <a:t>, Jelení </a:t>
            </a:r>
            <a:r>
              <a:rPr lang="cs-CZ" sz="2000" dirty="0" err="1" smtClean="0">
                <a:latin typeface="Segoe Script" pitchFamily="34" charset="0"/>
              </a:rPr>
              <a:t>Gallery</a:t>
            </a:r>
            <a:r>
              <a:rPr lang="cs-CZ" sz="2000" dirty="0" smtClean="0">
                <a:latin typeface="Segoe Script" pitchFamily="34" charset="0"/>
              </a:rPr>
              <a:t>, </a:t>
            </a:r>
            <a:r>
              <a:rPr lang="cs-CZ" sz="2000" dirty="0" err="1" smtClean="0">
                <a:latin typeface="Segoe Script" pitchFamily="34" charset="0"/>
              </a:rPr>
              <a:t>Prague</a:t>
            </a:r>
            <a:endParaRPr lang="cs-CZ" sz="2000" b="1" dirty="0">
              <a:latin typeface="Segoe Script" pitchFamily="34" charset="0"/>
              <a:ea typeface="Dotum" pitchFamily="34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http://www.scerankova.wz.cz/2014-collision%20of%20galaxies/396A6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808"/>
            <a:ext cx="9144000" cy="609219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1520" y="332656"/>
            <a:ext cx="4305987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V oddělení galaxií 2014</a:t>
            </a: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endParaRPr lang="cs-CZ" dirty="0" smtClean="0">
              <a:latin typeface="Segoe Script" pitchFamily="34" charset="0"/>
            </a:endParaRPr>
          </a:p>
          <a:p>
            <a:r>
              <a:rPr lang="cs-CZ" dirty="0" smtClean="0">
                <a:latin typeface="Segoe Script" pitchFamily="34" charset="0"/>
              </a:rPr>
              <a:t>http://www.</a:t>
            </a:r>
            <a:r>
              <a:rPr lang="cs-CZ" dirty="0" err="1" smtClean="0">
                <a:latin typeface="Segoe Script" pitchFamily="34" charset="0"/>
              </a:rPr>
              <a:t>scerankova.wz.cz</a:t>
            </a:r>
            <a:r>
              <a:rPr lang="cs-CZ" dirty="0" smtClean="0">
                <a:latin typeface="Segoe Script" pitchFamily="34" charset="0"/>
              </a:rPr>
              <a:t>/</a:t>
            </a:r>
            <a:endParaRPr lang="cs-CZ" dirty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http://www.scerankova.wz.cz/2013-constellations/_W6B7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0100"/>
            <a:ext cx="9144000" cy="60579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95536" y="332656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Souhvězdí 2013</a:t>
            </a:r>
            <a:endParaRPr lang="cs-CZ" sz="2400" dirty="0">
              <a:solidFill>
                <a:srgbClr val="A50021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5536" y="332656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Žena na měsíci 2013</a:t>
            </a:r>
            <a:endParaRPr lang="cs-CZ" sz="2400" dirty="0">
              <a:solidFill>
                <a:srgbClr val="A50021"/>
              </a:solidFill>
              <a:latin typeface="Segoe Script" pitchFamily="34" charset="0"/>
            </a:endParaRPr>
          </a:p>
        </p:txBody>
      </p:sp>
      <p:pic>
        <p:nvPicPr>
          <p:cNvPr id="23554" name="Picture 2" descr="http://www.scerankova.wz.cz/2013-woman-in-the-moon/scerankova-9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6761"/>
            <a:ext cx="9144000" cy="6111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6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5536" y="332656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rgbClr val="A50021"/>
                </a:solidFill>
                <a:latin typeface="Segoe Script" pitchFamily="34" charset="0"/>
              </a:rPr>
              <a:t>Omnifocus</a:t>
            </a:r>
            <a:r>
              <a:rPr lang="cs-CZ" sz="2400" dirty="0" smtClean="0">
                <a:solidFill>
                  <a:srgbClr val="A50021"/>
                </a:solidFill>
                <a:latin typeface="Segoe Script" pitchFamily="34" charset="0"/>
              </a:rPr>
              <a:t> 2012</a:t>
            </a:r>
            <a:endParaRPr lang="cs-CZ" sz="2400" dirty="0">
              <a:solidFill>
                <a:srgbClr val="A50021"/>
              </a:solidFill>
              <a:latin typeface="Segoe Script" pitchFamily="34" charset="0"/>
            </a:endParaRPr>
          </a:p>
        </p:txBody>
      </p:sp>
      <p:pic>
        <p:nvPicPr>
          <p:cNvPr id="24578" name="Picture 2" descr="http://www.scerankova.wz.cz/2012-chybejici-kapitola/_DSC7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763702"/>
            <a:ext cx="4067944" cy="6094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465</Words>
  <Application>Microsoft Office PowerPoint</Application>
  <PresentationFormat>Předvádění na obrazovce (4:3)</PresentationFormat>
  <Paragraphs>222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Romaine</dc:creator>
  <cp:lastModifiedBy>Romaine</cp:lastModifiedBy>
  <cp:revision>17</cp:revision>
  <dcterms:created xsi:type="dcterms:W3CDTF">2015-03-14T14:28:33Z</dcterms:created>
  <dcterms:modified xsi:type="dcterms:W3CDTF">2015-03-15T18:45:44Z</dcterms:modified>
</cp:coreProperties>
</file>