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97" r:id="rId3"/>
    <p:sldId id="257" r:id="rId4"/>
    <p:sldId id="267" r:id="rId5"/>
    <p:sldId id="266" r:id="rId6"/>
    <p:sldId id="258" r:id="rId7"/>
    <p:sldId id="268" r:id="rId8"/>
    <p:sldId id="269" r:id="rId9"/>
    <p:sldId id="259" r:id="rId10"/>
    <p:sldId id="270" r:id="rId11"/>
    <p:sldId id="271" r:id="rId12"/>
    <p:sldId id="260" r:id="rId13"/>
    <p:sldId id="272" r:id="rId14"/>
    <p:sldId id="273" r:id="rId15"/>
    <p:sldId id="274" r:id="rId16"/>
    <p:sldId id="275" r:id="rId17"/>
    <p:sldId id="276" r:id="rId18"/>
    <p:sldId id="261" r:id="rId19"/>
    <p:sldId id="277" r:id="rId20"/>
    <p:sldId id="262" r:id="rId21"/>
    <p:sldId id="278" r:id="rId22"/>
    <p:sldId id="263" r:id="rId23"/>
    <p:sldId id="279" r:id="rId24"/>
    <p:sldId id="280" r:id="rId25"/>
    <p:sldId id="281" r:id="rId26"/>
    <p:sldId id="282" r:id="rId27"/>
    <p:sldId id="264" r:id="rId28"/>
    <p:sldId id="283" r:id="rId29"/>
    <p:sldId id="285" r:id="rId30"/>
    <p:sldId id="284" r:id="rId31"/>
    <p:sldId id="26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0B50553-4BEC-4ABD-BBE0-C31ECFA4A6D8}" type="datetimeFigureOut">
              <a:rPr lang="cs-CZ" smtClean="0"/>
              <a:pPr/>
              <a:t>7.2.2015</a:t>
            </a:fld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2C19046-7B3B-43FD-84A1-802C545DBCC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B50553-4BEC-4ABD-BBE0-C31ECFA4A6D8}" type="datetimeFigureOut">
              <a:rPr lang="cs-CZ" smtClean="0"/>
              <a:pPr/>
              <a:t>7.2.2015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19046-7B3B-43FD-84A1-802C545DBCC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B50553-4BEC-4ABD-BBE0-C31ECFA4A6D8}" type="datetimeFigureOut">
              <a:rPr lang="cs-CZ" smtClean="0"/>
              <a:pPr/>
              <a:t>7.2.2015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19046-7B3B-43FD-84A1-802C545DBCC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B50553-4BEC-4ABD-BBE0-C31ECFA4A6D8}" type="datetimeFigureOut">
              <a:rPr lang="cs-CZ" smtClean="0"/>
              <a:pPr/>
              <a:t>7.2.2015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19046-7B3B-43FD-84A1-802C545DBCC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0B50553-4BEC-4ABD-BBE0-C31ECFA4A6D8}" type="datetimeFigureOut">
              <a:rPr lang="cs-CZ" smtClean="0"/>
              <a:pPr/>
              <a:t>7.2.2015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2C19046-7B3B-43FD-84A1-802C545DBCC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B50553-4BEC-4ABD-BBE0-C31ECFA4A6D8}" type="datetimeFigureOut">
              <a:rPr lang="cs-CZ" smtClean="0"/>
              <a:pPr/>
              <a:t>7.2.2015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2C19046-7B3B-43FD-84A1-802C545DBCC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B50553-4BEC-4ABD-BBE0-C31ECFA4A6D8}" type="datetimeFigureOut">
              <a:rPr lang="cs-CZ" smtClean="0"/>
              <a:pPr/>
              <a:t>7.2.2015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2C19046-7B3B-43FD-84A1-802C545DBCC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B50553-4BEC-4ABD-BBE0-C31ECFA4A6D8}" type="datetimeFigureOut">
              <a:rPr lang="cs-CZ" smtClean="0"/>
              <a:pPr/>
              <a:t>7.2.2015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19046-7B3B-43FD-84A1-802C545DBCC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B50553-4BEC-4ABD-BBE0-C31ECFA4A6D8}" type="datetimeFigureOut">
              <a:rPr lang="cs-CZ" smtClean="0"/>
              <a:pPr/>
              <a:t>7.2.2015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C19046-7B3B-43FD-84A1-802C545DBCC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0B50553-4BEC-4ABD-BBE0-C31ECFA4A6D8}" type="datetimeFigureOut">
              <a:rPr lang="cs-CZ" smtClean="0"/>
              <a:pPr/>
              <a:t>7.2.2015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2C19046-7B3B-43FD-84A1-802C545DBCC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0B50553-4BEC-4ABD-BBE0-C31ECFA4A6D8}" type="datetimeFigureOut">
              <a:rPr lang="cs-CZ" smtClean="0"/>
              <a:pPr/>
              <a:t>7.2.2015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2C19046-7B3B-43FD-84A1-802C545DBCC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0B50553-4BEC-4ABD-BBE0-C31ECFA4A6D8}" type="datetimeFigureOut">
              <a:rPr lang="cs-CZ" smtClean="0"/>
              <a:pPr/>
              <a:t>7.2.2015</a:t>
            </a:fld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42C19046-7B3B-43FD-84A1-802C545DBCC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B050"/>
                </a:solidFill>
              </a:rPr>
              <a:t>DIDAKTICKÉ TECHNOLOGIE 2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Petr Vybíral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JS 2015</a:t>
            </a: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Tvorba </a:t>
            </a:r>
            <a:r>
              <a:rPr lang="cs-CZ" dirty="0" err="1" smtClean="0"/>
              <a:t>powerpointové</a:t>
            </a:r>
            <a:r>
              <a:rPr lang="cs-CZ" dirty="0" smtClean="0"/>
              <a:t> prezentace</a:t>
            </a:r>
            <a:endParaRPr lang="cs-CZ" dirty="0"/>
          </a:p>
        </p:txBody>
      </p:sp>
      <p:pic>
        <p:nvPicPr>
          <p:cNvPr id="27650" name="Picture 2" descr="http://extrawindows.cnews.cz/files/obrazky/2008/11Nov/prezentace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71612"/>
            <a:ext cx="6929486" cy="48418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Animace</a:t>
            </a:r>
            <a:endParaRPr lang="cs-CZ" dirty="0"/>
          </a:p>
        </p:txBody>
      </p:sp>
      <p:pic>
        <p:nvPicPr>
          <p:cNvPr id="29698" name="Picture 2" descr="http://www.babiccinystranky.estranky.cz/img/picture/1078/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214554"/>
            <a:ext cx="3048000" cy="304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Obsahová náplň DIT2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 smtClean="0"/>
              <a:t>4</a:t>
            </a:r>
            <a:r>
              <a:rPr lang="cs-CZ" dirty="0"/>
              <a:t>) Střih videa. Digitalizace analogového záznamu, přechodové efekty, zvukové efekty, vkládání titulků (i z externích programů), tvorba video souboru a disku DVD, interaktivní menu. 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Střih videa</a:t>
            </a:r>
            <a:endParaRPr lang="cs-CZ" dirty="0"/>
          </a:p>
        </p:txBody>
      </p:sp>
      <p:pic>
        <p:nvPicPr>
          <p:cNvPr id="6" name="Obrázek 5" descr="http://extrawindows.cnews.cz/files/obrazky/2008/10Oct/Corel-VideoStudio-Pro-X2-10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500175"/>
            <a:ext cx="714380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Digitalizace analogového signálu</a:t>
            </a:r>
            <a:endParaRPr lang="cs-CZ" dirty="0"/>
          </a:p>
        </p:txBody>
      </p:sp>
      <p:pic>
        <p:nvPicPr>
          <p:cNvPr id="3" name="Obrázek 2" descr="http://t3.gstatic.com/images?q=tbn:ANd9GcTPzq8SK62y7vsW1PffD07RYatnpP_yM-rw_bv7CUNs5bDULx1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928802"/>
            <a:ext cx="6215106" cy="450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Interaktivní menu</a:t>
            </a:r>
            <a:endParaRPr lang="cs-CZ" dirty="0"/>
          </a:p>
        </p:txBody>
      </p:sp>
      <p:pic>
        <p:nvPicPr>
          <p:cNvPr id="32770" name="Picture 2" descr="http://www.rhino3d.cz/data/imgs/01868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9" y="1571612"/>
            <a:ext cx="6643734" cy="48056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Interaktivní menu-výroba šperků</a:t>
            </a:r>
            <a:endParaRPr lang="cs-CZ" dirty="0"/>
          </a:p>
        </p:txBody>
      </p:sp>
      <p:pic>
        <p:nvPicPr>
          <p:cNvPr id="34818" name="Picture 2" descr="RhinoJewel 5.0 - vytvoření prstene na základě řezů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500174"/>
            <a:ext cx="4786346" cy="4818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Výroba šperků -</a:t>
            </a:r>
            <a:r>
              <a:rPr lang="cs-CZ" dirty="0" err="1"/>
              <a:t>RhinoJewel</a:t>
            </a:r>
            <a:r>
              <a:rPr lang="cs-CZ" dirty="0"/>
              <a:t> 5.0</a:t>
            </a:r>
            <a:br>
              <a:rPr lang="cs-CZ" dirty="0"/>
            </a:br>
            <a:endParaRPr lang="cs-CZ" dirty="0"/>
          </a:p>
        </p:txBody>
      </p:sp>
      <p:pic>
        <p:nvPicPr>
          <p:cNvPr id="35842" name="Picture 2" descr="RhinoJewel 5.0 - kruhové prsteny s kamínk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643050"/>
            <a:ext cx="4358928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Obsahová náplň DIT2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 smtClean="0"/>
              <a:t>5</a:t>
            </a:r>
            <a:r>
              <a:rPr lang="cs-CZ" dirty="0"/>
              <a:t>) Animace. Snímání předlohy statickou kamerou, zachytávání snímků video softwarem, vkládání hudby, titulků, komentáře. 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Animace</a:t>
            </a:r>
            <a:endParaRPr lang="cs-CZ" dirty="0"/>
          </a:p>
        </p:txBody>
      </p:sp>
      <p:pic>
        <p:nvPicPr>
          <p:cNvPr id="36866" name="Picture 2" descr="http://lojzak.wbs.cz/Bea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357430"/>
            <a:ext cx="4000528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Obsahová náplň DIT2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cs-CZ" dirty="0" smtClean="0"/>
              <a:t>1) Projekce. Práce se zpětnými projektory, návrh promítací fólie na počítači, Interaktivní tabule, hudební senzorická tabule, bílá tabule, historická AV technika. 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2) Digitální fotoaparát. Práce s fotoaparátem, úprava digitální fotografie, použití fotografie při tvorbě (</a:t>
            </a:r>
            <a:r>
              <a:rPr lang="cs-CZ" dirty="0" err="1" smtClean="0"/>
              <a:t>Powerpoint</a:t>
            </a:r>
            <a:r>
              <a:rPr lang="cs-CZ" dirty="0" smtClean="0"/>
              <a:t>, Word). 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3) Tvorba </a:t>
            </a:r>
            <a:r>
              <a:rPr lang="cs-CZ" dirty="0" err="1" smtClean="0"/>
              <a:t>Powerpointové</a:t>
            </a:r>
            <a:r>
              <a:rPr lang="cs-CZ" dirty="0" smtClean="0"/>
              <a:t> prezentace. Zásady tvorby prezentace, práce s objekty a textem, animace. 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4) Střih videa. Digitalizace analogového záznamu, přechodové efekty, zvukové efekty, vkládání titulků (i z externích programů), tvorba video souboru a disku DVD, interaktivní menu. 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5) Animace. Snímání předlohy statickou kamerou, zachytávání snímků video softwarem, vkládání hudby, titulků, komentáře. 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6) Digitální kamera. Tvorba jednoduchého scénáře, natáčení scény. 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7) Stolní audio a video přístroje. Ovládání videorekordéru, práce s HI-FI věží, dodatečný dabing záznamů, možnosti DVD rekordéru, digitalizace videa. 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8) Scanner. Digitalizace obrazové předlohy, skenování transparentních objektů, OCR, úprava snímků, využití získaných obrázků. 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9) Digitalizace zvuku. Nahrávání z různých zdrojů (mikrofon, magnetofon, CD), úprava signálu, mixování signálů, speciální zvukové efekty v reálném čase, tvorba audio CD a MP3. 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Obsahová náplň DIT2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6</a:t>
            </a:r>
            <a:r>
              <a:rPr lang="cs-CZ" dirty="0"/>
              <a:t>) Digitální kamera. Tvorba jednoduchého scénáře, natáčení scény.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Digitální kamera</a:t>
            </a:r>
            <a:endParaRPr lang="cs-CZ" dirty="0"/>
          </a:p>
        </p:txBody>
      </p:sp>
      <p:pic>
        <p:nvPicPr>
          <p:cNvPr id="37890" name="Picture 2" descr="http://t1.gstatic.com/images?q=tbn:ANd9GcQ6NucEJSyZVeaMTOzy2OXCRYCvbK7S8BVuPzF7dZEYrDo6Y6Rz9A5mR3WNf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49" y="2214554"/>
            <a:ext cx="4827323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Obsahová náplň DIT2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 smtClean="0"/>
              <a:t>7</a:t>
            </a:r>
            <a:r>
              <a:rPr lang="cs-CZ" dirty="0"/>
              <a:t>) Stolní audio a video přístroje. Ovládání videorekordéru, práce s HI-FI věží, dodatečný dabing záznamů, možnosti DVD rekordéru, digitalizace videa. 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Videotelefon</a:t>
            </a:r>
            <a:endParaRPr lang="cs-CZ" dirty="0"/>
          </a:p>
        </p:txBody>
      </p:sp>
      <p:pic>
        <p:nvPicPr>
          <p:cNvPr id="38914" name="Picture 2" descr="http://www.aristotel.cz/images/gxv31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928803"/>
            <a:ext cx="4406174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DVD</a:t>
            </a:r>
            <a:endParaRPr lang="cs-CZ" dirty="0"/>
          </a:p>
        </p:txBody>
      </p:sp>
      <p:pic>
        <p:nvPicPr>
          <p:cNvPr id="39938" name="Picture 2" descr="http://www.elektro-1.cz/Foto/f5/GH/GHY015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500174"/>
            <a:ext cx="4572032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Digitalizace videa</a:t>
            </a:r>
            <a:endParaRPr lang="cs-CZ" dirty="0"/>
          </a:p>
        </p:txBody>
      </p:sp>
      <p:pic>
        <p:nvPicPr>
          <p:cNvPr id="40962" name="Picture 2" descr="http://www.krtecek.lbc.cz/Hobby/capture/zarize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643050"/>
            <a:ext cx="3857652" cy="46985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Digitalizace</a:t>
            </a:r>
            <a:endParaRPr lang="cs-CZ" dirty="0"/>
          </a:p>
        </p:txBody>
      </p:sp>
      <p:pic>
        <p:nvPicPr>
          <p:cNvPr id="41986" name="Picture 2" descr="http://www.pctuning.cz/ilustrace/uvoddigi/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643050"/>
            <a:ext cx="7240772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Obsahová náplň DIT2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 smtClean="0"/>
              <a:t>8</a:t>
            </a:r>
            <a:r>
              <a:rPr lang="cs-CZ" dirty="0"/>
              <a:t>) Scanner. Digitalizace obrazové předlohy, skenování transparentních objektů, OCR, úprava snímků, využití získaných obrázků. 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Scanner</a:t>
            </a:r>
            <a:endParaRPr lang="cs-CZ" dirty="0"/>
          </a:p>
        </p:txBody>
      </p:sp>
      <p:pic>
        <p:nvPicPr>
          <p:cNvPr id="43010" name="Picture 2" descr="http://www.w7forums.com/attachments/317-bearpaw-1200-hp-scanner-driver-web_bp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3" y="1643051"/>
            <a:ext cx="6072230" cy="4626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Digitální úprava snímků</a:t>
            </a:r>
            <a:endParaRPr lang="cs-CZ" dirty="0"/>
          </a:p>
        </p:txBody>
      </p:sp>
      <p:pic>
        <p:nvPicPr>
          <p:cNvPr id="14338" name="Picture 2" descr="http://www.iplaneta.cz/img_clanky/149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060847"/>
            <a:ext cx="6048672" cy="40284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Obsahová náplň DIT2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 smtClean="0"/>
              <a:t>1</a:t>
            </a:r>
            <a:r>
              <a:rPr lang="cs-CZ" dirty="0"/>
              <a:t>) Projekce. Práce se zpětnými projektory, návrh promítací fólie na počítači, Interaktivní tabule, hudební senzorická tabule, bílá tabule, historická AV technika. </a:t>
            </a:r>
            <a:br>
              <a:rPr lang="cs-CZ" dirty="0"/>
            </a:br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Digitální úprava snímků</a:t>
            </a:r>
            <a:endParaRPr lang="cs-CZ" dirty="0"/>
          </a:p>
        </p:txBody>
      </p:sp>
      <p:pic>
        <p:nvPicPr>
          <p:cNvPr id="5" name="Zástupný symbol obsahu 6" descr="Obraz012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11560" y="1628800"/>
            <a:ext cx="3551237" cy="4735512"/>
          </a:xfrm>
          <a:prstGeom prst="rect">
            <a:avLst/>
          </a:prstGeom>
        </p:spPr>
      </p:pic>
      <p:pic>
        <p:nvPicPr>
          <p:cNvPr id="6" name="Zástupný symbol obsahu 5" descr="BX010562290477_18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1628800"/>
            <a:ext cx="3175445" cy="477455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Obsahová náplň DIT2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 smtClean="0"/>
              <a:t>9</a:t>
            </a:r>
            <a:r>
              <a:rPr lang="cs-CZ" dirty="0"/>
              <a:t>) Digitalizace zvuku. Nahrávání z různých zdrojů (mikrofon, magnetofon, CD), úprava signálu, mixování signálů, speciální zvukové efekty v reálném čase, tvorba audio CD a MP3. 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Digitalizace zvuku</a:t>
            </a:r>
            <a:endParaRPr lang="cs-CZ" dirty="0"/>
          </a:p>
        </p:txBody>
      </p:sp>
      <p:pic>
        <p:nvPicPr>
          <p:cNvPr id="44034" name="Picture 2" descr="http://home.zcu.cz/~wiesner/obrazky/zvuk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714488"/>
            <a:ext cx="6572296" cy="47687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Diktafon</a:t>
            </a:r>
            <a:endParaRPr lang="cs-CZ" dirty="0"/>
          </a:p>
        </p:txBody>
      </p:sp>
      <p:pic>
        <p:nvPicPr>
          <p:cNvPr id="47106" name="Picture 2" descr="http://www.datart.cz/public/95/d7/58/1c/899741_294961__234101_F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785926"/>
            <a:ext cx="3214710" cy="45924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Mp3</a:t>
            </a:r>
            <a:endParaRPr lang="cs-CZ" dirty="0"/>
          </a:p>
        </p:txBody>
      </p:sp>
      <p:pic>
        <p:nvPicPr>
          <p:cNvPr id="48130" name="Picture 2" descr="http://t0.gstatic.com/images?q=tbn:ANd9GcTRVqi--bN9LmP9ext_IEI7OvqFbxkk0WooaH3hquWSov7sILdEJ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643050"/>
            <a:ext cx="4357718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Tvorba učebních pomůcek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Tvorba a využití učebních pomůcek</a:t>
            </a:r>
          </a:p>
          <a:p>
            <a:pPr>
              <a:buNone/>
            </a:pPr>
            <a:r>
              <a:rPr lang="cs-CZ" dirty="0" smtClean="0"/>
              <a:t>prostřednictvím didaktických technologií</a:t>
            </a:r>
          </a:p>
          <a:p>
            <a:r>
              <a:rPr lang="cs-CZ" dirty="0" smtClean="0"/>
              <a:t> ve školní výuce </a:t>
            </a:r>
          </a:p>
          <a:p>
            <a:r>
              <a:rPr lang="cs-CZ" dirty="0" smtClean="0"/>
              <a:t>při zájmových výukových činnostech</a:t>
            </a:r>
          </a:p>
          <a:p>
            <a:r>
              <a:rPr lang="cs-CZ" dirty="0" smtClean="0"/>
              <a:t>v době mimo vyučování.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učební pomůcka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Učební pomůckou rozumíme takový materiální didaktický prostředek, který má při použití ve výuce přímý a bezprostřední vztah k učivu a zejména k výukovým cílům, k jejichž dosažení má učební pomůcka napomoci</a:t>
            </a:r>
            <a:endParaRPr lang="cs-CZ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 čemu slouží učební pomůcka?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Učební pomůcky jsou využívány ve výuce jako zdroje informací, prostředky řízení výuky, prostředky kontroly výuky, prostředky pro rozvíjení dovedností i schopností žáků, prostředky motivační.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Forma využití učební pomůcky?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Učební pomůcky jsou nepostradatelnou skupinou pomůcek, které umožňují vykonávání různých činností (obvykle hry, učební činnosti, práce a činnosti ve volném čase) ve výukovém procesu. </a:t>
            </a:r>
            <a:endParaRPr lang="cs-CZ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Co musí obsahovat?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Práce  musí obsahovat popis a úplnou fotografickou dokumentaci učební pomůcky (je dáno povahou pomůcky). Musí být uvedena informace, pro který studijní nebo učební obor, ročník a tematický celek učiva je učební pomůcka určena. </a:t>
            </a:r>
            <a:endParaRPr lang="cs-CZ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Interaktivní tabule</a:t>
            </a:r>
            <a:endParaRPr lang="cs-CZ" dirty="0"/>
          </a:p>
        </p:txBody>
      </p:sp>
      <p:pic>
        <p:nvPicPr>
          <p:cNvPr id="24578" name="Picture 2" descr="http://www.asavi.cz/_storage/ftb/AVM-SB600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071678"/>
            <a:ext cx="3333750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Výukový cíl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Dále musí být uveden výukový cíl, k jehož dosažení je pomůcka vytvořena, navrhovaná výuková metoda a předpokládaný nebo ověřený výsledek výuky s nově vytvořenou učební pomůckou. </a:t>
            </a:r>
            <a:endParaRPr lang="cs-CZ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Zadání seminární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Vytvořte učební pomůcku v programu </a:t>
            </a:r>
            <a:r>
              <a:rPr lang="cs-CZ" b="1" dirty="0" err="1" smtClean="0">
                <a:solidFill>
                  <a:srgbClr val="FF0000"/>
                </a:solidFill>
              </a:rPr>
              <a:t>powerpoint</a:t>
            </a:r>
            <a:r>
              <a:rPr lang="cs-CZ" dirty="0" smtClean="0"/>
              <a:t> v rozsahu </a:t>
            </a:r>
            <a:r>
              <a:rPr lang="cs-CZ" dirty="0" smtClean="0">
                <a:solidFill>
                  <a:srgbClr val="92D050"/>
                </a:solidFill>
              </a:rPr>
              <a:t>minimálně 12 </a:t>
            </a:r>
            <a:r>
              <a:rPr lang="cs-CZ" dirty="0" err="1" smtClean="0">
                <a:solidFill>
                  <a:srgbClr val="92D050"/>
                </a:solidFill>
              </a:rPr>
              <a:t>slidů</a:t>
            </a:r>
            <a:r>
              <a:rPr lang="cs-CZ" dirty="0" smtClean="0">
                <a:solidFill>
                  <a:srgbClr val="92D050"/>
                </a:solidFill>
              </a:rPr>
              <a:t>.</a:t>
            </a:r>
          </a:p>
          <a:p>
            <a:r>
              <a:rPr lang="cs-CZ" dirty="0" smtClean="0"/>
              <a:t>Tematicky bude prezentace zaměřena na některý z předmětů 1. nebo 2. stupně ZŠ, který koresponduje s RVP</a:t>
            </a:r>
          </a:p>
          <a:p>
            <a:r>
              <a:rPr lang="cs-CZ" dirty="0" smtClean="0"/>
              <a:t>Prezentace bude obsahovat obrázky, fotografie, text a závěrečný test znalostí </a:t>
            </a:r>
          </a:p>
          <a:p>
            <a:pPr>
              <a:buNone/>
            </a:pPr>
            <a:r>
              <a:rPr lang="cs-CZ" dirty="0" smtClean="0"/>
              <a:t>   ( min. 6 otázek). </a:t>
            </a:r>
          </a:p>
          <a:p>
            <a:r>
              <a:rPr lang="cs-CZ" dirty="0" smtClean="0"/>
              <a:t>Bude také uvedeno pro který ročník a předmět je tato učební pomůcka určena.</a:t>
            </a:r>
            <a:endParaRPr lang="cs-CZ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Forma a termín odevzdání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Prezentace bude odevzdána elektronicky do </a:t>
            </a:r>
            <a:r>
              <a:rPr lang="cs-CZ" dirty="0" err="1" smtClean="0"/>
              <a:t>odevzdávárny</a:t>
            </a:r>
            <a:r>
              <a:rPr lang="cs-CZ" dirty="0" smtClean="0"/>
              <a:t> IS </a:t>
            </a:r>
            <a:r>
              <a:rPr lang="cs-CZ" smtClean="0"/>
              <a:t>jaro 2015 </a:t>
            </a:r>
            <a:r>
              <a:rPr lang="cs-CZ" dirty="0" smtClean="0"/>
              <a:t>v IS MU</a:t>
            </a:r>
          </a:p>
          <a:p>
            <a:r>
              <a:rPr lang="cs-CZ" dirty="0" smtClean="0"/>
              <a:t>Termín odevzdání do 30.6. 2015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Zpětný projektor</a:t>
            </a:r>
            <a:endParaRPr lang="cs-CZ" dirty="0"/>
          </a:p>
        </p:txBody>
      </p:sp>
      <p:pic>
        <p:nvPicPr>
          <p:cNvPr id="1030" name="Picture 6" descr="http://www.unitab.cz/data/3m_1750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643050"/>
            <a:ext cx="476250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Obsahová náplň DIT2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 smtClean="0"/>
              <a:t>2</a:t>
            </a:r>
            <a:r>
              <a:rPr lang="cs-CZ" dirty="0"/>
              <a:t>) Digitální fotoaparát. Práce s fotoaparátem, úprava digitální fotografie, použití fotografie při tvorbě (</a:t>
            </a:r>
            <a:r>
              <a:rPr lang="cs-CZ" dirty="0" err="1"/>
              <a:t>Powerpoint</a:t>
            </a:r>
            <a:r>
              <a:rPr lang="cs-CZ" dirty="0"/>
              <a:t>, Word). </a:t>
            </a:r>
            <a:br>
              <a:rPr lang="cs-CZ" dirty="0"/>
            </a:b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Digitální fotoaparát</a:t>
            </a:r>
            <a:endParaRPr lang="cs-CZ" dirty="0"/>
          </a:p>
        </p:txBody>
      </p:sp>
      <p:pic>
        <p:nvPicPr>
          <p:cNvPr id="25602" name="Picture 2" descr="http://digitalni-fotoaparaty.iobchody.com/wp-content/uploads/2007/04/olymp-sp5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071678"/>
            <a:ext cx="3333750" cy="2952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Úprava digitální fotografie</a:t>
            </a:r>
            <a:endParaRPr lang="cs-CZ" dirty="0"/>
          </a:p>
        </p:txBody>
      </p:sp>
      <p:pic>
        <p:nvPicPr>
          <p:cNvPr id="26626" name="Picture 2" descr="http://download.chip.eu/ii/202317129_50b34799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566979"/>
            <a:ext cx="6072230" cy="4942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Obsahová náplň DIT2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 smtClean="0"/>
              <a:t>3</a:t>
            </a:r>
            <a:r>
              <a:rPr lang="cs-CZ" dirty="0"/>
              <a:t>) Tvorba </a:t>
            </a:r>
            <a:r>
              <a:rPr lang="cs-CZ" dirty="0" err="1"/>
              <a:t>Powerpointové</a:t>
            </a:r>
            <a:r>
              <a:rPr lang="cs-CZ" dirty="0"/>
              <a:t> prezentace. Zásady tvorby prezentace, práce s objekty a textem, animace. </a:t>
            </a:r>
            <a:br>
              <a:rPr lang="cs-CZ" dirty="0"/>
            </a:br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tí písma">
  <a:themeElements>
    <a:clrScheme name="Lití písm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Lití písm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ití písm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149</TotalTime>
  <Words>586</Words>
  <Application>Microsoft Office PowerPoint</Application>
  <PresentationFormat>Předvádění na obrazovce (4:3)</PresentationFormat>
  <Paragraphs>90</Paragraphs>
  <Slides>42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3" baseType="lpstr">
      <vt:lpstr>Lití písma</vt:lpstr>
      <vt:lpstr>DIDAKTICKÉ TECHNOLOGIE 2</vt:lpstr>
      <vt:lpstr>Obsahová náplň DIT2</vt:lpstr>
      <vt:lpstr>Obsahová náplň DIT2</vt:lpstr>
      <vt:lpstr>Interaktivní tabule</vt:lpstr>
      <vt:lpstr>Zpětný projektor</vt:lpstr>
      <vt:lpstr>Obsahová náplň DIT2</vt:lpstr>
      <vt:lpstr>Digitální fotoaparát</vt:lpstr>
      <vt:lpstr>Úprava digitální fotografie</vt:lpstr>
      <vt:lpstr>Obsahová náplň DIT2</vt:lpstr>
      <vt:lpstr>Tvorba powerpointové prezentace</vt:lpstr>
      <vt:lpstr>Animace</vt:lpstr>
      <vt:lpstr>Obsahová náplň DIT2</vt:lpstr>
      <vt:lpstr>Střih videa</vt:lpstr>
      <vt:lpstr>Digitalizace analogového signálu</vt:lpstr>
      <vt:lpstr>Interaktivní menu</vt:lpstr>
      <vt:lpstr>Interaktivní menu-výroba šperků</vt:lpstr>
      <vt:lpstr>Výroba šperků -RhinoJewel 5.0 </vt:lpstr>
      <vt:lpstr>Obsahová náplň DIT2</vt:lpstr>
      <vt:lpstr>Animace</vt:lpstr>
      <vt:lpstr>Obsahová náplň DIT2</vt:lpstr>
      <vt:lpstr>Digitální kamera</vt:lpstr>
      <vt:lpstr>Obsahová náplň DIT2</vt:lpstr>
      <vt:lpstr>Videotelefon</vt:lpstr>
      <vt:lpstr>DVD</vt:lpstr>
      <vt:lpstr>Digitalizace videa</vt:lpstr>
      <vt:lpstr>Digitalizace</vt:lpstr>
      <vt:lpstr>Obsahová náplň DIT2</vt:lpstr>
      <vt:lpstr>Scanner</vt:lpstr>
      <vt:lpstr>Digitální úprava snímků</vt:lpstr>
      <vt:lpstr>Digitální úprava snímků</vt:lpstr>
      <vt:lpstr>Obsahová náplň DIT2</vt:lpstr>
      <vt:lpstr>Digitalizace zvuku</vt:lpstr>
      <vt:lpstr>Diktafon</vt:lpstr>
      <vt:lpstr>Mp3</vt:lpstr>
      <vt:lpstr>Tvorba učebních pomůcek</vt:lpstr>
      <vt:lpstr>Co je učební pomůcka</vt:lpstr>
      <vt:lpstr>K čemu slouží učební pomůcka?</vt:lpstr>
      <vt:lpstr>Forma využití učební pomůcky?</vt:lpstr>
      <vt:lpstr>Co musí obsahovat?</vt:lpstr>
      <vt:lpstr>Výukový cíl</vt:lpstr>
      <vt:lpstr>Zadání seminární práce</vt:lpstr>
      <vt:lpstr>Forma a termín odevzdání</vt:lpstr>
    </vt:vector>
  </TitlesOfParts>
  <Company>ATC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DIDAKTICKÉ TECHNOLOGIE 2</dc:title>
  <dc:creator>student</dc:creator>
  <cp:lastModifiedBy>student</cp:lastModifiedBy>
  <cp:revision>21</cp:revision>
  <dcterms:created xsi:type="dcterms:W3CDTF">2012-03-03T12:22:15Z</dcterms:created>
  <dcterms:modified xsi:type="dcterms:W3CDTF">2015-02-07T10:41:25Z</dcterms:modified>
</cp:coreProperties>
</file>