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83" r:id="rId3"/>
    <p:sldId id="284" r:id="rId4"/>
    <p:sldId id="285" r:id="rId5"/>
    <p:sldId id="288" r:id="rId6"/>
    <p:sldId id="286" r:id="rId7"/>
    <p:sldId id="290" r:id="rId8"/>
    <p:sldId id="280" r:id="rId9"/>
    <p:sldId id="282" r:id="rId10"/>
    <p:sldId id="281" r:id="rId11"/>
    <p:sldId id="291" r:id="rId12"/>
    <p:sldId id="257" r:id="rId13"/>
    <p:sldId id="258" r:id="rId14"/>
    <p:sldId id="259" r:id="rId15"/>
    <p:sldId id="260" r:id="rId16"/>
    <p:sldId id="261" r:id="rId17"/>
    <p:sldId id="262" r:id="rId18"/>
    <p:sldId id="263" r:id="rId19"/>
    <p:sldId id="264" r:id="rId20"/>
    <p:sldId id="265" r:id="rId21"/>
    <p:sldId id="266" r:id="rId22"/>
    <p:sldId id="267" r:id="rId23"/>
    <p:sldId id="268" r:id="rId24"/>
    <p:sldId id="269" r:id="rId25"/>
    <p:sldId id="270" r:id="rId26"/>
    <p:sldId id="272" r:id="rId27"/>
    <p:sldId id="271" r:id="rId28"/>
    <p:sldId id="273" r:id="rId29"/>
    <p:sldId id="274" r:id="rId30"/>
    <p:sldId id="277" r:id="rId31"/>
    <p:sldId id="275" r:id="rId32"/>
    <p:sldId id="276" r:id="rId33"/>
    <p:sldId id="278" r:id="rId34"/>
    <p:sldId id="279" r:id="rId35"/>
    <p:sldId id="292" r:id="rId36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délník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Zaoblený obdélník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cs-CZ" smtClean="0"/>
              <a:t>Klepnutím lze upravit styl předlohy podnadpisů.</a:t>
            </a:r>
            <a:endParaRPr kumimoji="0" lang="en-US"/>
          </a:p>
        </p:txBody>
      </p:sp>
      <p:sp>
        <p:nvSpPr>
          <p:cNvPr id="28" name="Zástupný symbol pro datum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D5E20-0D4D-4EEB-B2E0-9297BF4577D6}" type="datetimeFigureOut">
              <a:rPr lang="cs-CZ" smtClean="0"/>
              <a:pPr/>
              <a:t>21.11.2014</a:t>
            </a:fld>
            <a:endParaRPr lang="cs-CZ"/>
          </a:p>
        </p:txBody>
      </p:sp>
      <p:sp>
        <p:nvSpPr>
          <p:cNvPr id="17" name="Zástupný symbol pro zápatí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29" name="Zástupný symbol pro číslo snímku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66F58C6F-99B5-4E51-B2C5-39D07649BB87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7" name="Obdélník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Obdélník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bdélník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Nadpis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D5E20-0D4D-4EEB-B2E0-9297BF4577D6}" type="datetimeFigureOut">
              <a:rPr lang="cs-CZ" smtClean="0"/>
              <a:pPr/>
              <a:t>21.11.2014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58C6F-99B5-4E51-B2C5-39D07649BB87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D5E20-0D4D-4EEB-B2E0-9297BF4577D6}" type="datetimeFigureOut">
              <a:rPr lang="cs-CZ" smtClean="0"/>
              <a:pPr/>
              <a:t>21.11.2014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58C6F-99B5-4E51-B2C5-39D07649BB87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21D3E0-9A14-4C58-BF8E-E26DF863AA0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  <p:transition spd="med" advTm="5000">
    <p:pull dir="r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D5E20-0D4D-4EEB-B2E0-9297BF4577D6}" type="datetimeFigureOut">
              <a:rPr lang="cs-CZ" smtClean="0"/>
              <a:pPr/>
              <a:t>21.11.2014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58C6F-99B5-4E51-B2C5-39D07649BB87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8" name="Zástupný symbol pro obsah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délník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Zaoblený obdélník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D5E20-0D4D-4EEB-B2E0-9297BF4577D6}" type="datetimeFigureOut">
              <a:rPr lang="cs-CZ" smtClean="0"/>
              <a:pPr/>
              <a:t>21.11.2014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cs-CZ"/>
          </a:p>
        </p:txBody>
      </p:sp>
      <p:sp>
        <p:nvSpPr>
          <p:cNvPr id="7" name="Obdélník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Obdélník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Obdélník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66F58C6F-99B5-4E51-B2C5-39D07649BB87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D5E20-0D4D-4EEB-B2E0-9297BF4577D6}" type="datetimeFigureOut">
              <a:rPr lang="cs-CZ" smtClean="0"/>
              <a:pPr/>
              <a:t>21.11.2014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58C6F-99B5-4E51-B2C5-39D07649BB87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9" name="Zástupný symbol pro obsah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11" name="Zástupný symbol pro obsah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D5E20-0D4D-4EEB-B2E0-9297BF4577D6}" type="datetimeFigureOut">
              <a:rPr lang="cs-CZ" smtClean="0"/>
              <a:pPr/>
              <a:t>21.11.2014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58C6F-99B5-4E51-B2C5-39D07649BB87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1" name="Zástupný symbol pro obsah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13" name="Zástupný symbol pro obsah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D5E20-0D4D-4EEB-B2E0-9297BF4577D6}" type="datetimeFigureOut">
              <a:rPr lang="cs-CZ" smtClean="0"/>
              <a:pPr/>
              <a:t>21.11.2014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58C6F-99B5-4E51-B2C5-39D07649BB87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D5E20-0D4D-4EEB-B2E0-9297BF4577D6}" type="datetimeFigureOut">
              <a:rPr lang="cs-CZ" smtClean="0"/>
              <a:pPr/>
              <a:t>21.11.2014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58C6F-99B5-4E51-B2C5-39D07649BB87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Zaoblený obdélník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D5E20-0D4D-4EEB-B2E0-9297BF4577D6}" type="datetimeFigureOut">
              <a:rPr lang="cs-CZ" smtClean="0"/>
              <a:pPr/>
              <a:t>21.11.2014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58C6F-99B5-4E51-B2C5-39D07649BB87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1" name="Zástupný symbol pro obsah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D5E20-0D4D-4EEB-B2E0-9297BF4577D6}" type="datetimeFigureOut">
              <a:rPr lang="cs-CZ" smtClean="0"/>
              <a:pPr/>
              <a:t>21.11.2014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66F58C6F-99B5-4E51-B2C5-39D07649BB87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1" name="Obdélník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Obdélník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Obdélník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cs-CZ" smtClean="0"/>
              <a:t>Klepnutím na ikonu přidáte obrázek.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Zaoblený obdélník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Zástupný symbol pro nadpis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13" name="Zástupný symbol pro text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  <a:p>
            <a:pPr lvl="1" eaLnBrk="1" latinLnBrk="0" hangingPunct="1"/>
            <a:r>
              <a:rPr kumimoji="0" lang="cs-CZ" smtClean="0"/>
              <a:t>Druhá úroveň</a:t>
            </a:r>
          </a:p>
          <a:p>
            <a:pPr lvl="2" eaLnBrk="1" latinLnBrk="0" hangingPunct="1"/>
            <a:r>
              <a:rPr kumimoji="0" lang="cs-CZ" smtClean="0"/>
              <a:t>Třetí úroveň</a:t>
            </a:r>
          </a:p>
          <a:p>
            <a:pPr lvl="3" eaLnBrk="1" latinLnBrk="0" hangingPunct="1"/>
            <a:r>
              <a:rPr kumimoji="0" lang="cs-CZ" smtClean="0"/>
              <a:t>Čtvrtá úroveň</a:t>
            </a:r>
          </a:p>
          <a:p>
            <a:pPr lvl="4" eaLnBrk="1" latinLnBrk="0" hangingPunct="1"/>
            <a:r>
              <a:rPr kumimoji="0" lang="cs-CZ" smtClean="0"/>
              <a:t>Pátá úroveň</a:t>
            </a:r>
            <a:endParaRPr kumimoji="0" lang="en-US"/>
          </a:p>
        </p:txBody>
      </p:sp>
      <p:sp>
        <p:nvSpPr>
          <p:cNvPr id="14" name="Zástupný symbol pro datum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153D5E20-0D4D-4EEB-B2E0-9297BF4577D6}" type="datetimeFigureOut">
              <a:rPr lang="cs-CZ" smtClean="0"/>
              <a:pPr/>
              <a:t>21.11.2014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23" name="Zástupný symbol pro číslo snímku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66F58C6F-99B5-4E51-B2C5-39D07649BB87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://educoland.muni.cz/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 smtClean="0"/>
              <a:t>Eduard </a:t>
            </a:r>
            <a:r>
              <a:rPr lang="cs-CZ" dirty="0" err="1" smtClean="0"/>
              <a:t>Hofmann</a:t>
            </a:r>
            <a:endParaRPr lang="cs-CZ" dirty="0" smtClean="0"/>
          </a:p>
          <a:p>
            <a:r>
              <a:rPr lang="cs-CZ" dirty="0" smtClean="0"/>
              <a:t>Petra Janků</a:t>
            </a:r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Změny geografického vzdělávání ve Francii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HUMAN - Loosdor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2057400"/>
            <a:ext cx="3962400" cy="2655888"/>
          </a:xfrm>
          <a:prstGeom prst="rect">
            <a:avLst/>
          </a:prstGeom>
          <a:noFill/>
        </p:spPr>
      </p:pic>
      <p:pic>
        <p:nvPicPr>
          <p:cNvPr id="2053" name="Picture 5" descr="HUMAN - Rudic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2057400"/>
            <a:ext cx="3962400" cy="2655888"/>
          </a:xfrm>
          <a:prstGeom prst="rect">
            <a:avLst/>
          </a:prstGeom>
          <a:noFill/>
        </p:spPr>
      </p:pic>
      <p:sp>
        <p:nvSpPr>
          <p:cNvPr id="2055" name="Text Box 7"/>
          <p:cNvSpPr txBox="1">
            <a:spLocks noChangeArrowheads="1"/>
          </p:cNvSpPr>
          <p:nvPr/>
        </p:nvSpPr>
        <p:spPr bwMode="auto">
          <a:xfrm>
            <a:off x="1295400" y="4800600"/>
            <a:ext cx="701040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/>
              <a:t>Písmena </a:t>
            </a:r>
            <a:r>
              <a:rPr lang="cs-CZ" b="1"/>
              <a:t>H U M</a:t>
            </a:r>
            <a:r>
              <a:rPr lang="cs-CZ"/>
              <a:t> se symbolicky zanořují do vody v obci Loosdorf, aby se zbytek nápisu </a:t>
            </a:r>
            <a:r>
              <a:rPr lang="cs-CZ" b="1"/>
              <a:t>M A N</a:t>
            </a:r>
            <a:r>
              <a:rPr lang="cs-CZ"/>
              <a:t> vynořil v jezírku Bílá v obci Rudice. 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1115616" y="764704"/>
            <a:ext cx="70567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b="1" dirty="0" smtClean="0"/>
              <a:t>HUMAN</a:t>
            </a:r>
            <a:endParaRPr lang="cs-CZ" sz="4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827584" y="1340768"/>
            <a:ext cx="74168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dirty="0" smtClean="0"/>
              <a:t>HUMAN FAKTOR</a:t>
            </a:r>
            <a:endParaRPr lang="cs-CZ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720080"/>
          </a:xfrm>
        </p:spPr>
        <p:txBody>
          <a:bodyPr>
            <a:normAutofit/>
          </a:bodyPr>
          <a:lstStyle/>
          <a:p>
            <a:r>
              <a:rPr lang="cs-CZ" sz="3600" dirty="0" smtClean="0"/>
              <a:t>Úvodem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1268760"/>
            <a:ext cx="8229600" cy="4857403"/>
          </a:xfrm>
        </p:spPr>
        <p:txBody>
          <a:bodyPr>
            <a:normAutofit fontScale="85000" lnSpcReduction="20000"/>
          </a:bodyPr>
          <a:lstStyle/>
          <a:p>
            <a:pPr lvl="0"/>
            <a:r>
              <a:rPr lang="cs-CZ" sz="3000" dirty="0"/>
              <a:t>Je příliš brzy na to, porovnávat systém francouzského školství s ostatními školskými systémy. Tím máme na mysli systém školství v </a:t>
            </a:r>
            <a:r>
              <a:rPr lang="cs-CZ" sz="3000" dirty="0" err="1" smtClean="0"/>
              <a:t>Českérepublice</a:t>
            </a:r>
            <a:r>
              <a:rPr lang="cs-CZ" sz="3000" dirty="0" smtClean="0"/>
              <a:t>. Všechny uvedené systémy procházejí permanentní reformou už několik let.</a:t>
            </a:r>
            <a:endParaRPr lang="cs-CZ" sz="3000" dirty="0"/>
          </a:p>
          <a:p>
            <a:pPr lvl="0"/>
            <a:r>
              <a:rPr lang="cs-CZ" sz="3000" dirty="0"/>
              <a:t>Z dalšího srovnávání vynecháváme oblast řízení školství, což by zahrnovalo srovnávání systému řízení školství na úrovni ministerstev, např. MŠMT v ČR a Ministerstvo národního </a:t>
            </a:r>
            <a:r>
              <a:rPr lang="cs-CZ" sz="3000" dirty="0" smtClean="0"/>
              <a:t>školství, </a:t>
            </a:r>
            <a:r>
              <a:rPr lang="cs-CZ" sz="3000" dirty="0"/>
              <a:t>vysokého školství a výzkumu ve Francii.</a:t>
            </a:r>
          </a:p>
          <a:p>
            <a:pPr lvl="0"/>
            <a:r>
              <a:rPr lang="cs-CZ" sz="3000" dirty="0"/>
              <a:t>Faktem zůstává to, že daleko více čerpáme ze srovnávání systému školství anglosaských zemí.  Na vině je tomu především jazyková bariéra.</a:t>
            </a:r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cs-CZ" sz="4000" dirty="0" smtClean="0"/>
              <a:t>Cíle</a:t>
            </a:r>
            <a:endParaRPr lang="cs-CZ" sz="4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lvl="0"/>
            <a:r>
              <a:rPr lang="cs-CZ" dirty="0" smtClean="0"/>
              <a:t>Cílem příspěvku je představit základní pilíře školské reformy ve Francii z hlediska geografického vzdělávání na základní škole.</a:t>
            </a:r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 smtClean="0"/>
              <a:t>Proč?</a:t>
            </a:r>
            <a:endParaRPr lang="cs-CZ" sz="4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/>
              <a:t>Zejména proto, že současné pojetí francouzské školské geografie je v mnohém zajímavé a poučné i pro geografické vzdělávání </a:t>
            </a:r>
            <a:r>
              <a:rPr lang="cs-CZ" dirty="0" smtClean="0"/>
              <a:t>v </a:t>
            </a:r>
            <a:r>
              <a:rPr lang="cs-CZ" dirty="0"/>
              <a:t>České </a:t>
            </a:r>
            <a:r>
              <a:rPr lang="cs-CZ" dirty="0" smtClean="0"/>
              <a:t>republice.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 smtClean="0"/>
              <a:t>Komu je příspěvek určený</a:t>
            </a:r>
            <a:endParaRPr lang="cs-CZ" sz="4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/>
              <a:t>Především všem, kteří jsou přístupní k inovacím v geografickém vzdělávání.</a:t>
            </a:r>
          </a:p>
          <a:p>
            <a:pPr>
              <a:buNone/>
            </a:pPr>
            <a:r>
              <a:rPr lang="cs-CZ" dirty="0"/>
              <a:t> </a:t>
            </a:r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3600" dirty="0" smtClean="0"/>
              <a:t>Kde lze najít základní materiál pro komparaci?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 smtClean="0"/>
              <a:t>Janků, P. </a:t>
            </a:r>
            <a:r>
              <a:rPr lang="cs-CZ" i="1" dirty="0" smtClean="0"/>
              <a:t>Komparace vzdělávacího systému ve Francii a </a:t>
            </a:r>
            <a:r>
              <a:rPr lang="cs-CZ" i="1" dirty="0"/>
              <a:t>Č</a:t>
            </a:r>
            <a:r>
              <a:rPr lang="cs-CZ" i="1" dirty="0" smtClean="0"/>
              <a:t>eské republice. Diplomová práce, </a:t>
            </a:r>
            <a:r>
              <a:rPr lang="cs-CZ" i="1" dirty="0" err="1" smtClean="0"/>
              <a:t>PdF</a:t>
            </a:r>
            <a:r>
              <a:rPr lang="cs-CZ" i="1" dirty="0" smtClean="0"/>
              <a:t> MU, 2014.</a:t>
            </a:r>
            <a:endParaRPr lang="cs-CZ" dirty="0"/>
          </a:p>
          <a:p>
            <a:r>
              <a:rPr lang="cs-CZ" dirty="0" smtClean="0"/>
              <a:t>Nejedná se o vyčerpávající srovnání, ale o základ k dalším, výzkumně zaměřeným studiím. Např. Analýza učebních úloh ve francouzských učebnicích geografie apod.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3600" dirty="0" smtClean="0"/>
              <a:t>Představení základních pilířů probíhající školské reformy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endParaRPr lang="cs-CZ" sz="2800" dirty="0" smtClean="0"/>
          </a:p>
          <a:p>
            <a:pPr>
              <a:buNone/>
            </a:pPr>
            <a:r>
              <a:rPr lang="cs-CZ" sz="2800" dirty="0" smtClean="0"/>
              <a:t>1. Společný </a:t>
            </a:r>
            <a:r>
              <a:rPr lang="cs-CZ" sz="2800" dirty="0"/>
              <a:t>základ znalostí a dovedností ustanovený v zákoně z 23. června roku 2005 vstupuje v platnost 11. června 2006 vydáním Dekretu o společném základu znalostí a dovedností </a:t>
            </a:r>
            <a:r>
              <a:rPr lang="cs-CZ" sz="2800" i="1" dirty="0"/>
              <a:t>(</a:t>
            </a:r>
            <a:r>
              <a:rPr lang="cs-CZ" sz="2800" i="1" dirty="0" err="1"/>
              <a:t>Le</a:t>
            </a:r>
            <a:r>
              <a:rPr lang="cs-CZ" sz="2800" i="1" dirty="0"/>
              <a:t> </a:t>
            </a:r>
            <a:r>
              <a:rPr lang="cs-CZ" sz="2800" i="1" dirty="0" err="1"/>
              <a:t>décret</a:t>
            </a:r>
            <a:r>
              <a:rPr lang="cs-CZ" sz="2800" i="1" dirty="0"/>
              <a:t> </a:t>
            </a:r>
            <a:r>
              <a:rPr lang="cs-CZ" sz="2800" i="1" dirty="0" err="1"/>
              <a:t>relatif</a:t>
            </a:r>
            <a:r>
              <a:rPr lang="cs-CZ" sz="2800" i="1" dirty="0"/>
              <a:t> au </a:t>
            </a:r>
            <a:r>
              <a:rPr lang="cs-CZ" sz="2800" i="1" dirty="0" err="1"/>
              <a:t>socle</a:t>
            </a:r>
            <a:r>
              <a:rPr lang="cs-CZ" sz="2800" i="1" dirty="0"/>
              <a:t> </a:t>
            </a:r>
            <a:r>
              <a:rPr lang="cs-CZ" sz="2800" i="1" dirty="0" err="1"/>
              <a:t>commun</a:t>
            </a:r>
            <a:r>
              <a:rPr lang="cs-CZ" sz="2800" i="1" dirty="0"/>
              <a:t> de </a:t>
            </a:r>
            <a:r>
              <a:rPr lang="cs-CZ" sz="2800" i="1" dirty="0" err="1"/>
              <a:t>connaissances</a:t>
            </a:r>
            <a:r>
              <a:rPr lang="cs-CZ" sz="2800" i="1" dirty="0"/>
              <a:t> </a:t>
            </a:r>
            <a:r>
              <a:rPr lang="cs-CZ" sz="2800" i="1" dirty="0" err="1"/>
              <a:t>et</a:t>
            </a:r>
            <a:r>
              <a:rPr lang="cs-CZ" sz="2800" i="1" dirty="0"/>
              <a:t> de </a:t>
            </a:r>
            <a:r>
              <a:rPr lang="cs-CZ" sz="2800" i="1" dirty="0" err="1"/>
              <a:t>compétences</a:t>
            </a:r>
            <a:r>
              <a:rPr lang="cs-CZ" sz="2800" i="1" dirty="0"/>
              <a:t>)</a:t>
            </a:r>
            <a:r>
              <a:rPr lang="cs-CZ" sz="2800" dirty="0"/>
              <a:t>. Jedná se o dokument, který vychází z osmi klíčových kompetencí vypracovaných Evropským parlamentem.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3600" dirty="0" smtClean="0"/>
              <a:t>Představení základních pilířů probíhající školské reformy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endParaRPr lang="cs-CZ" sz="2800" dirty="0" smtClean="0"/>
          </a:p>
          <a:p>
            <a:pPr>
              <a:buNone/>
            </a:pPr>
            <a:r>
              <a:rPr lang="cs-CZ" sz="2800" dirty="0" smtClean="0"/>
              <a:t>2. </a:t>
            </a:r>
            <a:r>
              <a:rPr lang="cs-CZ" sz="2800" dirty="0"/>
              <a:t>Období v letech 2007 – 2010 je bráno jako zkušební. V základních školách společný rámec platí od začátku školního roku 2007 a na nižších středních školách od školního roku 2009. Jeho zavedení nenechalo odborníky, a také veřejnost bez povšimnutí, naopak byl podnětem k rozsáhlým </a:t>
            </a:r>
            <a:r>
              <a:rPr lang="cs-CZ" sz="2800" dirty="0" smtClean="0"/>
              <a:t>diskusím</a:t>
            </a:r>
            <a:r>
              <a:rPr lang="cs-CZ" sz="2800" dirty="0"/>
              <a:t>, přednáškám, schůzím atd. Od školního roku 2009 jsou francouzští žáci testováni z mateřského jazyka a matematiky.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3600" dirty="0" smtClean="0"/>
              <a:t>Představení základních pilířů probíhající školské reformy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None/>
            </a:pPr>
            <a:endParaRPr lang="cs-CZ" sz="2800" dirty="0" smtClean="0"/>
          </a:p>
          <a:p>
            <a:pPr>
              <a:buNone/>
            </a:pPr>
            <a:endParaRPr lang="cs-CZ" sz="2800" dirty="0"/>
          </a:p>
          <a:p>
            <a:pPr>
              <a:buNone/>
            </a:pPr>
            <a:r>
              <a:rPr lang="cs-CZ" sz="2800" dirty="0" smtClean="0"/>
              <a:t>3. </a:t>
            </a:r>
            <a:r>
              <a:rPr lang="cs-CZ" sz="2800" dirty="0"/>
              <a:t>V roce 2013 došlo k zatím poslední změně. Zákon z 8. června 2013 vytvořil nový Společný základ znalostí, dovedností a kulturního přehledu </a:t>
            </a:r>
            <a:r>
              <a:rPr lang="cs-CZ" sz="2800" i="1" dirty="0"/>
              <a:t>(</a:t>
            </a:r>
            <a:r>
              <a:rPr lang="cs-CZ" sz="2800" i="1" dirty="0" err="1"/>
              <a:t>Socle</a:t>
            </a:r>
            <a:r>
              <a:rPr lang="cs-CZ" sz="2800" i="1" dirty="0"/>
              <a:t> </a:t>
            </a:r>
            <a:r>
              <a:rPr lang="cs-CZ" sz="2800" i="1" dirty="0" err="1"/>
              <a:t>commun</a:t>
            </a:r>
            <a:r>
              <a:rPr lang="cs-CZ" sz="2800" i="1" dirty="0"/>
              <a:t> de </a:t>
            </a:r>
            <a:r>
              <a:rPr lang="cs-CZ" sz="2800" i="1" dirty="0" err="1"/>
              <a:t>connaissances</a:t>
            </a:r>
            <a:r>
              <a:rPr lang="cs-CZ" sz="2800" i="1" dirty="0"/>
              <a:t>, de </a:t>
            </a:r>
            <a:r>
              <a:rPr lang="cs-CZ" sz="2800" i="1" dirty="0" err="1"/>
              <a:t>compétences</a:t>
            </a:r>
            <a:r>
              <a:rPr lang="cs-CZ" sz="2800" i="1" dirty="0"/>
              <a:t> </a:t>
            </a:r>
            <a:r>
              <a:rPr lang="cs-CZ" sz="2800" i="1" dirty="0" err="1"/>
              <a:t>et</a:t>
            </a:r>
            <a:r>
              <a:rPr lang="cs-CZ" sz="2800" i="1" dirty="0"/>
              <a:t> de </a:t>
            </a:r>
            <a:r>
              <a:rPr lang="cs-CZ" sz="2800" i="1" dirty="0" err="1"/>
              <a:t>culture</a:t>
            </a:r>
            <a:r>
              <a:rPr lang="cs-CZ" sz="2800" i="1" dirty="0"/>
              <a:t>)</a:t>
            </a:r>
            <a:r>
              <a:rPr lang="cs-CZ" sz="2800" dirty="0"/>
              <a:t>, ve kterém došlo oproti starší verzi k několika změnám. </a:t>
            </a:r>
            <a:r>
              <a:rPr lang="cs-CZ" dirty="0"/>
              <a:t> </a:t>
            </a:r>
          </a:p>
          <a:p>
            <a:pPr>
              <a:buNone/>
            </a:pP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smtClean="0"/>
              <a:t>NABÍDKA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algn="ctr">
              <a:buNone/>
            </a:pPr>
            <a:endParaRPr lang="cs-CZ" dirty="0" smtClean="0"/>
          </a:p>
          <a:p>
            <a:pPr algn="ctr">
              <a:buNone/>
            </a:pPr>
            <a:r>
              <a:rPr lang="cs-CZ" dirty="0" smtClean="0"/>
              <a:t>EDUARD HOFMANN</a:t>
            </a:r>
          </a:p>
          <a:p>
            <a:pPr algn="ctr">
              <a:buNone/>
            </a:pPr>
            <a:r>
              <a:rPr lang="cs-CZ" dirty="0" err="1" smtClean="0"/>
              <a:t>PdF</a:t>
            </a:r>
            <a:r>
              <a:rPr lang="cs-CZ" dirty="0" smtClean="0"/>
              <a:t> MU</a:t>
            </a:r>
          </a:p>
          <a:p>
            <a:pPr algn="ctr">
              <a:buNone/>
            </a:pPr>
            <a:r>
              <a:rPr lang="cs-CZ" dirty="0" smtClean="0"/>
              <a:t>Poříčí 7, Brno</a:t>
            </a:r>
          </a:p>
          <a:p>
            <a:pPr algn="ctr">
              <a:buNone/>
            </a:pPr>
            <a:endParaRPr lang="cs-CZ" dirty="0" smtClean="0"/>
          </a:p>
          <a:p>
            <a:pPr algn="ctr">
              <a:buNone/>
            </a:pPr>
            <a:r>
              <a:rPr lang="cs-CZ" dirty="0" smtClean="0">
                <a:hlinkClick r:id="rId2"/>
              </a:rPr>
              <a:t>http://educoland.muni.cz/</a:t>
            </a:r>
            <a:endParaRPr lang="cs-CZ" dirty="0" smtClean="0"/>
          </a:p>
          <a:p>
            <a:pPr algn="ctr">
              <a:buNone/>
            </a:pPr>
            <a:endParaRPr lang="cs-CZ" dirty="0" smtClean="0"/>
          </a:p>
          <a:p>
            <a:pPr algn="ctr">
              <a:buNone/>
            </a:pPr>
            <a:r>
              <a:rPr lang="cs-CZ" dirty="0" err="1" smtClean="0"/>
              <a:t>evhofmann</a:t>
            </a:r>
            <a:r>
              <a:rPr lang="cs-CZ" dirty="0" smtClean="0"/>
              <a:t>@seznam.</a:t>
            </a:r>
            <a:r>
              <a:rPr lang="cs-CZ" dirty="0" err="1" smtClean="0"/>
              <a:t>cz</a:t>
            </a:r>
            <a:endParaRPr lang="cs-CZ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3600" dirty="0" smtClean="0"/>
              <a:t>Představení základních pilířů probíhající školské reformy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cs-CZ" sz="2800" dirty="0"/>
              <a:t>Společný základ znalostí, dovedností a kulturního </a:t>
            </a:r>
            <a:endParaRPr lang="cs-CZ" sz="2800" dirty="0" smtClean="0"/>
          </a:p>
          <a:p>
            <a:pPr>
              <a:buNone/>
            </a:pPr>
            <a:r>
              <a:rPr lang="cs-CZ" sz="2800" dirty="0" smtClean="0"/>
              <a:t>přehledu </a:t>
            </a:r>
            <a:r>
              <a:rPr lang="cs-CZ" sz="2800" dirty="0"/>
              <a:t>je tvořen ze sedmi </a:t>
            </a:r>
            <a:r>
              <a:rPr lang="cs-CZ" sz="2800" dirty="0" smtClean="0"/>
              <a:t>gramotností:</a:t>
            </a:r>
          </a:p>
          <a:p>
            <a:pPr marL="514350" lvl="0" indent="-514350">
              <a:buFont typeface="+mj-lt"/>
              <a:buAutoNum type="arabicPeriod"/>
            </a:pPr>
            <a:r>
              <a:rPr lang="cs-CZ" sz="2800" dirty="0"/>
              <a:t>Výuka francouzského jazyka</a:t>
            </a:r>
          </a:p>
          <a:p>
            <a:pPr marL="514350" lvl="0" indent="-514350">
              <a:buFont typeface="+mj-lt"/>
              <a:buAutoNum type="arabicPeriod"/>
            </a:pPr>
            <a:r>
              <a:rPr lang="cs-CZ" sz="2800" dirty="0" smtClean="0"/>
              <a:t>Cizojazyčná gramotnost</a:t>
            </a:r>
            <a:endParaRPr lang="cs-CZ" sz="2800" dirty="0"/>
          </a:p>
          <a:p>
            <a:pPr marL="514350" lvl="0" indent="-514350">
              <a:buFont typeface="+mj-lt"/>
              <a:buAutoNum type="arabicPeriod"/>
            </a:pPr>
            <a:r>
              <a:rPr lang="cs-CZ" sz="2800" dirty="0" smtClean="0"/>
              <a:t>Matematická, přírodní </a:t>
            </a:r>
            <a:r>
              <a:rPr lang="cs-CZ" sz="2800" dirty="0"/>
              <a:t>a </a:t>
            </a:r>
            <a:r>
              <a:rPr lang="cs-CZ" sz="2800" dirty="0" smtClean="0"/>
              <a:t>technická gramotnost</a:t>
            </a:r>
          </a:p>
          <a:p>
            <a:pPr marL="514350" lvl="0" indent="-514350">
              <a:buFont typeface="+mj-lt"/>
              <a:buAutoNum type="arabicPeriod"/>
            </a:pPr>
            <a:r>
              <a:rPr lang="cs-CZ" sz="2800" dirty="0" smtClean="0"/>
              <a:t>Komunikační a informatická gramotnost </a:t>
            </a:r>
            <a:endParaRPr lang="cs-CZ" sz="2800" dirty="0"/>
          </a:p>
          <a:p>
            <a:pPr marL="514350" lvl="0" indent="-514350">
              <a:buFont typeface="+mj-lt"/>
              <a:buAutoNum type="arabicPeriod"/>
            </a:pPr>
            <a:r>
              <a:rPr lang="cs-CZ" sz="2800" b="1" dirty="0" smtClean="0"/>
              <a:t>Humanitní gramotnost (zeměpis</a:t>
            </a:r>
            <a:r>
              <a:rPr lang="cs-CZ" sz="2800" b="1" dirty="0"/>
              <a:t>, dějepis, občanská výchova)  </a:t>
            </a:r>
          </a:p>
          <a:p>
            <a:pPr marL="514350" lvl="0" indent="-514350">
              <a:buFont typeface="+mj-lt"/>
              <a:buAutoNum type="arabicPeriod"/>
            </a:pPr>
            <a:r>
              <a:rPr lang="cs-CZ" sz="2800" dirty="0" smtClean="0"/>
              <a:t>Sociální </a:t>
            </a:r>
            <a:r>
              <a:rPr lang="cs-CZ" sz="2800" dirty="0"/>
              <a:t>a </a:t>
            </a:r>
            <a:r>
              <a:rPr lang="cs-CZ" sz="2800" dirty="0" smtClean="0"/>
              <a:t>občanská gramotnost</a:t>
            </a:r>
            <a:endParaRPr lang="cs-CZ" sz="2800" dirty="0"/>
          </a:p>
          <a:p>
            <a:pPr marL="514350" lvl="0" indent="-514350">
              <a:buFont typeface="+mj-lt"/>
              <a:buAutoNum type="arabicPeriod"/>
            </a:pPr>
            <a:r>
              <a:rPr lang="cs-CZ" sz="2800" dirty="0" smtClean="0"/>
              <a:t>Gramotnost v rozvoji individualit </a:t>
            </a:r>
            <a:r>
              <a:rPr lang="cs-CZ" sz="2800" dirty="0"/>
              <a:t>a </a:t>
            </a:r>
            <a:r>
              <a:rPr lang="cs-CZ" sz="2800" dirty="0" smtClean="0"/>
              <a:t>iniciativ žáka</a:t>
            </a:r>
            <a:endParaRPr lang="cs-CZ" sz="2800" dirty="0"/>
          </a:p>
          <a:p>
            <a:pPr>
              <a:buNone/>
            </a:pPr>
            <a:endParaRPr lang="cs-CZ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 smtClean="0"/>
              <a:t>Podklady pro komparaci</a:t>
            </a:r>
            <a:endParaRPr lang="cs-CZ" sz="4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40000" lnSpcReduction="20000"/>
          </a:bodyPr>
          <a:lstStyle/>
          <a:p>
            <a:pPr>
              <a:buNone/>
            </a:pPr>
            <a:r>
              <a:rPr lang="cs-CZ" b="1" cap="all" dirty="0"/>
              <a:t>Vzdělávací program výuky geografie ve Francii na příkladu ze 6. ročníku</a:t>
            </a:r>
            <a:endParaRPr lang="cs-CZ" dirty="0"/>
          </a:p>
          <a:p>
            <a:pPr>
              <a:buNone/>
            </a:pPr>
            <a:r>
              <a:rPr lang="cs-CZ" cap="all" dirty="0"/>
              <a:t>Obydlená planeta Země</a:t>
            </a:r>
            <a:endParaRPr lang="cs-CZ" dirty="0"/>
          </a:p>
          <a:p>
            <a:pPr>
              <a:buNone/>
            </a:pPr>
            <a:r>
              <a:rPr lang="cs-CZ" b="1" dirty="0"/>
              <a:t>I. Moje bydliště: krajina a území (10%)</a:t>
            </a:r>
            <a:endParaRPr lang="cs-CZ" dirty="0"/>
          </a:p>
          <a:p>
            <a:pPr>
              <a:buNone/>
            </a:pPr>
            <a:r>
              <a:rPr lang="cs-CZ" i="1" dirty="0"/>
              <a:t>a) Teoretická východiska</a:t>
            </a:r>
            <a:endParaRPr lang="cs-CZ" dirty="0"/>
          </a:p>
          <a:p>
            <a:pPr>
              <a:buNone/>
            </a:pPr>
            <a:r>
              <a:rPr lang="cs-CZ" dirty="0"/>
              <a:t>Čtení mapy a objevování území v okolí bydliště (místa, čtvrtě, dopravní sítě).</a:t>
            </a:r>
          </a:p>
          <a:p>
            <a:pPr>
              <a:buNone/>
            </a:pPr>
            <a:r>
              <a:rPr lang="cs-CZ" dirty="0"/>
              <a:t>Okolí bydliště je představeno na více úrovních (regionální, národní a světové).</a:t>
            </a:r>
          </a:p>
          <a:p>
            <a:pPr>
              <a:buNone/>
            </a:pPr>
            <a:r>
              <a:rPr lang="cs-CZ" dirty="0"/>
              <a:t> </a:t>
            </a:r>
          </a:p>
          <a:p>
            <a:pPr>
              <a:buNone/>
            </a:pPr>
            <a:r>
              <a:rPr lang="cs-CZ" dirty="0"/>
              <a:t> b) </a:t>
            </a:r>
            <a:r>
              <a:rPr lang="cs-CZ" i="1" dirty="0"/>
              <a:t>Vybrané příklady</a:t>
            </a:r>
            <a:endParaRPr lang="cs-CZ" dirty="0"/>
          </a:p>
          <a:p>
            <a:pPr>
              <a:buNone/>
            </a:pPr>
            <a:r>
              <a:rPr lang="cs-CZ" dirty="0"/>
              <a:t>Je doporučeno, aby výuka probíhala i v terénu. Prostřednictvím tohoto učiva se žáci učí manipulovat s geografickými </a:t>
            </a:r>
            <a:r>
              <a:rPr lang="cs-CZ" dirty="0" smtClean="0"/>
              <a:t>a</a:t>
            </a:r>
          </a:p>
          <a:p>
            <a:pPr>
              <a:buNone/>
            </a:pPr>
            <a:r>
              <a:rPr lang="cs-CZ" dirty="0" smtClean="0"/>
              <a:t>kartografickými </a:t>
            </a:r>
            <a:r>
              <a:rPr lang="cs-CZ" dirty="0"/>
              <a:t>pomůckami, jako jsou: učebnice, mapy a plány různých území např. čtvrtě nebo města, </a:t>
            </a:r>
            <a:r>
              <a:rPr lang="cs-CZ" dirty="0" smtClean="0"/>
              <a:t>mapy</a:t>
            </a:r>
          </a:p>
          <a:p>
            <a:pPr>
              <a:buNone/>
            </a:pPr>
            <a:r>
              <a:rPr lang="cs-CZ" dirty="0" smtClean="0"/>
              <a:t>dopravních </a:t>
            </a:r>
            <a:r>
              <a:rPr lang="cs-CZ" dirty="0"/>
              <a:t>sítí, turistická mapy, obrázky, letecké snímky, nejpoužívanější geografické informační systémy.</a:t>
            </a:r>
          </a:p>
          <a:p>
            <a:pPr>
              <a:buNone/>
            </a:pPr>
            <a:r>
              <a:rPr lang="cs-CZ" i="1" dirty="0"/>
              <a:t> </a:t>
            </a:r>
            <a:endParaRPr lang="cs-CZ" dirty="0"/>
          </a:p>
          <a:p>
            <a:pPr>
              <a:buNone/>
            </a:pPr>
            <a:r>
              <a:rPr lang="cs-CZ" i="1" dirty="0"/>
              <a:t>c) Očekávané výstupy </a:t>
            </a:r>
            <a:endParaRPr lang="cs-CZ" dirty="0"/>
          </a:p>
          <a:p>
            <a:pPr>
              <a:buNone/>
            </a:pPr>
            <a:r>
              <a:rPr lang="cs-CZ" dirty="0"/>
              <a:t>Žák:</a:t>
            </a:r>
          </a:p>
          <a:p>
            <a:pPr lvl="0"/>
            <a:r>
              <a:rPr lang="cs-CZ" dirty="0" smtClean="0"/>
              <a:t>Lokalizuje </a:t>
            </a:r>
            <a:r>
              <a:rPr lang="cs-CZ" dirty="0"/>
              <a:t>okolí svého bydliště v rámci regionu a Francie, </a:t>
            </a:r>
          </a:p>
          <a:p>
            <a:pPr lvl="0"/>
            <a:r>
              <a:rPr lang="cs-CZ" dirty="0"/>
              <a:t>Francii lokalizuje na různých mapách světa a na glóbu, </a:t>
            </a:r>
          </a:p>
          <a:p>
            <a:pPr lvl="0"/>
            <a:r>
              <a:rPr lang="cs-CZ" dirty="0"/>
              <a:t>Lokalizuje kontinenty a oceány na různých mapách a družicových snímcích,</a:t>
            </a:r>
          </a:p>
          <a:p>
            <a:pPr lvl="0"/>
            <a:r>
              <a:rPr lang="cs-CZ" dirty="0"/>
              <a:t>Orientuje se v krajině, k určení místa využívá světových stran a významných geografických bodů,</a:t>
            </a:r>
          </a:p>
          <a:p>
            <a:pPr lvl="0"/>
            <a:r>
              <a:rPr lang="cs-CZ" dirty="0"/>
              <a:t>Popíše jednotlivé složky místní krajiny, </a:t>
            </a:r>
          </a:p>
          <a:p>
            <a:pPr lvl="0"/>
            <a:r>
              <a:rPr lang="cs-CZ" dirty="0"/>
              <a:t>Popíše vybranou cestu s použitím základních znalostí o jejich vzdálenostech a časech, </a:t>
            </a:r>
          </a:p>
          <a:p>
            <a:pPr lvl="0"/>
            <a:r>
              <a:rPr lang="cs-CZ" dirty="0"/>
              <a:t>Vytvoří jednoduchý náčrt pro prezentaci okolí svého bydliště nebo místního území.</a:t>
            </a:r>
          </a:p>
          <a:p>
            <a:pPr>
              <a:buNone/>
            </a:pP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8229600" cy="1028501"/>
          </a:xfrm>
        </p:spPr>
        <p:txBody>
          <a:bodyPr>
            <a:normAutofit fontScale="90000"/>
          </a:bodyPr>
          <a:lstStyle/>
          <a:p>
            <a:r>
              <a:rPr lang="cs-CZ" sz="2700" b="1" cap="all" dirty="0" smtClean="0"/>
              <a:t/>
            </a:r>
            <a:br>
              <a:rPr lang="cs-CZ" sz="2700" b="1" cap="all" dirty="0" smtClean="0"/>
            </a:br>
            <a:r>
              <a:rPr lang="cs-CZ" sz="2700" b="1" cap="all" dirty="0" smtClean="0"/>
              <a:t/>
            </a:r>
            <a:br>
              <a:rPr lang="cs-CZ" sz="2700" b="1" cap="all" dirty="0" smtClean="0"/>
            </a:br>
            <a:r>
              <a:rPr lang="cs-CZ" sz="2700" b="1" cap="all" dirty="0" smtClean="0"/>
              <a:t/>
            </a:r>
            <a:br>
              <a:rPr lang="cs-CZ" sz="2700" b="1" cap="all" dirty="0" smtClean="0"/>
            </a:br>
            <a:r>
              <a:rPr lang="cs-CZ" sz="2700" b="1" cap="all" dirty="0" smtClean="0"/>
              <a:t/>
            </a:r>
            <a:br>
              <a:rPr lang="cs-CZ" sz="2700" b="1" cap="all" dirty="0" smtClean="0"/>
            </a:br>
            <a:r>
              <a:rPr lang="cs-CZ" sz="2700" b="1" cap="all" dirty="0" smtClean="0"/>
              <a:t/>
            </a:r>
            <a:br>
              <a:rPr lang="cs-CZ" sz="2700" b="1" cap="all" dirty="0" smtClean="0"/>
            </a:br>
            <a:r>
              <a:rPr lang="cs-CZ" sz="2700" b="1" cap="all" dirty="0" smtClean="0"/>
              <a:t/>
            </a:r>
            <a:br>
              <a:rPr lang="cs-CZ" sz="2700" b="1" cap="all" dirty="0" smtClean="0"/>
            </a:br>
            <a:r>
              <a:rPr lang="cs-CZ" sz="2800" b="1" cap="all" dirty="0" smtClean="0"/>
              <a:t>základ pro Srovnání obsahové náplně výuky geografie  </a:t>
            </a:r>
            <a:r>
              <a:rPr lang="cs-CZ" sz="2800" b="1" dirty="0" smtClean="0"/>
              <a:t>FRANCIE - 6. ročník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1340768"/>
            <a:ext cx="8229600" cy="5328592"/>
          </a:xfrm>
        </p:spPr>
        <p:txBody>
          <a:bodyPr>
            <a:normAutofit fontScale="25000" lnSpcReduction="20000"/>
          </a:bodyPr>
          <a:lstStyle/>
          <a:p>
            <a:pPr>
              <a:buNone/>
            </a:pPr>
            <a:r>
              <a:rPr lang="cs-CZ" sz="8000" b="1" dirty="0" smtClean="0"/>
              <a:t>OBYDLENÁ </a:t>
            </a:r>
            <a:r>
              <a:rPr lang="cs-CZ" sz="8000" b="1" dirty="0"/>
              <a:t>PLANETA ZEMĚ</a:t>
            </a:r>
            <a:endParaRPr lang="cs-CZ" sz="8000" dirty="0"/>
          </a:p>
          <a:p>
            <a:pPr>
              <a:buNone/>
            </a:pPr>
            <a:endParaRPr lang="cs-CZ" sz="6400" b="1" dirty="0" smtClean="0"/>
          </a:p>
          <a:p>
            <a:pPr>
              <a:buNone/>
            </a:pPr>
            <a:r>
              <a:rPr lang="cs-CZ" sz="8000" b="1" dirty="0" smtClean="0"/>
              <a:t>I</a:t>
            </a:r>
            <a:r>
              <a:rPr lang="cs-CZ" sz="8000" b="1" dirty="0"/>
              <a:t>. Moje bydliště: krajina a území (10%)</a:t>
            </a:r>
            <a:endParaRPr lang="cs-CZ" sz="8000" dirty="0"/>
          </a:p>
          <a:p>
            <a:pPr>
              <a:buNone/>
            </a:pPr>
            <a:endParaRPr lang="cs-CZ" sz="6400" b="1" dirty="0" smtClean="0"/>
          </a:p>
          <a:p>
            <a:pPr>
              <a:buNone/>
            </a:pPr>
            <a:r>
              <a:rPr lang="cs-CZ" sz="8000" b="1" dirty="0" smtClean="0"/>
              <a:t>II</a:t>
            </a:r>
            <a:r>
              <a:rPr lang="cs-CZ" sz="8000" b="1" dirty="0"/>
              <a:t>. Kde žijí lidé na Zemi? (20%)</a:t>
            </a:r>
            <a:endParaRPr lang="cs-CZ" sz="8000" dirty="0"/>
          </a:p>
          <a:p>
            <a:pPr>
              <a:buNone/>
            </a:pPr>
            <a:endParaRPr lang="cs-CZ" sz="6400" b="1" dirty="0" smtClean="0"/>
          </a:p>
          <a:p>
            <a:pPr>
              <a:buNone/>
            </a:pPr>
            <a:r>
              <a:rPr lang="cs-CZ" sz="8000" b="1" dirty="0" smtClean="0"/>
              <a:t>III</a:t>
            </a:r>
            <a:r>
              <a:rPr lang="cs-CZ" sz="8000" b="1" dirty="0"/>
              <a:t>. Život ve</a:t>
            </a:r>
            <a:r>
              <a:rPr lang="cs-CZ" sz="7200" b="1" dirty="0"/>
              <a:t> městě</a:t>
            </a:r>
            <a:endParaRPr lang="cs-CZ" sz="7200" dirty="0"/>
          </a:p>
          <a:p>
            <a:pPr>
              <a:buNone/>
            </a:pPr>
            <a:endParaRPr lang="cs-CZ" sz="5600" b="1" dirty="0" smtClean="0"/>
          </a:p>
          <a:p>
            <a:pPr>
              <a:buNone/>
            </a:pPr>
            <a:r>
              <a:rPr lang="cs-CZ" sz="8000" b="1" dirty="0" smtClean="0"/>
              <a:t>IV</a:t>
            </a:r>
            <a:r>
              <a:rPr lang="cs-CZ" sz="8000" b="1" dirty="0"/>
              <a:t>. Život na venkově</a:t>
            </a:r>
            <a:endParaRPr lang="cs-CZ" sz="8000" dirty="0"/>
          </a:p>
          <a:p>
            <a:pPr>
              <a:buNone/>
            </a:pPr>
            <a:endParaRPr lang="cs-CZ" sz="6400" b="1" dirty="0" smtClean="0"/>
          </a:p>
          <a:p>
            <a:pPr>
              <a:buNone/>
            </a:pPr>
            <a:r>
              <a:rPr lang="cs-CZ" sz="8000" b="1" dirty="0" smtClean="0"/>
              <a:t>V</a:t>
            </a:r>
            <a:r>
              <a:rPr lang="cs-CZ" sz="8000" b="1" dirty="0"/>
              <a:t>. Život na pobřeží</a:t>
            </a:r>
            <a:endParaRPr lang="cs-CZ" sz="8000" dirty="0"/>
          </a:p>
          <a:p>
            <a:pPr>
              <a:buNone/>
            </a:pPr>
            <a:endParaRPr lang="cs-CZ" sz="8000" b="1" dirty="0" smtClean="0"/>
          </a:p>
          <a:p>
            <a:pPr>
              <a:buNone/>
            </a:pPr>
            <a:r>
              <a:rPr lang="cs-CZ" sz="8000" b="1" dirty="0" smtClean="0"/>
              <a:t>VI</a:t>
            </a:r>
            <a:r>
              <a:rPr lang="cs-CZ" sz="8000" b="1" dirty="0"/>
              <a:t>. Život v místech s nepříznivými podmínkami (</a:t>
            </a:r>
            <a:r>
              <a:rPr lang="cs-CZ" sz="6400" b="1" dirty="0"/>
              <a:t>15%)</a:t>
            </a:r>
            <a:endParaRPr lang="cs-CZ" sz="6400" dirty="0"/>
          </a:p>
          <a:p>
            <a:pPr>
              <a:buNone/>
            </a:pPr>
            <a:endParaRPr lang="cs-CZ" sz="6400" b="1" dirty="0" smtClean="0"/>
          </a:p>
          <a:p>
            <a:pPr>
              <a:buNone/>
            </a:pPr>
            <a:r>
              <a:rPr lang="cs-CZ" sz="8000" b="1" dirty="0" smtClean="0"/>
              <a:t>VII</a:t>
            </a:r>
            <a:r>
              <a:rPr lang="cs-CZ" sz="8000" b="1" dirty="0"/>
              <a:t>. Výběr tématu na učiteli.</a:t>
            </a:r>
            <a:endParaRPr lang="cs-CZ" sz="8000" dirty="0"/>
          </a:p>
          <a:p>
            <a:pPr>
              <a:buNone/>
            </a:pPr>
            <a:r>
              <a:rPr lang="cs-CZ" sz="6400" dirty="0" smtClean="0"/>
              <a:t>Čas </a:t>
            </a:r>
            <a:r>
              <a:rPr lang="cs-CZ" sz="6400" dirty="0"/>
              <a:t>a výběr tématu je na učiteli a je určený k tomu, aby učitelé rozvinuli </a:t>
            </a:r>
            <a:endParaRPr lang="cs-CZ" sz="6400" dirty="0" smtClean="0"/>
          </a:p>
          <a:p>
            <a:pPr>
              <a:buNone/>
            </a:pPr>
            <a:r>
              <a:rPr lang="cs-CZ" sz="6400" dirty="0" smtClean="0"/>
              <a:t>některé ze studovaných témat </a:t>
            </a:r>
            <a:r>
              <a:rPr lang="cs-CZ" sz="6400" dirty="0"/>
              <a:t>v ročníku nebo řešili </a:t>
            </a:r>
            <a:r>
              <a:rPr lang="cs-CZ" sz="6400" dirty="0" smtClean="0"/>
              <a:t>otázky spojené </a:t>
            </a:r>
            <a:r>
              <a:rPr lang="cs-CZ" sz="6400" dirty="0"/>
              <a:t>s </a:t>
            </a:r>
            <a:r>
              <a:rPr lang="cs-CZ" sz="6400" dirty="0" smtClean="0"/>
              <a:t>aktuálním </a:t>
            </a:r>
          </a:p>
          <a:p>
            <a:pPr>
              <a:buNone/>
            </a:pPr>
            <a:r>
              <a:rPr lang="cs-CZ" sz="6400" dirty="0" smtClean="0"/>
              <a:t>děním </a:t>
            </a:r>
            <a:r>
              <a:rPr lang="cs-CZ" sz="6400" dirty="0"/>
              <a:t>ve světě. </a:t>
            </a:r>
          </a:p>
          <a:p>
            <a:pPr>
              <a:buNone/>
            </a:pPr>
            <a:r>
              <a:rPr lang="cs-CZ" sz="5600" b="1" dirty="0"/>
              <a:t> </a:t>
            </a:r>
            <a:endParaRPr lang="cs-CZ" sz="3600" dirty="0"/>
          </a:p>
          <a:p>
            <a:pPr>
              <a:buNone/>
            </a:pPr>
            <a:r>
              <a:rPr lang="cs-CZ" b="1" dirty="0"/>
              <a:t> </a:t>
            </a:r>
            <a:endParaRPr lang="cs-CZ" dirty="0"/>
          </a:p>
          <a:p>
            <a:pPr>
              <a:buNone/>
            </a:pPr>
            <a:r>
              <a:rPr lang="cs-CZ" b="1" dirty="0"/>
              <a:t> </a:t>
            </a:r>
            <a:endParaRPr lang="cs-CZ" dirty="0"/>
          </a:p>
          <a:p>
            <a:pPr>
              <a:buNone/>
            </a:pP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2000" b="1" cap="all" dirty="0" smtClean="0"/>
              <a:t>základ pro Srovnání obsahové náplně výuky geografie  </a:t>
            </a:r>
            <a:r>
              <a:rPr lang="cs-CZ" sz="2000" dirty="0" smtClean="0"/>
              <a:t/>
            </a:r>
            <a:br>
              <a:rPr lang="cs-CZ" sz="2000" dirty="0" smtClean="0"/>
            </a:br>
            <a:r>
              <a:rPr lang="cs-CZ" sz="2000" b="1" dirty="0" smtClean="0"/>
              <a:t>FRANCIE - 7. ročník</a:t>
            </a:r>
            <a:endParaRPr lang="cs-CZ" sz="2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cs-CZ" b="1" cap="all" dirty="0"/>
              <a:t>Lidstvo a trvale udržitelný rozvoj</a:t>
            </a:r>
            <a:endParaRPr lang="cs-CZ" dirty="0"/>
          </a:p>
          <a:p>
            <a:pPr>
              <a:buNone/>
            </a:pPr>
            <a:r>
              <a:rPr lang="cs-CZ" b="1" dirty="0"/>
              <a:t>I. Principy trvale udržitelného rozvoje (25%)</a:t>
            </a:r>
            <a:endParaRPr lang="cs-CZ" dirty="0"/>
          </a:p>
          <a:p>
            <a:pPr lvl="0">
              <a:buNone/>
            </a:pPr>
            <a:r>
              <a:rPr lang="cs-CZ" dirty="0"/>
              <a:t>Dynamika obyvatelstva a trvale udržitelný rozvoj</a:t>
            </a:r>
          </a:p>
          <a:p>
            <a:pPr>
              <a:buNone/>
            </a:pPr>
            <a:r>
              <a:rPr lang="cs-CZ" b="1" dirty="0"/>
              <a:t>II. Nerovnoměrný vývoj života ve světě (35%)</a:t>
            </a:r>
            <a:endParaRPr lang="cs-CZ" dirty="0"/>
          </a:p>
          <a:p>
            <a:pPr lvl="0">
              <a:buNone/>
            </a:pPr>
            <a:r>
              <a:rPr lang="cs-CZ" dirty="0"/>
              <a:t>Rozdílné environmentální hazardy ve světě</a:t>
            </a:r>
          </a:p>
          <a:p>
            <a:pPr lvl="0">
              <a:buNone/>
            </a:pPr>
            <a:r>
              <a:rPr lang="cs-CZ" dirty="0"/>
              <a:t>Chudoba ve světě</a:t>
            </a:r>
          </a:p>
          <a:p>
            <a:pPr>
              <a:buNone/>
            </a:pPr>
            <a:r>
              <a:rPr lang="cs-CZ" b="1" dirty="0"/>
              <a:t>III.  Nerovnoměrné rozmístění zdrojů ve světě (35%)</a:t>
            </a:r>
            <a:endParaRPr lang="cs-CZ" dirty="0"/>
          </a:p>
          <a:p>
            <a:pPr lvl="0">
              <a:buNone/>
            </a:pPr>
            <a:r>
              <a:rPr lang="cs-CZ" dirty="0"/>
              <a:t>Potravinové zabezpečení ve světě</a:t>
            </a:r>
          </a:p>
          <a:p>
            <a:pPr lvl="0">
              <a:buNone/>
            </a:pPr>
            <a:r>
              <a:rPr lang="cs-CZ" dirty="0"/>
              <a:t>Přístup k vodním zdrojům</a:t>
            </a:r>
          </a:p>
          <a:p>
            <a:pPr lvl="0">
              <a:buNone/>
            </a:pPr>
            <a:r>
              <a:rPr lang="cs-CZ" dirty="0"/>
              <a:t>Využívání a dělení oceánů a jejich zdrojů</a:t>
            </a:r>
          </a:p>
          <a:p>
            <a:pPr lvl="0">
              <a:buNone/>
            </a:pPr>
            <a:r>
              <a:rPr lang="cs-CZ" dirty="0"/>
              <a:t>Atmosféra</a:t>
            </a:r>
          </a:p>
          <a:p>
            <a:pPr lvl="0">
              <a:buNone/>
            </a:pPr>
            <a:r>
              <a:rPr lang="cs-CZ" dirty="0"/>
              <a:t>Rozmístění a distribuce energetických </a:t>
            </a:r>
            <a:r>
              <a:rPr lang="cs-CZ" dirty="0" smtClean="0"/>
              <a:t>zdrojů</a:t>
            </a:r>
            <a:endParaRPr lang="cs-CZ" dirty="0"/>
          </a:p>
          <a:p>
            <a:pPr>
              <a:buNone/>
            </a:pPr>
            <a:r>
              <a:rPr lang="cs-CZ" b="1" dirty="0"/>
              <a:t>IV. Výběr tématu na učiteli (5%)</a:t>
            </a:r>
            <a:endParaRPr lang="cs-CZ" dirty="0"/>
          </a:p>
          <a:p>
            <a:pPr>
              <a:buNone/>
            </a:pP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14"/>
          <p:cNvPicPr/>
          <p:nvPr/>
        </p:nvPicPr>
        <p:blipFill>
          <a:blip r:embed="rId2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467544" y="1916832"/>
            <a:ext cx="3816424" cy="432048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5" name="Obrázek 16"/>
          <p:cNvPicPr/>
          <p:nvPr/>
        </p:nvPicPr>
        <p:blipFill>
          <a:blip r:embed="rId3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4499992" y="1916832"/>
            <a:ext cx="3744416" cy="432048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6" name="TextovéPole 5"/>
          <p:cNvSpPr txBox="1"/>
          <p:nvPr/>
        </p:nvSpPr>
        <p:spPr>
          <a:xfrm>
            <a:off x="2051720" y="764704"/>
            <a:ext cx="56166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/>
              <a:t>Francouzské učebnice geografie</a:t>
            </a:r>
            <a:endParaRPr lang="cs-CZ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7"/>
          <p:cNvPicPr/>
          <p:nvPr/>
        </p:nvPicPr>
        <p:blipFill>
          <a:blip r:embed="rId2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467544" y="1628800"/>
            <a:ext cx="4248472" cy="4464496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3" name="Obrázek 19"/>
          <p:cNvPicPr/>
          <p:nvPr/>
        </p:nvPicPr>
        <p:blipFill>
          <a:blip r:embed="rId3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5004048" y="1628800"/>
            <a:ext cx="3888432" cy="4536504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5" name="TextovéPole 4"/>
          <p:cNvSpPr txBox="1"/>
          <p:nvPr/>
        </p:nvSpPr>
        <p:spPr>
          <a:xfrm>
            <a:off x="2051720" y="476672"/>
            <a:ext cx="56166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/>
              <a:t>Francouzské učebnice geografie</a:t>
            </a:r>
            <a:endParaRPr lang="cs-CZ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1"/>
          <p:cNvPicPr/>
          <p:nvPr/>
        </p:nvPicPr>
        <p:blipFill>
          <a:blip r:embed="rId2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340768"/>
            <a:ext cx="6048672" cy="4176464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1259632" y="495345"/>
            <a:ext cx="712879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Ukázka úvodní kapitoly z francouzské učebnice zeměpisu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(Zdroj: </a:t>
            </a:r>
            <a:r>
              <a:rPr kumimoji="0" lang="cs-CZ" sz="20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Histoire</a:t>
            </a:r>
            <a:r>
              <a:rPr kumimoji="0" lang="cs-CZ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cs-CZ" sz="20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Géographie</a:t>
            </a:r>
            <a:r>
              <a:rPr kumimoji="0" lang="cs-CZ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cs-CZ" sz="20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Hachette</a:t>
            </a:r>
            <a:r>
              <a:rPr kumimoji="0" lang="cs-CZ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2012)</a:t>
            </a:r>
            <a:endParaRPr kumimoji="0" lang="cs-CZ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827584" y="5805264"/>
            <a:ext cx="81369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Žáci jsou </a:t>
            </a:r>
            <a:r>
              <a:rPr lang="cs-CZ" dirty="0" smtClean="0"/>
              <a:t>vedeni </a:t>
            </a:r>
            <a:r>
              <a:rPr lang="cs-CZ" dirty="0"/>
              <a:t>k samostatnému </a:t>
            </a:r>
            <a:r>
              <a:rPr lang="cs-CZ" dirty="0" smtClean="0"/>
              <a:t>uvažování a velmi </a:t>
            </a:r>
            <a:r>
              <a:rPr lang="cs-CZ" dirty="0"/>
              <a:t>často se setkáváme s úkolem popsat dva protikladné obrázky. U tohoto </a:t>
            </a:r>
            <a:r>
              <a:rPr lang="cs-CZ" dirty="0" smtClean="0"/>
              <a:t>tématu popisují rozdíly v městské aglomeraci a na venkově. </a:t>
            </a:r>
            <a:endParaRPr lang="cs-CZ" dirty="0"/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33"/>
          <p:cNvPicPr/>
          <p:nvPr/>
        </p:nvPicPr>
        <p:blipFill>
          <a:blip r:embed="rId2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 t="10408"/>
          <a:stretch>
            <a:fillRect/>
          </a:stretch>
        </p:blipFill>
        <p:spPr>
          <a:xfrm>
            <a:off x="2123728" y="404664"/>
            <a:ext cx="4968552" cy="6093296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/>
              <a:t>Francouzské učebnice geografie</a:t>
            </a:r>
            <a:endParaRPr lang="cs-CZ" sz="2000" dirty="0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lvl="0"/>
            <a:r>
              <a:rPr kumimoji="0" lang="cs-CZ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Učebnice z</a:t>
            </a:r>
            <a:r>
              <a:rPr kumimoji="0" lang="cs-CZ" sz="2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nakladatelství </a:t>
            </a:r>
            <a:r>
              <a:rPr kumimoji="0" lang="cs-CZ" sz="2800" b="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Hachete</a:t>
            </a:r>
            <a:r>
              <a:rPr kumimoji="0" lang="cs-CZ" sz="2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jsou velice dobře graficky vybavené. Obsahují především celou škálu nonverbálních prvků, ke kterým jsou vytvářeny učební úlohy. Plní tak i funkci pracovního sešitu.</a:t>
            </a:r>
            <a:endParaRPr kumimoji="0" lang="cs-CZ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/>
            <a:r>
              <a:rPr kumimoji="0" lang="cs-CZ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Zastánci nových učebnic se především snaží o to, aby se z geografie, jako popisného předmětu stal dynamický předmět, který žákům umožní lépe pochopit aktuální dění dnešního světa (</a:t>
            </a:r>
            <a:r>
              <a:rPr kumimoji="0" lang="cs-CZ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Roumégous</a:t>
            </a:r>
            <a:r>
              <a:rPr kumimoji="0" lang="cs-CZ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2002). </a:t>
            </a:r>
            <a:endParaRPr kumimoji="0" lang="cs-CZ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55327"/>
            <a:ext cx="9144000" cy="5942025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Nadpis 1"/>
          <p:cNvSpPr>
            <a:spLocks noGrp="1"/>
          </p:cNvSpPr>
          <p:nvPr>
            <p:ph type="title"/>
          </p:nvPr>
        </p:nvSpPr>
        <p:spPr>
          <a:xfrm>
            <a:off x="5003800" y="188913"/>
            <a:ext cx="3097213" cy="1727200"/>
          </a:xfrm>
        </p:spPr>
        <p:txBody>
          <a:bodyPr/>
          <a:lstStyle/>
          <a:p>
            <a:pPr algn="ctr"/>
            <a:r>
              <a:rPr lang="cs-CZ" sz="3100" b="1" dirty="0" smtClean="0">
                <a:solidFill>
                  <a:schemeClr val="tx1"/>
                </a:solidFill>
              </a:rPr>
              <a:t>DPV</a:t>
            </a:r>
            <a:br>
              <a:rPr lang="cs-CZ" sz="3100" b="1" dirty="0" smtClean="0">
                <a:solidFill>
                  <a:schemeClr val="tx1"/>
                </a:solidFill>
              </a:rPr>
            </a:br>
            <a:r>
              <a:rPr lang="cs-CZ" sz="3100" b="1" dirty="0" smtClean="0">
                <a:solidFill>
                  <a:schemeClr val="tx1"/>
                </a:solidFill>
              </a:rPr>
              <a:t>INTEGROVANÁ VÝUKA</a:t>
            </a:r>
          </a:p>
        </p:txBody>
      </p:sp>
      <p:pic>
        <p:nvPicPr>
          <p:cNvPr id="15361" name="Picture 1" descr="C:\Users\Iv\Desktop\DCIM\101CANON\IMAG23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260350"/>
            <a:ext cx="4332288" cy="25939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362" name="Picture 2" descr="C:\Users\Iv\Desktop\DCIM\101CANON\IMAG23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538" y="1989138"/>
            <a:ext cx="4570412" cy="27352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363" name="Picture 3" descr="C:\Users\Iv\Desktop\DCIM\101CANON\IMAG231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825" y="3573463"/>
            <a:ext cx="4826000" cy="28876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21425"/>
            <a:ext cx="9144000" cy="653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EDA\Desktop\PODZIM_14\Uc_fraus\rozdeleni 001.jpg"/>
          <p:cNvPicPr>
            <a:picLocks noChangeAspect="1" noChangeArrowheads="1"/>
          </p:cNvPicPr>
          <p:nvPr/>
        </p:nvPicPr>
        <p:blipFill>
          <a:blip r:embed="rId2" cstate="print"/>
          <a:srcRect r="6016"/>
          <a:stretch>
            <a:fillRect/>
          </a:stretch>
        </p:blipFill>
        <p:spPr bwMode="auto">
          <a:xfrm>
            <a:off x="-1" y="404664"/>
            <a:ext cx="4768133" cy="6453336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  <p:pic>
        <p:nvPicPr>
          <p:cNvPr id="32771" name="Picture 3" descr="C:\Users\EDA\Desktop\PODZIM_14\Uc_fraus\svet_2 001.jpg"/>
          <p:cNvPicPr>
            <a:picLocks noChangeAspect="1" noChangeArrowheads="1"/>
          </p:cNvPicPr>
          <p:nvPr/>
        </p:nvPicPr>
        <p:blipFill>
          <a:blip r:embed="rId3" cstate="print"/>
          <a:srcRect l="5749"/>
          <a:stretch>
            <a:fillRect/>
          </a:stretch>
        </p:blipFill>
        <p:spPr bwMode="auto">
          <a:xfrm>
            <a:off x="4716016" y="387047"/>
            <a:ext cx="4427984" cy="6470953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  <p:sp>
        <p:nvSpPr>
          <p:cNvPr id="4" name="TextovéPole 3"/>
          <p:cNvSpPr txBox="1"/>
          <p:nvPr/>
        </p:nvSpPr>
        <p:spPr>
          <a:xfrm>
            <a:off x="2987824" y="0"/>
            <a:ext cx="432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Učebnice nakladatelství </a:t>
            </a:r>
            <a:r>
              <a:rPr lang="cs-CZ" dirty="0" err="1" smtClean="0"/>
              <a:t>Fraus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CROCQUIZ</a:t>
            </a:r>
            <a:endParaRPr lang="cs-CZ" dirty="0"/>
          </a:p>
        </p:txBody>
      </p:sp>
      <p:pic>
        <p:nvPicPr>
          <p:cNvPr id="3379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 l="15099" t="19092" r="20157" b="6131"/>
          <a:stretch>
            <a:fillRect/>
          </a:stretch>
        </p:blipFill>
        <p:spPr bwMode="auto">
          <a:xfrm>
            <a:off x="899592" y="1340768"/>
            <a:ext cx="7523396" cy="4885322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4413"/>
            <a:ext cx="8964488" cy="6833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NECHÁME SE INSPIROVAT?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EDA\Desktop\DSC_1027.jp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/>
          </a:stretch>
        </p:blipFill>
        <p:spPr bwMode="auto">
          <a:xfrm>
            <a:off x="5148064" y="764704"/>
            <a:ext cx="3296965" cy="5861271"/>
          </a:xfrm>
          <a:prstGeom prst="rect">
            <a:avLst/>
          </a:prstGeom>
          <a:noFill/>
        </p:spPr>
      </p:pic>
      <p:pic>
        <p:nvPicPr>
          <p:cNvPr id="1027" name="Picture 3" descr="C:\Users\EDA\Desktop\DSC_1021.jp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/>
          </a:stretch>
        </p:blipFill>
        <p:spPr bwMode="auto">
          <a:xfrm>
            <a:off x="611559" y="836712"/>
            <a:ext cx="3249361" cy="577664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624005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8525" y="1276339"/>
            <a:ext cx="7057852" cy="5290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ovéPole 4"/>
          <p:cNvSpPr txBox="1"/>
          <p:nvPr/>
        </p:nvSpPr>
        <p:spPr>
          <a:xfrm>
            <a:off x="2267744" y="332656"/>
            <a:ext cx="60486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 smtClean="0"/>
              <a:t>TERÉNNÍ VÝUKA</a:t>
            </a:r>
            <a:endParaRPr lang="cs-CZ" sz="4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Zástupný symbol pro obsah 2"/>
          <p:cNvSpPr>
            <a:spLocks noGrp="1"/>
          </p:cNvSpPr>
          <p:nvPr>
            <p:ph idx="1"/>
          </p:nvPr>
        </p:nvSpPr>
        <p:spPr>
          <a:xfrm>
            <a:off x="179388" y="2924175"/>
            <a:ext cx="8785225" cy="1225550"/>
          </a:xfrm>
        </p:spPr>
        <p:txBody>
          <a:bodyPr rtlCol="0">
            <a:normAutofit/>
          </a:bodyPr>
          <a:lstStyle/>
          <a:p>
            <a:pPr marL="0" indent="0"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cs-CZ" dirty="0" smtClean="0"/>
              <a:t>Mapy z let 1953, 2003, 2006 a 2013 ukazují postupný zábor orné půdy na úkor výstavby průmyslových areálů. </a:t>
            </a:r>
            <a:endParaRPr lang="cs-CZ" dirty="0"/>
          </a:p>
        </p:txBody>
      </p:sp>
      <p:sp>
        <p:nvSpPr>
          <p:cNvPr id="38" name="Obdélník 37"/>
          <p:cNvSpPr/>
          <p:nvPr/>
        </p:nvSpPr>
        <p:spPr>
          <a:xfrm>
            <a:off x="3132138" y="87313"/>
            <a:ext cx="849312" cy="38893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dirty="0">
                <a:solidFill>
                  <a:schemeClr val="tx1"/>
                </a:solidFill>
              </a:rPr>
              <a:t>1953</a:t>
            </a:r>
          </a:p>
        </p:txBody>
      </p:sp>
      <p:grpSp>
        <p:nvGrpSpPr>
          <p:cNvPr id="2" name="Skupina 45"/>
          <p:cNvGrpSpPr>
            <a:grpSpLocks/>
          </p:cNvGrpSpPr>
          <p:nvPr/>
        </p:nvGrpSpPr>
        <p:grpSpPr bwMode="auto">
          <a:xfrm>
            <a:off x="52388" y="71438"/>
            <a:ext cx="9032875" cy="6727825"/>
            <a:chOff x="52958" y="72008"/>
            <a:chExt cx="9032986" cy="6727936"/>
          </a:xfrm>
        </p:grpSpPr>
        <p:grpSp>
          <p:nvGrpSpPr>
            <p:cNvPr id="3" name="Skupina 35"/>
            <p:cNvGrpSpPr>
              <a:grpSpLocks/>
            </p:cNvGrpSpPr>
            <p:nvPr/>
          </p:nvGrpSpPr>
          <p:grpSpPr bwMode="auto">
            <a:xfrm>
              <a:off x="119040" y="72008"/>
              <a:ext cx="3876896" cy="2708920"/>
              <a:chOff x="0" y="0"/>
              <a:chExt cx="3804888" cy="2636912"/>
            </a:xfrm>
          </p:grpSpPr>
          <p:pic>
            <p:nvPicPr>
              <p:cNvPr id="4129" name="Obrázek 7" descr="C:\Users\EDA\Desktop\cer_slap.png"/>
              <p:cNvPicPr>
                <a:picLocks noChangeAspect="1"/>
              </p:cNvPicPr>
              <p:nvPr/>
            </p:nvPicPr>
            <p:blipFill>
              <a:blip r:embed="rId2" cstate="print"/>
              <a:srcRect l="30074" t="10046" r="22464" b="5663"/>
              <a:stretch>
                <a:fillRect/>
              </a:stretch>
            </p:blipFill>
            <p:spPr bwMode="auto">
              <a:xfrm>
                <a:off x="0" y="0"/>
                <a:ext cx="3804888" cy="2636912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</p:pic>
          <p:sp>
            <p:nvSpPr>
              <p:cNvPr id="4130" name="Freeform 2"/>
              <p:cNvSpPr>
                <a:spLocks/>
              </p:cNvSpPr>
              <p:nvPr/>
            </p:nvSpPr>
            <p:spPr bwMode="auto">
              <a:xfrm rot="-466107">
                <a:off x="1589200" y="1560494"/>
                <a:ext cx="1167330" cy="693823"/>
              </a:xfrm>
              <a:custGeom>
                <a:avLst/>
                <a:gdLst>
                  <a:gd name="T0" fmla="*/ 2147483647 w 2770"/>
                  <a:gd name="T1" fmla="*/ 2147483647 h 1600"/>
                  <a:gd name="T2" fmla="*/ 2147483647 w 2770"/>
                  <a:gd name="T3" fmla="*/ 0 h 1600"/>
                  <a:gd name="T4" fmla="*/ 2147483647 w 2770"/>
                  <a:gd name="T5" fmla="*/ 2147483647 h 1600"/>
                  <a:gd name="T6" fmla="*/ 2147483647 w 2770"/>
                  <a:gd name="T7" fmla="*/ 2147483647 h 1600"/>
                  <a:gd name="T8" fmla="*/ 2147483647 w 2770"/>
                  <a:gd name="T9" fmla="*/ 2147483647 h 1600"/>
                  <a:gd name="T10" fmla="*/ 2147483647 w 2770"/>
                  <a:gd name="T11" fmla="*/ 2147483647 h 1600"/>
                  <a:gd name="T12" fmla="*/ 2147483647 w 2770"/>
                  <a:gd name="T13" fmla="*/ 2147483647 h 1600"/>
                  <a:gd name="T14" fmla="*/ 2147483647 w 2770"/>
                  <a:gd name="T15" fmla="*/ 2147483647 h 1600"/>
                  <a:gd name="T16" fmla="*/ 2147483647 w 2770"/>
                  <a:gd name="T17" fmla="*/ 2147483647 h 1600"/>
                  <a:gd name="T18" fmla="*/ 2147483647 w 2770"/>
                  <a:gd name="T19" fmla="*/ 2147483647 h 1600"/>
                  <a:gd name="T20" fmla="*/ 748380267 w 2770"/>
                  <a:gd name="T21" fmla="*/ 2147483647 h 1600"/>
                  <a:gd name="T22" fmla="*/ 0 w 2770"/>
                  <a:gd name="T23" fmla="*/ 2147483647 h 1600"/>
                  <a:gd name="T24" fmla="*/ 2147483647 w 2770"/>
                  <a:gd name="T25" fmla="*/ 2147483647 h 160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770"/>
                  <a:gd name="T40" fmla="*/ 0 h 1600"/>
                  <a:gd name="T41" fmla="*/ 2770 w 2770"/>
                  <a:gd name="T42" fmla="*/ 1600 h 1600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770" h="1600">
                    <a:moveTo>
                      <a:pt x="870" y="50"/>
                    </a:moveTo>
                    <a:lnTo>
                      <a:pt x="2090" y="0"/>
                    </a:lnTo>
                    <a:lnTo>
                      <a:pt x="2370" y="1300"/>
                    </a:lnTo>
                    <a:lnTo>
                      <a:pt x="2690" y="1360"/>
                    </a:lnTo>
                    <a:lnTo>
                      <a:pt x="2770" y="1600"/>
                    </a:lnTo>
                    <a:lnTo>
                      <a:pt x="1330" y="1260"/>
                    </a:lnTo>
                    <a:lnTo>
                      <a:pt x="430" y="820"/>
                    </a:lnTo>
                    <a:lnTo>
                      <a:pt x="450" y="640"/>
                    </a:lnTo>
                    <a:lnTo>
                      <a:pt x="440" y="570"/>
                    </a:lnTo>
                    <a:lnTo>
                      <a:pt x="330" y="280"/>
                    </a:lnTo>
                    <a:lnTo>
                      <a:pt x="10" y="280"/>
                    </a:lnTo>
                    <a:lnTo>
                      <a:pt x="0" y="70"/>
                    </a:lnTo>
                    <a:lnTo>
                      <a:pt x="870" y="50"/>
                    </a:lnTo>
                    <a:close/>
                  </a:path>
                </a:pathLst>
              </a:custGeom>
              <a:noFill/>
              <a:ln w="571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4131" name="Freeform 3"/>
              <p:cNvSpPr>
                <a:spLocks/>
              </p:cNvSpPr>
              <p:nvPr/>
            </p:nvSpPr>
            <p:spPr bwMode="auto">
              <a:xfrm>
                <a:off x="201623" y="0"/>
                <a:ext cx="939655" cy="1344073"/>
              </a:xfrm>
              <a:custGeom>
                <a:avLst/>
                <a:gdLst>
                  <a:gd name="T0" fmla="*/ 2147483647 w 12034"/>
                  <a:gd name="T1" fmla="*/ 2147483647 h 13166"/>
                  <a:gd name="T2" fmla="*/ 2147483647 w 12034"/>
                  <a:gd name="T3" fmla="*/ 2147483647 h 13166"/>
                  <a:gd name="T4" fmla="*/ 2147483647 w 12034"/>
                  <a:gd name="T5" fmla="*/ 2147483647 h 13166"/>
                  <a:gd name="T6" fmla="*/ 2147483647 w 12034"/>
                  <a:gd name="T7" fmla="*/ 2147483647 h 13166"/>
                  <a:gd name="T8" fmla="*/ 2147483647 w 12034"/>
                  <a:gd name="T9" fmla="*/ 2147483647 h 13166"/>
                  <a:gd name="T10" fmla="*/ 2147483647 w 12034"/>
                  <a:gd name="T11" fmla="*/ 2147483647 h 13166"/>
                  <a:gd name="T12" fmla="*/ 2147483647 w 12034"/>
                  <a:gd name="T13" fmla="*/ 2147483647 h 13166"/>
                  <a:gd name="T14" fmla="*/ 2147483647 w 12034"/>
                  <a:gd name="T15" fmla="*/ 2147483647 h 13166"/>
                  <a:gd name="T16" fmla="*/ 2147483647 w 12034"/>
                  <a:gd name="T17" fmla="*/ 2147483647 h 13166"/>
                  <a:gd name="T18" fmla="*/ 2147483647 w 12034"/>
                  <a:gd name="T19" fmla="*/ 2147483647 h 13166"/>
                  <a:gd name="T20" fmla="*/ 2147483647 w 12034"/>
                  <a:gd name="T21" fmla="*/ 2147483647 h 13166"/>
                  <a:gd name="T22" fmla="*/ 2147483647 w 12034"/>
                  <a:gd name="T23" fmla="*/ 2147483647 h 13166"/>
                  <a:gd name="T24" fmla="*/ 2147483647 w 12034"/>
                  <a:gd name="T25" fmla="*/ 2147483647 h 13166"/>
                  <a:gd name="T26" fmla="*/ 2147483647 w 12034"/>
                  <a:gd name="T27" fmla="*/ 2147483647 h 13166"/>
                  <a:gd name="T28" fmla="*/ 2147483647 w 12034"/>
                  <a:gd name="T29" fmla="*/ 2147483647 h 13166"/>
                  <a:gd name="T30" fmla="*/ 2147483647 w 12034"/>
                  <a:gd name="T31" fmla="*/ 2147483647 h 13166"/>
                  <a:gd name="T32" fmla="*/ 2147483647 w 12034"/>
                  <a:gd name="T33" fmla="*/ 2147483647 h 13166"/>
                  <a:gd name="T34" fmla="*/ 2147483647 w 12034"/>
                  <a:gd name="T35" fmla="*/ 0 h 13166"/>
                  <a:gd name="T36" fmla="*/ 2147483647 w 12034"/>
                  <a:gd name="T37" fmla="*/ 2147483647 h 1316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2034"/>
                  <a:gd name="T58" fmla="*/ 0 h 13166"/>
                  <a:gd name="T59" fmla="*/ 12034 w 12034"/>
                  <a:gd name="T60" fmla="*/ 13166 h 1316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2034" h="13166">
                    <a:moveTo>
                      <a:pt x="5446" y="3098"/>
                    </a:moveTo>
                    <a:lnTo>
                      <a:pt x="9480" y="5421"/>
                    </a:lnTo>
                    <a:lnTo>
                      <a:pt x="11295" y="6616"/>
                    </a:lnTo>
                    <a:lnTo>
                      <a:pt x="10216" y="8264"/>
                    </a:lnTo>
                    <a:lnTo>
                      <a:pt x="12034" y="9293"/>
                    </a:lnTo>
                    <a:lnTo>
                      <a:pt x="9480" y="13166"/>
                    </a:lnTo>
                    <a:lnTo>
                      <a:pt x="7463" y="13166"/>
                    </a:lnTo>
                    <a:lnTo>
                      <a:pt x="6454" y="12391"/>
                    </a:lnTo>
                    <a:lnTo>
                      <a:pt x="6579" y="12280"/>
                    </a:lnTo>
                    <a:lnTo>
                      <a:pt x="7463" y="11617"/>
                    </a:lnTo>
                    <a:cubicBezTo>
                      <a:pt x="7415" y="11340"/>
                      <a:pt x="7366" y="11063"/>
                      <a:pt x="7318" y="10786"/>
                    </a:cubicBezTo>
                    <a:lnTo>
                      <a:pt x="6750" y="10426"/>
                    </a:lnTo>
                    <a:lnTo>
                      <a:pt x="5446" y="10842"/>
                    </a:lnTo>
                    <a:cubicBezTo>
                      <a:pt x="5016" y="10654"/>
                      <a:pt x="5115" y="11488"/>
                      <a:pt x="4437" y="10068"/>
                    </a:cubicBezTo>
                    <a:cubicBezTo>
                      <a:pt x="3742" y="9052"/>
                      <a:pt x="3678" y="8402"/>
                      <a:pt x="2353" y="7021"/>
                    </a:cubicBezTo>
                    <a:cubicBezTo>
                      <a:pt x="1649" y="6389"/>
                      <a:pt x="672" y="6376"/>
                      <a:pt x="336" y="5473"/>
                    </a:cubicBezTo>
                    <a:cubicBezTo>
                      <a:pt x="0" y="4570"/>
                      <a:pt x="233" y="2525"/>
                      <a:pt x="336" y="1600"/>
                    </a:cubicBezTo>
                    <a:cubicBezTo>
                      <a:pt x="355" y="776"/>
                      <a:pt x="1392" y="824"/>
                      <a:pt x="1411" y="0"/>
                    </a:cubicBezTo>
                    <a:lnTo>
                      <a:pt x="5446" y="3098"/>
                    </a:lnTo>
                    <a:close/>
                  </a:path>
                </a:pathLst>
              </a:custGeom>
              <a:noFill/>
              <a:ln w="38100">
                <a:solidFill>
                  <a:srgbClr val="00B0F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7" name="Volný tvar 26"/>
              <p:cNvSpPr/>
              <p:nvPr/>
            </p:nvSpPr>
            <p:spPr>
              <a:xfrm>
                <a:off x="972796" y="752574"/>
                <a:ext cx="724485" cy="707760"/>
              </a:xfrm>
              <a:custGeom>
                <a:avLst/>
                <a:gdLst>
                  <a:gd name="connsiteX0" fmla="*/ 314325 w 663575"/>
                  <a:gd name="connsiteY0" fmla="*/ 0 h 644525"/>
                  <a:gd name="connsiteX1" fmla="*/ 193675 w 663575"/>
                  <a:gd name="connsiteY1" fmla="*/ 174625 h 644525"/>
                  <a:gd name="connsiteX2" fmla="*/ 0 w 663575"/>
                  <a:gd name="connsiteY2" fmla="*/ 523875 h 644525"/>
                  <a:gd name="connsiteX3" fmla="*/ 200025 w 663575"/>
                  <a:gd name="connsiteY3" fmla="*/ 644525 h 644525"/>
                  <a:gd name="connsiteX4" fmla="*/ 492125 w 663575"/>
                  <a:gd name="connsiteY4" fmla="*/ 520700 h 644525"/>
                  <a:gd name="connsiteX5" fmla="*/ 663575 w 663575"/>
                  <a:gd name="connsiteY5" fmla="*/ 384175 h 644525"/>
                  <a:gd name="connsiteX6" fmla="*/ 314325 w 663575"/>
                  <a:gd name="connsiteY6" fmla="*/ 0 h 644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63575" h="644525">
                    <a:moveTo>
                      <a:pt x="314325" y="0"/>
                    </a:moveTo>
                    <a:lnTo>
                      <a:pt x="193675" y="174625"/>
                    </a:lnTo>
                    <a:lnTo>
                      <a:pt x="0" y="523875"/>
                    </a:lnTo>
                    <a:lnTo>
                      <a:pt x="200025" y="644525"/>
                    </a:lnTo>
                    <a:lnTo>
                      <a:pt x="492125" y="520700"/>
                    </a:lnTo>
                    <a:lnTo>
                      <a:pt x="663575" y="384175"/>
                    </a:lnTo>
                    <a:lnTo>
                      <a:pt x="314325" y="0"/>
                    </a:lnTo>
                    <a:close/>
                  </a:path>
                </a:pathLst>
              </a:custGeom>
              <a:noFill/>
              <a:ln w="3810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cs-CZ" sz="2000"/>
              </a:p>
            </p:txBody>
          </p:sp>
        </p:grpSp>
        <p:grpSp>
          <p:nvGrpSpPr>
            <p:cNvPr id="4" name="Skupina 41"/>
            <p:cNvGrpSpPr>
              <a:grpSpLocks/>
            </p:cNvGrpSpPr>
            <p:nvPr/>
          </p:nvGrpSpPr>
          <p:grpSpPr bwMode="auto">
            <a:xfrm>
              <a:off x="4932040" y="84878"/>
              <a:ext cx="4103780" cy="2768058"/>
              <a:chOff x="94228" y="4019578"/>
              <a:chExt cx="4103780" cy="2768058"/>
            </a:xfrm>
          </p:grpSpPr>
          <p:grpSp>
            <p:nvGrpSpPr>
              <p:cNvPr id="5" name="Skupina 36"/>
              <p:cNvGrpSpPr>
                <a:grpSpLocks/>
              </p:cNvGrpSpPr>
              <p:nvPr/>
            </p:nvGrpSpPr>
            <p:grpSpPr bwMode="auto">
              <a:xfrm>
                <a:off x="94228" y="4019578"/>
                <a:ext cx="4103780" cy="2768058"/>
                <a:chOff x="5342766" y="0"/>
                <a:chExt cx="3801234" cy="2420888"/>
              </a:xfrm>
            </p:grpSpPr>
            <p:pic>
              <p:nvPicPr>
                <p:cNvPr id="4125" name="Picture 2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 l="20248" t="8357" r="810"/>
                <a:stretch>
                  <a:fillRect/>
                </a:stretch>
              </p:blipFill>
              <p:spPr bwMode="auto">
                <a:xfrm>
                  <a:off x="5348973" y="0"/>
                  <a:ext cx="3795027" cy="24208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4126" name="Freeform 2"/>
                <p:cNvSpPr>
                  <a:spLocks/>
                </p:cNvSpPr>
                <p:nvPr/>
              </p:nvSpPr>
              <p:spPr bwMode="auto">
                <a:xfrm rot="-466107">
                  <a:off x="7205823" y="1522393"/>
                  <a:ext cx="1167330" cy="693823"/>
                </a:xfrm>
                <a:custGeom>
                  <a:avLst/>
                  <a:gdLst>
                    <a:gd name="T0" fmla="*/ 2147483647 w 2770"/>
                    <a:gd name="T1" fmla="*/ 2147483647 h 1600"/>
                    <a:gd name="T2" fmla="*/ 2147483647 w 2770"/>
                    <a:gd name="T3" fmla="*/ 0 h 1600"/>
                    <a:gd name="T4" fmla="*/ 2147483647 w 2770"/>
                    <a:gd name="T5" fmla="*/ 2147483647 h 1600"/>
                    <a:gd name="T6" fmla="*/ 2147483647 w 2770"/>
                    <a:gd name="T7" fmla="*/ 2147483647 h 1600"/>
                    <a:gd name="T8" fmla="*/ 2147483647 w 2770"/>
                    <a:gd name="T9" fmla="*/ 2147483647 h 1600"/>
                    <a:gd name="T10" fmla="*/ 2147483647 w 2770"/>
                    <a:gd name="T11" fmla="*/ 2147483647 h 1600"/>
                    <a:gd name="T12" fmla="*/ 2147483647 w 2770"/>
                    <a:gd name="T13" fmla="*/ 2147483647 h 1600"/>
                    <a:gd name="T14" fmla="*/ 2147483647 w 2770"/>
                    <a:gd name="T15" fmla="*/ 2147483647 h 1600"/>
                    <a:gd name="T16" fmla="*/ 2147483647 w 2770"/>
                    <a:gd name="T17" fmla="*/ 2147483647 h 1600"/>
                    <a:gd name="T18" fmla="*/ 2147483647 w 2770"/>
                    <a:gd name="T19" fmla="*/ 2147483647 h 1600"/>
                    <a:gd name="T20" fmla="*/ 748380267 w 2770"/>
                    <a:gd name="T21" fmla="*/ 2147483647 h 1600"/>
                    <a:gd name="T22" fmla="*/ 0 w 2770"/>
                    <a:gd name="T23" fmla="*/ 2147483647 h 1600"/>
                    <a:gd name="T24" fmla="*/ 2147483647 w 2770"/>
                    <a:gd name="T25" fmla="*/ 2147483647 h 1600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2770"/>
                    <a:gd name="T40" fmla="*/ 0 h 1600"/>
                    <a:gd name="T41" fmla="*/ 2770 w 2770"/>
                    <a:gd name="T42" fmla="*/ 1600 h 1600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2770" h="1600">
                      <a:moveTo>
                        <a:pt x="870" y="50"/>
                      </a:moveTo>
                      <a:lnTo>
                        <a:pt x="2090" y="0"/>
                      </a:lnTo>
                      <a:lnTo>
                        <a:pt x="2370" y="1300"/>
                      </a:lnTo>
                      <a:lnTo>
                        <a:pt x="2690" y="1360"/>
                      </a:lnTo>
                      <a:lnTo>
                        <a:pt x="2770" y="1600"/>
                      </a:lnTo>
                      <a:lnTo>
                        <a:pt x="1330" y="1260"/>
                      </a:lnTo>
                      <a:lnTo>
                        <a:pt x="430" y="820"/>
                      </a:lnTo>
                      <a:lnTo>
                        <a:pt x="450" y="640"/>
                      </a:lnTo>
                      <a:lnTo>
                        <a:pt x="440" y="570"/>
                      </a:lnTo>
                      <a:lnTo>
                        <a:pt x="330" y="280"/>
                      </a:lnTo>
                      <a:lnTo>
                        <a:pt x="10" y="280"/>
                      </a:lnTo>
                      <a:lnTo>
                        <a:pt x="0" y="70"/>
                      </a:lnTo>
                      <a:lnTo>
                        <a:pt x="870" y="50"/>
                      </a:lnTo>
                      <a:close/>
                    </a:path>
                  </a:pathLst>
                </a:custGeom>
                <a:noFill/>
                <a:ln w="571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127" name="Freeform 3"/>
                <p:cNvSpPr>
                  <a:spLocks/>
                </p:cNvSpPr>
                <p:nvPr/>
              </p:nvSpPr>
              <p:spPr bwMode="auto">
                <a:xfrm>
                  <a:off x="5342766" y="10716"/>
                  <a:ext cx="939655" cy="1344073"/>
                </a:xfrm>
                <a:custGeom>
                  <a:avLst/>
                  <a:gdLst>
                    <a:gd name="T0" fmla="*/ 2147483647 w 12034"/>
                    <a:gd name="T1" fmla="*/ 2147483647 h 13166"/>
                    <a:gd name="T2" fmla="*/ 2147483647 w 12034"/>
                    <a:gd name="T3" fmla="*/ 2147483647 h 13166"/>
                    <a:gd name="T4" fmla="*/ 2147483647 w 12034"/>
                    <a:gd name="T5" fmla="*/ 2147483647 h 13166"/>
                    <a:gd name="T6" fmla="*/ 2147483647 w 12034"/>
                    <a:gd name="T7" fmla="*/ 2147483647 h 13166"/>
                    <a:gd name="T8" fmla="*/ 2147483647 w 12034"/>
                    <a:gd name="T9" fmla="*/ 2147483647 h 13166"/>
                    <a:gd name="T10" fmla="*/ 2147483647 w 12034"/>
                    <a:gd name="T11" fmla="*/ 2147483647 h 13166"/>
                    <a:gd name="T12" fmla="*/ 2147483647 w 12034"/>
                    <a:gd name="T13" fmla="*/ 2147483647 h 13166"/>
                    <a:gd name="T14" fmla="*/ 2147483647 w 12034"/>
                    <a:gd name="T15" fmla="*/ 2147483647 h 13166"/>
                    <a:gd name="T16" fmla="*/ 2147483647 w 12034"/>
                    <a:gd name="T17" fmla="*/ 2147483647 h 13166"/>
                    <a:gd name="T18" fmla="*/ 2147483647 w 12034"/>
                    <a:gd name="T19" fmla="*/ 2147483647 h 13166"/>
                    <a:gd name="T20" fmla="*/ 2147483647 w 12034"/>
                    <a:gd name="T21" fmla="*/ 2147483647 h 13166"/>
                    <a:gd name="T22" fmla="*/ 2147483647 w 12034"/>
                    <a:gd name="T23" fmla="*/ 2147483647 h 13166"/>
                    <a:gd name="T24" fmla="*/ 2147483647 w 12034"/>
                    <a:gd name="T25" fmla="*/ 2147483647 h 13166"/>
                    <a:gd name="T26" fmla="*/ 2147483647 w 12034"/>
                    <a:gd name="T27" fmla="*/ 2147483647 h 13166"/>
                    <a:gd name="T28" fmla="*/ 2147483647 w 12034"/>
                    <a:gd name="T29" fmla="*/ 2147483647 h 13166"/>
                    <a:gd name="T30" fmla="*/ 2147483647 w 12034"/>
                    <a:gd name="T31" fmla="*/ 2147483647 h 13166"/>
                    <a:gd name="T32" fmla="*/ 2147483647 w 12034"/>
                    <a:gd name="T33" fmla="*/ 2147483647 h 13166"/>
                    <a:gd name="T34" fmla="*/ 2147483647 w 12034"/>
                    <a:gd name="T35" fmla="*/ 0 h 13166"/>
                    <a:gd name="T36" fmla="*/ 2147483647 w 12034"/>
                    <a:gd name="T37" fmla="*/ 2147483647 h 1316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w 12034"/>
                    <a:gd name="T58" fmla="*/ 0 h 13166"/>
                    <a:gd name="T59" fmla="*/ 12034 w 12034"/>
                    <a:gd name="T60" fmla="*/ 13166 h 13166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T57" t="T58" r="T59" b="T60"/>
                  <a:pathLst>
                    <a:path w="12034" h="13166">
                      <a:moveTo>
                        <a:pt x="5446" y="3098"/>
                      </a:moveTo>
                      <a:lnTo>
                        <a:pt x="9480" y="5421"/>
                      </a:lnTo>
                      <a:lnTo>
                        <a:pt x="11295" y="6616"/>
                      </a:lnTo>
                      <a:lnTo>
                        <a:pt x="10216" y="8264"/>
                      </a:lnTo>
                      <a:lnTo>
                        <a:pt x="12034" y="9293"/>
                      </a:lnTo>
                      <a:lnTo>
                        <a:pt x="9480" y="13166"/>
                      </a:lnTo>
                      <a:lnTo>
                        <a:pt x="7463" y="13166"/>
                      </a:lnTo>
                      <a:lnTo>
                        <a:pt x="6454" y="12391"/>
                      </a:lnTo>
                      <a:lnTo>
                        <a:pt x="6579" y="12280"/>
                      </a:lnTo>
                      <a:lnTo>
                        <a:pt x="7463" y="11617"/>
                      </a:lnTo>
                      <a:cubicBezTo>
                        <a:pt x="7415" y="11340"/>
                        <a:pt x="7366" y="11063"/>
                        <a:pt x="7318" y="10786"/>
                      </a:cubicBezTo>
                      <a:lnTo>
                        <a:pt x="6750" y="10426"/>
                      </a:lnTo>
                      <a:lnTo>
                        <a:pt x="5446" y="10842"/>
                      </a:lnTo>
                      <a:cubicBezTo>
                        <a:pt x="5016" y="10654"/>
                        <a:pt x="5115" y="11488"/>
                        <a:pt x="4437" y="10068"/>
                      </a:cubicBezTo>
                      <a:cubicBezTo>
                        <a:pt x="3742" y="9052"/>
                        <a:pt x="3678" y="8402"/>
                        <a:pt x="2353" y="7021"/>
                      </a:cubicBezTo>
                      <a:cubicBezTo>
                        <a:pt x="1649" y="6389"/>
                        <a:pt x="672" y="6376"/>
                        <a:pt x="336" y="5473"/>
                      </a:cubicBezTo>
                      <a:cubicBezTo>
                        <a:pt x="0" y="4570"/>
                        <a:pt x="233" y="2525"/>
                        <a:pt x="336" y="1600"/>
                      </a:cubicBezTo>
                      <a:cubicBezTo>
                        <a:pt x="355" y="776"/>
                        <a:pt x="1392" y="824"/>
                        <a:pt x="1411" y="0"/>
                      </a:cubicBezTo>
                      <a:lnTo>
                        <a:pt x="5446" y="3098"/>
                      </a:lnTo>
                      <a:close/>
                    </a:path>
                  </a:pathLst>
                </a:custGeom>
                <a:noFill/>
                <a:ln w="38100">
                  <a:solidFill>
                    <a:srgbClr val="00B0F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29" name="Volný tvar 28"/>
                <p:cNvSpPr/>
                <p:nvPr/>
              </p:nvSpPr>
              <p:spPr>
                <a:xfrm>
                  <a:off x="6112710" y="763482"/>
                  <a:ext cx="724948" cy="708094"/>
                </a:xfrm>
                <a:custGeom>
                  <a:avLst/>
                  <a:gdLst>
                    <a:gd name="connsiteX0" fmla="*/ 314325 w 663575"/>
                    <a:gd name="connsiteY0" fmla="*/ 0 h 644525"/>
                    <a:gd name="connsiteX1" fmla="*/ 193675 w 663575"/>
                    <a:gd name="connsiteY1" fmla="*/ 174625 h 644525"/>
                    <a:gd name="connsiteX2" fmla="*/ 0 w 663575"/>
                    <a:gd name="connsiteY2" fmla="*/ 523875 h 644525"/>
                    <a:gd name="connsiteX3" fmla="*/ 200025 w 663575"/>
                    <a:gd name="connsiteY3" fmla="*/ 644525 h 644525"/>
                    <a:gd name="connsiteX4" fmla="*/ 492125 w 663575"/>
                    <a:gd name="connsiteY4" fmla="*/ 520700 h 644525"/>
                    <a:gd name="connsiteX5" fmla="*/ 663575 w 663575"/>
                    <a:gd name="connsiteY5" fmla="*/ 384175 h 644525"/>
                    <a:gd name="connsiteX6" fmla="*/ 314325 w 663575"/>
                    <a:gd name="connsiteY6" fmla="*/ 0 h 644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63575" h="644525">
                      <a:moveTo>
                        <a:pt x="314325" y="0"/>
                      </a:moveTo>
                      <a:lnTo>
                        <a:pt x="193675" y="174625"/>
                      </a:lnTo>
                      <a:lnTo>
                        <a:pt x="0" y="523875"/>
                      </a:lnTo>
                      <a:lnTo>
                        <a:pt x="200025" y="644525"/>
                      </a:lnTo>
                      <a:lnTo>
                        <a:pt x="492125" y="520700"/>
                      </a:lnTo>
                      <a:lnTo>
                        <a:pt x="663575" y="384175"/>
                      </a:lnTo>
                      <a:lnTo>
                        <a:pt x="314325" y="0"/>
                      </a:lnTo>
                      <a:close/>
                    </a:path>
                  </a:pathLst>
                </a:custGeom>
                <a:noFill/>
                <a:ln w="38100"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cs-CZ" sz="2000"/>
                </a:p>
              </p:txBody>
            </p:sp>
          </p:grpSp>
          <p:sp>
            <p:nvSpPr>
              <p:cNvPr id="39" name="Obdélník 38"/>
              <p:cNvSpPr/>
              <p:nvPr/>
            </p:nvSpPr>
            <p:spPr>
              <a:xfrm>
                <a:off x="3303557" y="4047983"/>
                <a:ext cx="850910" cy="388943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cs-CZ" sz="2000" dirty="0">
                    <a:solidFill>
                      <a:schemeClr val="tx1"/>
                    </a:solidFill>
                  </a:rPr>
                  <a:t>2003</a:t>
                </a:r>
              </a:p>
            </p:txBody>
          </p:sp>
        </p:grpSp>
        <p:grpSp>
          <p:nvGrpSpPr>
            <p:cNvPr id="6" name="Skupina 42"/>
            <p:cNvGrpSpPr>
              <a:grpSpLocks/>
            </p:cNvGrpSpPr>
            <p:nvPr/>
          </p:nvGrpSpPr>
          <p:grpSpPr bwMode="auto">
            <a:xfrm>
              <a:off x="52958" y="4077072"/>
              <a:ext cx="4159002" cy="2708922"/>
              <a:chOff x="4970484" y="72007"/>
              <a:chExt cx="4159002" cy="2708922"/>
            </a:xfrm>
          </p:grpSpPr>
          <p:grpSp>
            <p:nvGrpSpPr>
              <p:cNvPr id="7" name="Skupina 33"/>
              <p:cNvGrpSpPr>
                <a:grpSpLocks/>
              </p:cNvGrpSpPr>
              <p:nvPr/>
            </p:nvGrpSpPr>
            <p:grpSpPr bwMode="auto">
              <a:xfrm>
                <a:off x="4970484" y="72007"/>
                <a:ext cx="4159002" cy="2708922"/>
                <a:chOff x="-19050" y="4423304"/>
                <a:chExt cx="3893140" cy="2434698"/>
              </a:xfrm>
            </p:grpSpPr>
            <p:pic>
              <p:nvPicPr>
                <p:cNvPr id="4119" name="Picture 2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 l="19826" t="8887" r="-778"/>
                <a:stretch>
                  <a:fillRect/>
                </a:stretch>
              </p:blipFill>
              <p:spPr bwMode="auto">
                <a:xfrm>
                  <a:off x="0" y="4426174"/>
                  <a:ext cx="3874090" cy="243182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4120" name="Freeform 2"/>
                <p:cNvSpPr>
                  <a:spLocks/>
                </p:cNvSpPr>
                <p:nvPr/>
              </p:nvSpPr>
              <p:spPr bwMode="auto">
                <a:xfrm rot="-466107">
                  <a:off x="1877231" y="5947649"/>
                  <a:ext cx="1167330" cy="693823"/>
                </a:xfrm>
                <a:custGeom>
                  <a:avLst/>
                  <a:gdLst>
                    <a:gd name="T0" fmla="*/ 2147483647 w 2770"/>
                    <a:gd name="T1" fmla="*/ 2147483647 h 1600"/>
                    <a:gd name="T2" fmla="*/ 2147483647 w 2770"/>
                    <a:gd name="T3" fmla="*/ 0 h 1600"/>
                    <a:gd name="T4" fmla="*/ 2147483647 w 2770"/>
                    <a:gd name="T5" fmla="*/ 2147483647 h 1600"/>
                    <a:gd name="T6" fmla="*/ 2147483647 w 2770"/>
                    <a:gd name="T7" fmla="*/ 2147483647 h 1600"/>
                    <a:gd name="T8" fmla="*/ 2147483647 w 2770"/>
                    <a:gd name="T9" fmla="*/ 2147483647 h 1600"/>
                    <a:gd name="T10" fmla="*/ 2147483647 w 2770"/>
                    <a:gd name="T11" fmla="*/ 2147483647 h 1600"/>
                    <a:gd name="T12" fmla="*/ 2147483647 w 2770"/>
                    <a:gd name="T13" fmla="*/ 2147483647 h 1600"/>
                    <a:gd name="T14" fmla="*/ 2147483647 w 2770"/>
                    <a:gd name="T15" fmla="*/ 2147483647 h 1600"/>
                    <a:gd name="T16" fmla="*/ 2147483647 w 2770"/>
                    <a:gd name="T17" fmla="*/ 2147483647 h 1600"/>
                    <a:gd name="T18" fmla="*/ 2147483647 w 2770"/>
                    <a:gd name="T19" fmla="*/ 2147483647 h 1600"/>
                    <a:gd name="T20" fmla="*/ 748380267 w 2770"/>
                    <a:gd name="T21" fmla="*/ 2147483647 h 1600"/>
                    <a:gd name="T22" fmla="*/ 0 w 2770"/>
                    <a:gd name="T23" fmla="*/ 2147483647 h 1600"/>
                    <a:gd name="T24" fmla="*/ 2147483647 w 2770"/>
                    <a:gd name="T25" fmla="*/ 2147483647 h 1600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2770"/>
                    <a:gd name="T40" fmla="*/ 0 h 1600"/>
                    <a:gd name="T41" fmla="*/ 2770 w 2770"/>
                    <a:gd name="T42" fmla="*/ 1600 h 1600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2770" h="1600">
                      <a:moveTo>
                        <a:pt x="870" y="50"/>
                      </a:moveTo>
                      <a:lnTo>
                        <a:pt x="2090" y="0"/>
                      </a:lnTo>
                      <a:lnTo>
                        <a:pt x="2370" y="1300"/>
                      </a:lnTo>
                      <a:lnTo>
                        <a:pt x="2690" y="1360"/>
                      </a:lnTo>
                      <a:lnTo>
                        <a:pt x="2770" y="1600"/>
                      </a:lnTo>
                      <a:lnTo>
                        <a:pt x="1330" y="1260"/>
                      </a:lnTo>
                      <a:lnTo>
                        <a:pt x="430" y="820"/>
                      </a:lnTo>
                      <a:lnTo>
                        <a:pt x="450" y="640"/>
                      </a:lnTo>
                      <a:lnTo>
                        <a:pt x="440" y="570"/>
                      </a:lnTo>
                      <a:lnTo>
                        <a:pt x="330" y="280"/>
                      </a:lnTo>
                      <a:lnTo>
                        <a:pt x="10" y="280"/>
                      </a:lnTo>
                      <a:lnTo>
                        <a:pt x="0" y="70"/>
                      </a:lnTo>
                      <a:lnTo>
                        <a:pt x="870" y="50"/>
                      </a:lnTo>
                      <a:close/>
                    </a:path>
                  </a:pathLst>
                </a:custGeom>
                <a:noFill/>
                <a:ln w="571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121" name="Freeform 3"/>
                <p:cNvSpPr>
                  <a:spLocks/>
                </p:cNvSpPr>
                <p:nvPr/>
              </p:nvSpPr>
              <p:spPr bwMode="auto">
                <a:xfrm>
                  <a:off x="-19050" y="4423304"/>
                  <a:ext cx="939655" cy="1344073"/>
                </a:xfrm>
                <a:custGeom>
                  <a:avLst/>
                  <a:gdLst>
                    <a:gd name="T0" fmla="*/ 2147483647 w 12034"/>
                    <a:gd name="T1" fmla="*/ 2147483647 h 13166"/>
                    <a:gd name="T2" fmla="*/ 2147483647 w 12034"/>
                    <a:gd name="T3" fmla="*/ 2147483647 h 13166"/>
                    <a:gd name="T4" fmla="*/ 2147483647 w 12034"/>
                    <a:gd name="T5" fmla="*/ 2147483647 h 13166"/>
                    <a:gd name="T6" fmla="*/ 2147483647 w 12034"/>
                    <a:gd name="T7" fmla="*/ 2147483647 h 13166"/>
                    <a:gd name="T8" fmla="*/ 2147483647 w 12034"/>
                    <a:gd name="T9" fmla="*/ 2147483647 h 13166"/>
                    <a:gd name="T10" fmla="*/ 2147483647 w 12034"/>
                    <a:gd name="T11" fmla="*/ 2147483647 h 13166"/>
                    <a:gd name="T12" fmla="*/ 2147483647 w 12034"/>
                    <a:gd name="T13" fmla="*/ 2147483647 h 13166"/>
                    <a:gd name="T14" fmla="*/ 2147483647 w 12034"/>
                    <a:gd name="T15" fmla="*/ 2147483647 h 13166"/>
                    <a:gd name="T16" fmla="*/ 2147483647 w 12034"/>
                    <a:gd name="T17" fmla="*/ 2147483647 h 13166"/>
                    <a:gd name="T18" fmla="*/ 2147483647 w 12034"/>
                    <a:gd name="T19" fmla="*/ 2147483647 h 13166"/>
                    <a:gd name="T20" fmla="*/ 2147483647 w 12034"/>
                    <a:gd name="T21" fmla="*/ 2147483647 h 13166"/>
                    <a:gd name="T22" fmla="*/ 2147483647 w 12034"/>
                    <a:gd name="T23" fmla="*/ 2147483647 h 13166"/>
                    <a:gd name="T24" fmla="*/ 2147483647 w 12034"/>
                    <a:gd name="T25" fmla="*/ 2147483647 h 13166"/>
                    <a:gd name="T26" fmla="*/ 2147483647 w 12034"/>
                    <a:gd name="T27" fmla="*/ 2147483647 h 13166"/>
                    <a:gd name="T28" fmla="*/ 2147483647 w 12034"/>
                    <a:gd name="T29" fmla="*/ 2147483647 h 13166"/>
                    <a:gd name="T30" fmla="*/ 2147483647 w 12034"/>
                    <a:gd name="T31" fmla="*/ 2147483647 h 13166"/>
                    <a:gd name="T32" fmla="*/ 2147483647 w 12034"/>
                    <a:gd name="T33" fmla="*/ 2147483647 h 13166"/>
                    <a:gd name="T34" fmla="*/ 2147483647 w 12034"/>
                    <a:gd name="T35" fmla="*/ 0 h 13166"/>
                    <a:gd name="T36" fmla="*/ 2147483647 w 12034"/>
                    <a:gd name="T37" fmla="*/ 2147483647 h 1316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w 12034"/>
                    <a:gd name="T58" fmla="*/ 0 h 13166"/>
                    <a:gd name="T59" fmla="*/ 12034 w 12034"/>
                    <a:gd name="T60" fmla="*/ 13166 h 13166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T57" t="T58" r="T59" b="T60"/>
                  <a:pathLst>
                    <a:path w="12034" h="13166">
                      <a:moveTo>
                        <a:pt x="5446" y="3098"/>
                      </a:moveTo>
                      <a:lnTo>
                        <a:pt x="9480" y="5421"/>
                      </a:lnTo>
                      <a:lnTo>
                        <a:pt x="11295" y="6616"/>
                      </a:lnTo>
                      <a:lnTo>
                        <a:pt x="10216" y="8264"/>
                      </a:lnTo>
                      <a:lnTo>
                        <a:pt x="12034" y="9293"/>
                      </a:lnTo>
                      <a:lnTo>
                        <a:pt x="9480" y="13166"/>
                      </a:lnTo>
                      <a:lnTo>
                        <a:pt x="7463" y="13166"/>
                      </a:lnTo>
                      <a:lnTo>
                        <a:pt x="6454" y="12391"/>
                      </a:lnTo>
                      <a:lnTo>
                        <a:pt x="6579" y="12280"/>
                      </a:lnTo>
                      <a:lnTo>
                        <a:pt x="7463" y="11617"/>
                      </a:lnTo>
                      <a:cubicBezTo>
                        <a:pt x="7415" y="11340"/>
                        <a:pt x="7366" y="11063"/>
                        <a:pt x="7318" y="10786"/>
                      </a:cubicBezTo>
                      <a:lnTo>
                        <a:pt x="6750" y="10426"/>
                      </a:lnTo>
                      <a:lnTo>
                        <a:pt x="5446" y="10842"/>
                      </a:lnTo>
                      <a:cubicBezTo>
                        <a:pt x="5016" y="10654"/>
                        <a:pt x="5115" y="11488"/>
                        <a:pt x="4437" y="10068"/>
                      </a:cubicBezTo>
                      <a:cubicBezTo>
                        <a:pt x="3742" y="9052"/>
                        <a:pt x="3678" y="8402"/>
                        <a:pt x="2353" y="7021"/>
                      </a:cubicBezTo>
                      <a:cubicBezTo>
                        <a:pt x="1649" y="6389"/>
                        <a:pt x="672" y="6376"/>
                        <a:pt x="336" y="5473"/>
                      </a:cubicBezTo>
                      <a:cubicBezTo>
                        <a:pt x="0" y="4570"/>
                        <a:pt x="233" y="2525"/>
                        <a:pt x="336" y="1600"/>
                      </a:cubicBezTo>
                      <a:cubicBezTo>
                        <a:pt x="355" y="776"/>
                        <a:pt x="1392" y="824"/>
                        <a:pt x="1411" y="0"/>
                      </a:cubicBezTo>
                      <a:lnTo>
                        <a:pt x="5446" y="3098"/>
                      </a:lnTo>
                      <a:close/>
                    </a:path>
                  </a:pathLst>
                </a:custGeom>
                <a:noFill/>
                <a:ln w="38100">
                  <a:solidFill>
                    <a:srgbClr val="00B0F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31" name="Volný tvar 30"/>
                <p:cNvSpPr/>
                <p:nvPr/>
              </p:nvSpPr>
              <p:spPr>
                <a:xfrm>
                  <a:off x="750718" y="5176903"/>
                  <a:ext cx="726672" cy="706277"/>
                </a:xfrm>
                <a:custGeom>
                  <a:avLst/>
                  <a:gdLst>
                    <a:gd name="connsiteX0" fmla="*/ 314325 w 663575"/>
                    <a:gd name="connsiteY0" fmla="*/ 0 h 644525"/>
                    <a:gd name="connsiteX1" fmla="*/ 193675 w 663575"/>
                    <a:gd name="connsiteY1" fmla="*/ 174625 h 644525"/>
                    <a:gd name="connsiteX2" fmla="*/ 0 w 663575"/>
                    <a:gd name="connsiteY2" fmla="*/ 523875 h 644525"/>
                    <a:gd name="connsiteX3" fmla="*/ 200025 w 663575"/>
                    <a:gd name="connsiteY3" fmla="*/ 644525 h 644525"/>
                    <a:gd name="connsiteX4" fmla="*/ 492125 w 663575"/>
                    <a:gd name="connsiteY4" fmla="*/ 520700 h 644525"/>
                    <a:gd name="connsiteX5" fmla="*/ 663575 w 663575"/>
                    <a:gd name="connsiteY5" fmla="*/ 384175 h 644525"/>
                    <a:gd name="connsiteX6" fmla="*/ 314325 w 663575"/>
                    <a:gd name="connsiteY6" fmla="*/ 0 h 644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63575" h="644525">
                      <a:moveTo>
                        <a:pt x="314325" y="0"/>
                      </a:moveTo>
                      <a:lnTo>
                        <a:pt x="193675" y="174625"/>
                      </a:lnTo>
                      <a:lnTo>
                        <a:pt x="0" y="523875"/>
                      </a:lnTo>
                      <a:lnTo>
                        <a:pt x="200025" y="644525"/>
                      </a:lnTo>
                      <a:lnTo>
                        <a:pt x="492125" y="520700"/>
                      </a:lnTo>
                      <a:lnTo>
                        <a:pt x="663575" y="384175"/>
                      </a:lnTo>
                      <a:lnTo>
                        <a:pt x="314325" y="0"/>
                      </a:lnTo>
                      <a:close/>
                    </a:path>
                  </a:pathLst>
                </a:custGeom>
                <a:noFill/>
                <a:ln w="38100"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cs-CZ" sz="2000"/>
                </a:p>
              </p:txBody>
            </p:sp>
          </p:grpSp>
          <p:sp>
            <p:nvSpPr>
              <p:cNvPr id="40" name="Obdélník 39"/>
              <p:cNvSpPr/>
              <p:nvPr/>
            </p:nvSpPr>
            <p:spPr>
              <a:xfrm>
                <a:off x="8186798" y="102435"/>
                <a:ext cx="850910" cy="388943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cs-CZ" sz="2000" dirty="0">
                    <a:solidFill>
                      <a:schemeClr val="tx1"/>
                    </a:solidFill>
                  </a:rPr>
                  <a:t>2006</a:t>
                </a:r>
              </a:p>
            </p:txBody>
          </p:sp>
        </p:grpSp>
        <p:grpSp>
          <p:nvGrpSpPr>
            <p:cNvPr id="8" name="Skupina 43"/>
            <p:cNvGrpSpPr>
              <a:grpSpLocks/>
            </p:cNvGrpSpPr>
            <p:nvPr/>
          </p:nvGrpSpPr>
          <p:grpSpPr bwMode="auto">
            <a:xfrm>
              <a:off x="4873984" y="4091024"/>
              <a:ext cx="4211960" cy="2708920"/>
              <a:chOff x="4873984" y="4091024"/>
              <a:chExt cx="4211960" cy="2708920"/>
            </a:xfrm>
          </p:grpSpPr>
          <p:grpSp>
            <p:nvGrpSpPr>
              <p:cNvPr id="9" name="Skupina 34"/>
              <p:cNvGrpSpPr>
                <a:grpSpLocks/>
              </p:cNvGrpSpPr>
              <p:nvPr/>
            </p:nvGrpSpPr>
            <p:grpSpPr bwMode="auto">
              <a:xfrm>
                <a:off x="4873984" y="4091024"/>
                <a:ext cx="4211960" cy="2708920"/>
                <a:chOff x="5206592" y="4431882"/>
                <a:chExt cx="3937408" cy="2426118"/>
              </a:xfrm>
            </p:grpSpPr>
            <p:pic>
              <p:nvPicPr>
                <p:cNvPr id="4107" name="Picture 2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 l="17007" t="8923"/>
                <a:stretch>
                  <a:fillRect/>
                </a:stretch>
              </p:blipFill>
              <p:spPr bwMode="auto">
                <a:xfrm>
                  <a:off x="5285340" y="4437112"/>
                  <a:ext cx="3842903" cy="24208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4108" name="Freeform 2"/>
                <p:cNvSpPr>
                  <a:spLocks/>
                </p:cNvSpPr>
                <p:nvPr/>
              </p:nvSpPr>
              <p:spPr bwMode="auto">
                <a:xfrm rot="-466107">
                  <a:off x="7169150" y="5967651"/>
                  <a:ext cx="1167330" cy="693823"/>
                </a:xfrm>
                <a:custGeom>
                  <a:avLst/>
                  <a:gdLst>
                    <a:gd name="T0" fmla="*/ 2147483647 w 2770"/>
                    <a:gd name="T1" fmla="*/ 2147483647 h 1600"/>
                    <a:gd name="T2" fmla="*/ 2147483647 w 2770"/>
                    <a:gd name="T3" fmla="*/ 0 h 1600"/>
                    <a:gd name="T4" fmla="*/ 2147483647 w 2770"/>
                    <a:gd name="T5" fmla="*/ 2147483647 h 1600"/>
                    <a:gd name="T6" fmla="*/ 2147483647 w 2770"/>
                    <a:gd name="T7" fmla="*/ 2147483647 h 1600"/>
                    <a:gd name="T8" fmla="*/ 2147483647 w 2770"/>
                    <a:gd name="T9" fmla="*/ 2147483647 h 1600"/>
                    <a:gd name="T10" fmla="*/ 2147483647 w 2770"/>
                    <a:gd name="T11" fmla="*/ 2147483647 h 1600"/>
                    <a:gd name="T12" fmla="*/ 2147483647 w 2770"/>
                    <a:gd name="T13" fmla="*/ 2147483647 h 1600"/>
                    <a:gd name="T14" fmla="*/ 2147483647 w 2770"/>
                    <a:gd name="T15" fmla="*/ 2147483647 h 1600"/>
                    <a:gd name="T16" fmla="*/ 2147483647 w 2770"/>
                    <a:gd name="T17" fmla="*/ 2147483647 h 1600"/>
                    <a:gd name="T18" fmla="*/ 2147483647 w 2770"/>
                    <a:gd name="T19" fmla="*/ 2147483647 h 1600"/>
                    <a:gd name="T20" fmla="*/ 748380267 w 2770"/>
                    <a:gd name="T21" fmla="*/ 2147483647 h 1600"/>
                    <a:gd name="T22" fmla="*/ 0 w 2770"/>
                    <a:gd name="T23" fmla="*/ 2147483647 h 1600"/>
                    <a:gd name="T24" fmla="*/ 2147483647 w 2770"/>
                    <a:gd name="T25" fmla="*/ 2147483647 h 1600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2770"/>
                    <a:gd name="T40" fmla="*/ 0 h 1600"/>
                    <a:gd name="T41" fmla="*/ 2770 w 2770"/>
                    <a:gd name="T42" fmla="*/ 1600 h 1600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2770" h="1600">
                      <a:moveTo>
                        <a:pt x="870" y="50"/>
                      </a:moveTo>
                      <a:lnTo>
                        <a:pt x="2090" y="0"/>
                      </a:lnTo>
                      <a:lnTo>
                        <a:pt x="2370" y="1300"/>
                      </a:lnTo>
                      <a:lnTo>
                        <a:pt x="2690" y="1360"/>
                      </a:lnTo>
                      <a:lnTo>
                        <a:pt x="2770" y="1600"/>
                      </a:lnTo>
                      <a:lnTo>
                        <a:pt x="1330" y="1260"/>
                      </a:lnTo>
                      <a:lnTo>
                        <a:pt x="430" y="820"/>
                      </a:lnTo>
                      <a:lnTo>
                        <a:pt x="450" y="640"/>
                      </a:lnTo>
                      <a:lnTo>
                        <a:pt x="440" y="570"/>
                      </a:lnTo>
                      <a:lnTo>
                        <a:pt x="330" y="280"/>
                      </a:lnTo>
                      <a:lnTo>
                        <a:pt x="10" y="280"/>
                      </a:lnTo>
                      <a:lnTo>
                        <a:pt x="0" y="70"/>
                      </a:lnTo>
                      <a:lnTo>
                        <a:pt x="870" y="50"/>
                      </a:lnTo>
                      <a:close/>
                    </a:path>
                  </a:pathLst>
                </a:custGeom>
                <a:noFill/>
                <a:ln w="571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109" name="Freeform 3"/>
                <p:cNvSpPr>
                  <a:spLocks/>
                </p:cNvSpPr>
                <p:nvPr/>
              </p:nvSpPr>
              <p:spPr bwMode="auto">
                <a:xfrm>
                  <a:off x="5259117" y="4431882"/>
                  <a:ext cx="939655" cy="1344073"/>
                </a:xfrm>
                <a:custGeom>
                  <a:avLst/>
                  <a:gdLst>
                    <a:gd name="T0" fmla="*/ 2147483647 w 12034"/>
                    <a:gd name="T1" fmla="*/ 2147483647 h 13166"/>
                    <a:gd name="T2" fmla="*/ 2147483647 w 12034"/>
                    <a:gd name="T3" fmla="*/ 2147483647 h 13166"/>
                    <a:gd name="T4" fmla="*/ 2147483647 w 12034"/>
                    <a:gd name="T5" fmla="*/ 2147483647 h 13166"/>
                    <a:gd name="T6" fmla="*/ 2147483647 w 12034"/>
                    <a:gd name="T7" fmla="*/ 2147483647 h 13166"/>
                    <a:gd name="T8" fmla="*/ 2147483647 w 12034"/>
                    <a:gd name="T9" fmla="*/ 2147483647 h 13166"/>
                    <a:gd name="T10" fmla="*/ 2147483647 w 12034"/>
                    <a:gd name="T11" fmla="*/ 2147483647 h 13166"/>
                    <a:gd name="T12" fmla="*/ 2147483647 w 12034"/>
                    <a:gd name="T13" fmla="*/ 2147483647 h 13166"/>
                    <a:gd name="T14" fmla="*/ 2147483647 w 12034"/>
                    <a:gd name="T15" fmla="*/ 2147483647 h 13166"/>
                    <a:gd name="T16" fmla="*/ 2147483647 w 12034"/>
                    <a:gd name="T17" fmla="*/ 2147483647 h 13166"/>
                    <a:gd name="T18" fmla="*/ 2147483647 w 12034"/>
                    <a:gd name="T19" fmla="*/ 2147483647 h 13166"/>
                    <a:gd name="T20" fmla="*/ 2147483647 w 12034"/>
                    <a:gd name="T21" fmla="*/ 2147483647 h 13166"/>
                    <a:gd name="T22" fmla="*/ 2147483647 w 12034"/>
                    <a:gd name="T23" fmla="*/ 2147483647 h 13166"/>
                    <a:gd name="T24" fmla="*/ 2147483647 w 12034"/>
                    <a:gd name="T25" fmla="*/ 2147483647 h 13166"/>
                    <a:gd name="T26" fmla="*/ 2147483647 w 12034"/>
                    <a:gd name="T27" fmla="*/ 2147483647 h 13166"/>
                    <a:gd name="T28" fmla="*/ 2147483647 w 12034"/>
                    <a:gd name="T29" fmla="*/ 2147483647 h 13166"/>
                    <a:gd name="T30" fmla="*/ 2147483647 w 12034"/>
                    <a:gd name="T31" fmla="*/ 2147483647 h 13166"/>
                    <a:gd name="T32" fmla="*/ 2147483647 w 12034"/>
                    <a:gd name="T33" fmla="*/ 2147483647 h 13166"/>
                    <a:gd name="T34" fmla="*/ 2147483647 w 12034"/>
                    <a:gd name="T35" fmla="*/ 0 h 13166"/>
                    <a:gd name="T36" fmla="*/ 2147483647 w 12034"/>
                    <a:gd name="T37" fmla="*/ 2147483647 h 1316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w 12034"/>
                    <a:gd name="T58" fmla="*/ 0 h 13166"/>
                    <a:gd name="T59" fmla="*/ 12034 w 12034"/>
                    <a:gd name="T60" fmla="*/ 13166 h 13166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T57" t="T58" r="T59" b="T60"/>
                  <a:pathLst>
                    <a:path w="12034" h="13166">
                      <a:moveTo>
                        <a:pt x="5446" y="3098"/>
                      </a:moveTo>
                      <a:lnTo>
                        <a:pt x="9480" y="5421"/>
                      </a:lnTo>
                      <a:lnTo>
                        <a:pt x="11295" y="6616"/>
                      </a:lnTo>
                      <a:lnTo>
                        <a:pt x="10216" y="8264"/>
                      </a:lnTo>
                      <a:lnTo>
                        <a:pt x="12034" y="9293"/>
                      </a:lnTo>
                      <a:lnTo>
                        <a:pt x="9480" y="13166"/>
                      </a:lnTo>
                      <a:lnTo>
                        <a:pt x="7463" y="13166"/>
                      </a:lnTo>
                      <a:lnTo>
                        <a:pt x="6454" y="12391"/>
                      </a:lnTo>
                      <a:lnTo>
                        <a:pt x="6579" y="12280"/>
                      </a:lnTo>
                      <a:lnTo>
                        <a:pt x="7463" y="11617"/>
                      </a:lnTo>
                      <a:cubicBezTo>
                        <a:pt x="7415" y="11340"/>
                        <a:pt x="7366" y="11063"/>
                        <a:pt x="7318" y="10786"/>
                      </a:cubicBezTo>
                      <a:lnTo>
                        <a:pt x="6750" y="10426"/>
                      </a:lnTo>
                      <a:lnTo>
                        <a:pt x="5446" y="10842"/>
                      </a:lnTo>
                      <a:cubicBezTo>
                        <a:pt x="5016" y="10654"/>
                        <a:pt x="5115" y="11488"/>
                        <a:pt x="4437" y="10068"/>
                      </a:cubicBezTo>
                      <a:cubicBezTo>
                        <a:pt x="3742" y="9052"/>
                        <a:pt x="3678" y="8402"/>
                        <a:pt x="2353" y="7021"/>
                      </a:cubicBezTo>
                      <a:cubicBezTo>
                        <a:pt x="1649" y="6389"/>
                        <a:pt x="672" y="6376"/>
                        <a:pt x="336" y="5473"/>
                      </a:cubicBezTo>
                      <a:cubicBezTo>
                        <a:pt x="0" y="4570"/>
                        <a:pt x="233" y="2525"/>
                        <a:pt x="336" y="1600"/>
                      </a:cubicBezTo>
                      <a:cubicBezTo>
                        <a:pt x="355" y="776"/>
                        <a:pt x="1392" y="824"/>
                        <a:pt x="1411" y="0"/>
                      </a:cubicBezTo>
                      <a:lnTo>
                        <a:pt x="5446" y="3098"/>
                      </a:lnTo>
                      <a:close/>
                    </a:path>
                  </a:pathLst>
                </a:custGeom>
                <a:noFill/>
                <a:ln w="38100">
                  <a:solidFill>
                    <a:srgbClr val="00B0F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13" name="Volný tvar 12"/>
                <p:cNvSpPr/>
                <p:nvPr/>
              </p:nvSpPr>
              <p:spPr>
                <a:xfrm>
                  <a:off x="7136095" y="6023406"/>
                  <a:ext cx="411079" cy="209004"/>
                </a:xfrm>
                <a:custGeom>
                  <a:avLst/>
                  <a:gdLst>
                    <a:gd name="connsiteX0" fmla="*/ 0 w 376238"/>
                    <a:gd name="connsiteY0" fmla="*/ 52387 h 190500"/>
                    <a:gd name="connsiteX1" fmla="*/ 9525 w 376238"/>
                    <a:gd name="connsiteY1" fmla="*/ 130968 h 190500"/>
                    <a:gd name="connsiteX2" fmla="*/ 135732 w 376238"/>
                    <a:gd name="connsiteY2" fmla="*/ 116681 h 190500"/>
                    <a:gd name="connsiteX3" fmla="*/ 176213 w 376238"/>
                    <a:gd name="connsiteY3" fmla="*/ 190500 h 190500"/>
                    <a:gd name="connsiteX4" fmla="*/ 271463 w 376238"/>
                    <a:gd name="connsiteY4" fmla="*/ 178593 h 190500"/>
                    <a:gd name="connsiteX5" fmla="*/ 254794 w 376238"/>
                    <a:gd name="connsiteY5" fmla="*/ 100012 h 190500"/>
                    <a:gd name="connsiteX6" fmla="*/ 345282 w 376238"/>
                    <a:gd name="connsiteY6" fmla="*/ 90487 h 190500"/>
                    <a:gd name="connsiteX7" fmla="*/ 376238 w 376238"/>
                    <a:gd name="connsiteY7" fmla="*/ 95250 h 190500"/>
                    <a:gd name="connsiteX8" fmla="*/ 361950 w 376238"/>
                    <a:gd name="connsiteY8" fmla="*/ 0 h 190500"/>
                    <a:gd name="connsiteX9" fmla="*/ 0 w 376238"/>
                    <a:gd name="connsiteY9" fmla="*/ 52387 h 190500"/>
                    <a:gd name="connsiteX0" fmla="*/ 0 w 376238"/>
                    <a:gd name="connsiteY0" fmla="*/ 52387 h 190500"/>
                    <a:gd name="connsiteX1" fmla="*/ 9525 w 376238"/>
                    <a:gd name="connsiteY1" fmla="*/ 130968 h 190500"/>
                    <a:gd name="connsiteX2" fmla="*/ 135732 w 376238"/>
                    <a:gd name="connsiteY2" fmla="*/ 116681 h 190500"/>
                    <a:gd name="connsiteX3" fmla="*/ 176213 w 376238"/>
                    <a:gd name="connsiteY3" fmla="*/ 190500 h 190500"/>
                    <a:gd name="connsiteX4" fmla="*/ 271463 w 376238"/>
                    <a:gd name="connsiteY4" fmla="*/ 178593 h 190500"/>
                    <a:gd name="connsiteX5" fmla="*/ 254794 w 376238"/>
                    <a:gd name="connsiteY5" fmla="*/ 100012 h 190500"/>
                    <a:gd name="connsiteX6" fmla="*/ 376238 w 376238"/>
                    <a:gd name="connsiteY6" fmla="*/ 95250 h 190500"/>
                    <a:gd name="connsiteX7" fmla="*/ 361950 w 376238"/>
                    <a:gd name="connsiteY7" fmla="*/ 0 h 190500"/>
                    <a:gd name="connsiteX8" fmla="*/ 0 w 376238"/>
                    <a:gd name="connsiteY8" fmla="*/ 52387 h 190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76238" h="190500">
                      <a:moveTo>
                        <a:pt x="0" y="52387"/>
                      </a:moveTo>
                      <a:lnTo>
                        <a:pt x="9525" y="130968"/>
                      </a:lnTo>
                      <a:lnTo>
                        <a:pt x="135732" y="116681"/>
                      </a:lnTo>
                      <a:lnTo>
                        <a:pt x="176213" y="190500"/>
                      </a:lnTo>
                      <a:lnTo>
                        <a:pt x="271463" y="178593"/>
                      </a:lnTo>
                      <a:lnTo>
                        <a:pt x="254794" y="100012"/>
                      </a:lnTo>
                      <a:lnTo>
                        <a:pt x="376238" y="95250"/>
                      </a:lnTo>
                      <a:lnTo>
                        <a:pt x="361950" y="0"/>
                      </a:lnTo>
                      <a:lnTo>
                        <a:pt x="0" y="52387"/>
                      </a:lnTo>
                      <a:close/>
                    </a:path>
                  </a:pathLst>
                </a:custGeom>
                <a:noFill/>
                <a:ln w="38100"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cs-CZ" sz="2000"/>
                </a:p>
              </p:txBody>
            </p:sp>
            <p:sp>
              <p:nvSpPr>
                <p:cNvPr id="14" name="Volný tvar 13"/>
                <p:cNvSpPr/>
                <p:nvPr/>
              </p:nvSpPr>
              <p:spPr>
                <a:xfrm>
                  <a:off x="6029002" y="5184548"/>
                  <a:ext cx="725695" cy="708053"/>
                </a:xfrm>
                <a:custGeom>
                  <a:avLst/>
                  <a:gdLst>
                    <a:gd name="connsiteX0" fmla="*/ 314325 w 663575"/>
                    <a:gd name="connsiteY0" fmla="*/ 0 h 644525"/>
                    <a:gd name="connsiteX1" fmla="*/ 193675 w 663575"/>
                    <a:gd name="connsiteY1" fmla="*/ 174625 h 644525"/>
                    <a:gd name="connsiteX2" fmla="*/ 0 w 663575"/>
                    <a:gd name="connsiteY2" fmla="*/ 523875 h 644525"/>
                    <a:gd name="connsiteX3" fmla="*/ 200025 w 663575"/>
                    <a:gd name="connsiteY3" fmla="*/ 644525 h 644525"/>
                    <a:gd name="connsiteX4" fmla="*/ 492125 w 663575"/>
                    <a:gd name="connsiteY4" fmla="*/ 520700 h 644525"/>
                    <a:gd name="connsiteX5" fmla="*/ 663575 w 663575"/>
                    <a:gd name="connsiteY5" fmla="*/ 384175 h 644525"/>
                    <a:gd name="connsiteX6" fmla="*/ 314325 w 663575"/>
                    <a:gd name="connsiteY6" fmla="*/ 0 h 644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63575" h="644525">
                      <a:moveTo>
                        <a:pt x="314325" y="0"/>
                      </a:moveTo>
                      <a:lnTo>
                        <a:pt x="193675" y="174625"/>
                      </a:lnTo>
                      <a:lnTo>
                        <a:pt x="0" y="523875"/>
                      </a:lnTo>
                      <a:lnTo>
                        <a:pt x="200025" y="644525"/>
                      </a:lnTo>
                      <a:lnTo>
                        <a:pt x="492125" y="520700"/>
                      </a:lnTo>
                      <a:lnTo>
                        <a:pt x="663575" y="384175"/>
                      </a:lnTo>
                      <a:lnTo>
                        <a:pt x="314325" y="0"/>
                      </a:lnTo>
                      <a:close/>
                    </a:path>
                  </a:pathLst>
                </a:custGeom>
                <a:noFill/>
                <a:ln w="38100"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cs-CZ" sz="2000"/>
                </a:p>
              </p:txBody>
            </p:sp>
            <p:sp>
              <p:nvSpPr>
                <p:cNvPr id="15" name="Obdélník 14"/>
                <p:cNvSpPr/>
                <p:nvPr/>
              </p:nvSpPr>
              <p:spPr>
                <a:xfrm>
                  <a:off x="5206844" y="4991184"/>
                  <a:ext cx="1023987" cy="331278"/>
                </a:xfrm>
                <a:prstGeom prst="rect">
                  <a:avLst/>
                </a:prstGeom>
                <a:noFill/>
                <a:ln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cs-CZ" sz="2000" b="1" dirty="0" err="1">
                      <a:solidFill>
                        <a:srgbClr val="FFFF00"/>
                      </a:solidFill>
                    </a:rPr>
                    <a:t>Černovická</a:t>
                  </a:r>
                  <a:r>
                    <a:rPr lang="cs-CZ" sz="2000" b="1" dirty="0">
                      <a:solidFill>
                        <a:srgbClr val="FFFF00"/>
                      </a:solidFill>
                    </a:rPr>
                    <a:t> terasa</a:t>
                  </a:r>
                </a:p>
              </p:txBody>
            </p:sp>
            <p:sp>
              <p:nvSpPr>
                <p:cNvPr id="16" name="Obdélník 15"/>
                <p:cNvSpPr/>
                <p:nvPr/>
              </p:nvSpPr>
              <p:spPr>
                <a:xfrm>
                  <a:off x="5916215" y="5464642"/>
                  <a:ext cx="1022503" cy="309951"/>
                </a:xfrm>
                <a:prstGeom prst="rect">
                  <a:avLst/>
                </a:prstGeom>
                <a:noFill/>
                <a:ln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cs-CZ" sz="2000" b="1" dirty="0">
                      <a:solidFill>
                        <a:srgbClr val="FFFF00"/>
                      </a:solidFill>
                    </a:rPr>
                    <a:t>Areál</a:t>
                  </a:r>
                </a:p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cs-CZ" sz="2000" b="1" dirty="0">
                      <a:solidFill>
                        <a:srgbClr val="FFFF00"/>
                      </a:solidFill>
                    </a:rPr>
                    <a:t> Slatina</a:t>
                  </a:r>
                </a:p>
              </p:txBody>
            </p:sp>
            <p:sp>
              <p:nvSpPr>
                <p:cNvPr id="17" name="Obdélník 16"/>
                <p:cNvSpPr/>
                <p:nvPr/>
              </p:nvSpPr>
              <p:spPr>
                <a:xfrm>
                  <a:off x="7250366" y="6185491"/>
                  <a:ext cx="1023987" cy="23601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cs-CZ" sz="2000" b="1" dirty="0">
                      <a:solidFill>
                        <a:srgbClr val="FFFF00"/>
                      </a:solidFill>
                    </a:rPr>
                    <a:t>CTP Brno </a:t>
                  </a:r>
                  <a:r>
                    <a:rPr lang="cs-CZ" sz="2000" b="1" dirty="0" err="1">
                      <a:solidFill>
                        <a:srgbClr val="FFFF00"/>
                      </a:solidFill>
                    </a:rPr>
                    <a:t>South</a:t>
                  </a:r>
                  <a:endParaRPr lang="cs-CZ" sz="2000" b="1" dirty="0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19" name="Šipka doprava 18"/>
                <p:cNvSpPr/>
                <p:nvPr/>
              </p:nvSpPr>
              <p:spPr>
                <a:xfrm>
                  <a:off x="6073523" y="6019142"/>
                  <a:ext cx="1022503" cy="236018"/>
                </a:xfrm>
                <a:prstGeom prst="rightArrow">
                  <a:avLst/>
                </a:prstGeom>
                <a:solidFill>
                  <a:srgbClr val="FFFF00"/>
                </a:solidFill>
                <a:ln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cs-CZ" sz="2000" dirty="0">
                      <a:solidFill>
                        <a:schemeClr val="tx1"/>
                      </a:solidFill>
                    </a:rPr>
                    <a:t>Zastavěná část</a:t>
                  </a:r>
                </a:p>
              </p:txBody>
            </p:sp>
            <p:sp>
              <p:nvSpPr>
                <p:cNvPr id="20" name="Šipka doprava 19"/>
                <p:cNvSpPr/>
                <p:nvPr/>
              </p:nvSpPr>
              <p:spPr>
                <a:xfrm flipH="1">
                  <a:off x="8120013" y="6019142"/>
                  <a:ext cx="1023987" cy="236018"/>
                </a:xfrm>
                <a:prstGeom prst="rightArrow">
                  <a:avLst/>
                </a:prstGeom>
                <a:solidFill>
                  <a:srgbClr val="FFFF00"/>
                </a:solidFill>
                <a:ln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cs-CZ" sz="2000" dirty="0">
                      <a:solidFill>
                        <a:schemeClr val="tx1"/>
                      </a:solidFill>
                    </a:rPr>
                    <a:t>Plánovaná část</a:t>
                  </a:r>
                </a:p>
              </p:txBody>
            </p:sp>
          </p:grpSp>
          <p:sp>
            <p:nvSpPr>
              <p:cNvPr id="41" name="Obdélník 40"/>
              <p:cNvSpPr/>
              <p:nvPr/>
            </p:nvSpPr>
            <p:spPr>
              <a:xfrm>
                <a:off x="8171533" y="4134487"/>
                <a:ext cx="850911" cy="390531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cs-CZ" sz="2000" dirty="0">
                    <a:solidFill>
                      <a:schemeClr val="tx1"/>
                    </a:solidFill>
                  </a:rPr>
                  <a:t>2013</a:t>
                </a: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899592" y="1268760"/>
            <a:ext cx="7560840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dirty="0" smtClean="0"/>
              <a:t>STANDARDY GEOGRAFICKÉHO </a:t>
            </a:r>
            <a:r>
              <a:rPr lang="cs-CZ" sz="3600" dirty="0" smtClean="0"/>
              <a:t>VZDĚLÁVÁNÍ, ZEMĚPISNÁ OLYMPIÁDA  A PŘEDEVŠÍM ZEMĚPIS A POHYB 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4" descr="C:\Disk_C\Taťka\Rumunsko\HPIM0968.JPG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sp>
        <p:nvSpPr>
          <p:cNvPr id="21507" name="Text Box 5"/>
          <p:cNvSpPr txBox="1"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cs-CZ"/>
          </a:p>
        </p:txBody>
      </p:sp>
      <p:sp>
        <p:nvSpPr>
          <p:cNvPr id="21508" name="Text Box 7"/>
          <p:cNvSpPr txBox="1">
            <a:spLocks noChangeArrowheads="1"/>
          </p:cNvSpPr>
          <p:nvPr/>
        </p:nvSpPr>
        <p:spPr bwMode="auto">
          <a:xfrm>
            <a:off x="0" y="0"/>
            <a:ext cx="5486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dirty="0" smtClean="0">
                <a:solidFill>
                  <a:schemeClr val="bg1"/>
                </a:solidFill>
              </a:rPr>
              <a:t>i</a:t>
            </a:r>
            <a:r>
              <a:rPr lang="cs-CZ" dirty="0">
                <a:solidFill>
                  <a:schemeClr val="bg1"/>
                </a:solidFill>
              </a:rPr>
              <a:t>.</a:t>
            </a:r>
          </a:p>
        </p:txBody>
      </p:sp>
    </p:spTree>
  </p:cSld>
  <p:clrMapOvr>
    <a:masterClrMapping/>
  </p:clrMapOvr>
  <p:transition spd="med" advTm="5000">
    <p:pull dir="r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smtClean="0"/>
              <a:t>LOOSDORF</a:t>
            </a:r>
            <a:endParaRPr lang="cs-CZ" b="1" dirty="0"/>
          </a:p>
        </p:txBody>
      </p:sp>
      <p:pic>
        <p:nvPicPr>
          <p:cNvPr id="4" name="Picture 3" descr="HUMAN - Loosdorf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571185"/>
            <a:ext cx="7128792" cy="477629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smtClean="0"/>
              <a:t>RUDICE</a:t>
            </a:r>
            <a:endParaRPr lang="cs-CZ" b="1" dirty="0"/>
          </a:p>
        </p:txBody>
      </p:sp>
      <p:pic>
        <p:nvPicPr>
          <p:cNvPr id="4" name="Picture 5" descr="HUMAN - Rudice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764165"/>
            <a:ext cx="6768751" cy="45350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Jmění">
  <a:themeElements>
    <a:clrScheme name="Jmění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Jmění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Jmění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169</TotalTime>
  <Words>562</Words>
  <Application>Microsoft Office PowerPoint</Application>
  <PresentationFormat>Předvádění na obrazovce (4:3)</PresentationFormat>
  <Paragraphs>135</Paragraphs>
  <Slides>35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35</vt:i4>
      </vt:variant>
    </vt:vector>
  </HeadingPairs>
  <TitlesOfParts>
    <vt:vector size="36" baseType="lpstr">
      <vt:lpstr>Jmění</vt:lpstr>
      <vt:lpstr>Změny geografického vzdělávání ve Francii</vt:lpstr>
      <vt:lpstr>NABÍDKA</vt:lpstr>
      <vt:lpstr>DPV INTEGROVANÁ VÝUKA</vt:lpstr>
      <vt:lpstr>Snímek 4</vt:lpstr>
      <vt:lpstr>Snímek 5</vt:lpstr>
      <vt:lpstr>Snímek 6</vt:lpstr>
      <vt:lpstr>Snímek 7</vt:lpstr>
      <vt:lpstr>LOOSDORF</vt:lpstr>
      <vt:lpstr>RUDICE</vt:lpstr>
      <vt:lpstr>Snímek 10</vt:lpstr>
      <vt:lpstr>Snímek 11</vt:lpstr>
      <vt:lpstr>Úvodem</vt:lpstr>
      <vt:lpstr>Cíle</vt:lpstr>
      <vt:lpstr>Proč?</vt:lpstr>
      <vt:lpstr>Komu je příspěvek určený</vt:lpstr>
      <vt:lpstr>Kde lze najít základní materiál pro komparaci?</vt:lpstr>
      <vt:lpstr>Představení základních pilířů probíhající školské reformy</vt:lpstr>
      <vt:lpstr>Představení základních pilířů probíhající školské reformy</vt:lpstr>
      <vt:lpstr>Představení základních pilířů probíhající školské reformy</vt:lpstr>
      <vt:lpstr>Představení základních pilířů probíhající školské reformy</vt:lpstr>
      <vt:lpstr>Podklady pro komparaci</vt:lpstr>
      <vt:lpstr>      základ pro Srovnání obsahové náplně výuky geografie  FRANCIE - 6. ročník</vt:lpstr>
      <vt:lpstr>základ pro Srovnání obsahové náplně výuky geografie   FRANCIE - 7. ročník</vt:lpstr>
      <vt:lpstr>Snímek 24</vt:lpstr>
      <vt:lpstr>Snímek 25</vt:lpstr>
      <vt:lpstr>Snímek 26</vt:lpstr>
      <vt:lpstr>Snímek 27</vt:lpstr>
      <vt:lpstr>Francouzské učebnice geografie</vt:lpstr>
      <vt:lpstr>Snímek 29</vt:lpstr>
      <vt:lpstr>Snímek 30</vt:lpstr>
      <vt:lpstr>Snímek 31</vt:lpstr>
      <vt:lpstr>CROCQUIZ</vt:lpstr>
      <vt:lpstr>Snímek 33</vt:lpstr>
      <vt:lpstr>NECHÁME SE INSPIROVAT?</vt:lpstr>
      <vt:lpstr>Snímek 35</vt:lpstr>
    </vt:vector>
  </TitlesOfParts>
  <Company>Pedagogicka fakulta MU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Změny geografického vzdělávání ve Francii</dc:title>
  <dc:creator>EDA</dc:creator>
  <cp:lastModifiedBy>EDA</cp:lastModifiedBy>
  <cp:revision>27</cp:revision>
  <dcterms:created xsi:type="dcterms:W3CDTF">2014-10-08T19:59:18Z</dcterms:created>
  <dcterms:modified xsi:type="dcterms:W3CDTF">2014-11-21T07:50:56Z</dcterms:modified>
</cp:coreProperties>
</file>