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5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21488-0038-491B-A51E-3DD6B667EAE4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9D8F2-8FBF-487B-B859-1A9E491544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industry.biomed.cas.cz/332/www332_cz/dokumenty/Modul1.pdf" TargetMode="External"/><Relationship Id="rId2" Type="http://schemas.openxmlformats.org/officeDocument/2006/relationships/hyperlink" Target="http://www.rozhlas.cz/meteor/prispevky/_zprava/trenujte-pamet-stoji-to-za-to-rika-neurofyziolog--142698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62671"/>
          </a:xfrm>
        </p:spPr>
        <p:txBody>
          <a:bodyPr/>
          <a:lstStyle/>
          <a:p>
            <a:r>
              <a:rPr lang="cs-CZ" dirty="0" smtClean="0"/>
              <a:t>Neurofyziologické základy paměti a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Asociativní model paměti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jen 10</a:t>
            </a:r>
            <a:r>
              <a:rPr lang="cs-CZ" baseline="30000" dirty="0" smtClean="0"/>
              <a:t>1</a:t>
            </a:r>
            <a:r>
              <a:rPr lang="cs-CZ" dirty="0" smtClean="0"/>
              <a:t> – 10</a:t>
            </a:r>
            <a:r>
              <a:rPr lang="cs-CZ" baseline="30000" dirty="0" smtClean="0"/>
              <a:t>2</a:t>
            </a:r>
            <a:r>
              <a:rPr lang="cs-CZ" dirty="0" smtClean="0"/>
              <a:t> bitů za sek je postoupeno k dalšímu zpracování ve vědomí –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rozhoduje o tom thalamus</a:t>
            </a:r>
          </a:p>
          <a:p>
            <a:r>
              <a:rPr lang="cs-CZ" dirty="0" smtClean="0"/>
              <a:t>Většina je tedy zpracována podvědomě, některé </a:t>
            </a:r>
            <a:r>
              <a:rPr lang="cs-CZ" dirty="0" err="1" smtClean="0"/>
              <a:t>info</a:t>
            </a:r>
            <a:r>
              <a:rPr lang="cs-CZ" dirty="0" smtClean="0"/>
              <a:t> vůbec.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 ty postoupené mají naději na zapamatování</a:t>
            </a:r>
          </a:p>
          <a:p>
            <a:r>
              <a:rPr lang="cs-CZ" dirty="0" err="1" smtClean="0"/>
              <a:t>Info</a:t>
            </a:r>
            <a:r>
              <a:rPr lang="cs-CZ" dirty="0" smtClean="0"/>
              <a:t> mají elektrochemický charakter</a:t>
            </a:r>
          </a:p>
          <a:p>
            <a:r>
              <a:rPr lang="cs-CZ" dirty="0" smtClean="0"/>
              <a:t>Na vyhodnocení prvotní </a:t>
            </a:r>
            <a:r>
              <a:rPr lang="cs-CZ" dirty="0" err="1" smtClean="0"/>
              <a:t>info</a:t>
            </a:r>
            <a:r>
              <a:rPr lang="cs-CZ" dirty="0" smtClean="0"/>
              <a:t> se podílí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asociační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kortex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dorsolaterální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frontální krajiny, asociační zrakové</a:t>
            </a:r>
            <a:r>
              <a:rPr lang="cs-CZ" dirty="0" smtClean="0"/>
              <a:t> (</a:t>
            </a:r>
            <a:r>
              <a:rPr lang="cs-CZ" dirty="0" err="1" smtClean="0"/>
              <a:t>occipit</a:t>
            </a:r>
            <a:r>
              <a:rPr lang="cs-CZ" dirty="0" smtClean="0"/>
              <a:t>. </a:t>
            </a:r>
            <a:r>
              <a:rPr lang="cs-CZ" dirty="0"/>
              <a:t>l</a:t>
            </a:r>
            <a:r>
              <a:rPr lang="cs-CZ" dirty="0" smtClean="0"/>
              <a:t>alok)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sluchové oblasti </a:t>
            </a:r>
            <a:r>
              <a:rPr lang="cs-CZ" dirty="0" smtClean="0"/>
              <a:t>(</a:t>
            </a:r>
            <a:r>
              <a:rPr lang="cs-CZ" dirty="0" err="1" smtClean="0"/>
              <a:t>tempor</a:t>
            </a:r>
            <a:r>
              <a:rPr lang="cs-CZ" dirty="0" smtClean="0"/>
              <a:t>. </a:t>
            </a:r>
            <a:r>
              <a:rPr lang="cs-CZ" dirty="0"/>
              <a:t>l</a:t>
            </a:r>
            <a:r>
              <a:rPr lang="cs-CZ" dirty="0" smtClean="0"/>
              <a:t>alok).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Asociativní model paměti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Prvotní informace: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nenalézá vhodnou asociační vazbu </a:t>
            </a:r>
            <a:r>
              <a:rPr lang="cs-CZ" dirty="0" smtClean="0"/>
              <a:t>= není volní složkou vyhodnocena jako důležitá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rušena určitými faktory</a:t>
            </a:r>
            <a:r>
              <a:rPr lang="cs-CZ" dirty="0" smtClean="0"/>
              <a:t>, např. bolest = není kódována ani konsolidována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Nedává smysl, ale je chápána jako důležitá </a:t>
            </a:r>
            <a:r>
              <a:rPr lang="cs-CZ" dirty="0" smtClean="0"/>
              <a:t>(učení se faktům), použije se asociační proces – jsou přidávána spojení propracovávající význam dané informace a dávají jí smysl, tak aby mohla být konsolidována.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Asociativní model paměti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Šanci zapamatování výrazně zvyšuje: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Informace jsou asociovány s něčím již známým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Informace jsou přinášeny více smysly současně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Informace jsou subjektivně vyhodnoceny jako důležité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Informace jsou doprovázeny libými pocity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Informace jsou emocionálně podbarvené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Informace jsou samostatně objevené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Asociativní model paměti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Informace je zakódována v neurální síti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formě zapamatovaného vzoru aktivity neuronů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(= silně vzájemně pospojované uskupení neuronů)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Konsolidace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vytvoření paměťové stopy (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engramu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– podporuje ji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OPAKOVÁNÍ = zesílení vzájemných vazeb mezi synchronně aktivními neurony.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Vyvolání informace z paměti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vnější stimul aktivuje část uskupení neuronů, šíří se, aktivuje další neurony.</a:t>
            </a:r>
            <a:endParaRPr lang="cs-CZ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Zapamatujte si</a:t>
            </a:r>
            <a:endParaRPr lang="cs-CZ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1108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>
                <a:solidFill>
                  <a:srgbClr val="FFC000"/>
                </a:solidFill>
              </a:rPr>
              <a:t>ř r č t á t r v n e y é i a  </a:t>
            </a:r>
            <a:endParaRPr lang="cs-CZ" sz="6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Zapamatujte 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3247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>
                <a:solidFill>
                  <a:srgbClr val="FFC000"/>
                </a:solidFill>
              </a:rPr>
              <a:t>T ř i   č e r n é   v r á n y  </a:t>
            </a:r>
          </a:p>
          <a:p>
            <a:pPr algn="ctr"/>
            <a:endParaRPr lang="cs-CZ" sz="6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Limbický systém</a:t>
            </a:r>
            <a:endParaRPr lang="cs-CZ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Části limbického systému propojují jednotlivé vjemy</a:t>
            </a:r>
          </a:p>
          <a:p>
            <a:r>
              <a:rPr lang="cs-CZ" dirty="0" smtClean="0"/>
              <a:t>Informace z jednoho smyslu je propojena s již uloženými informacemi            zlepšení konsolidace získané informace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sz="2800" dirty="0" err="1" smtClean="0"/>
              <a:t>J.A.Komenský</a:t>
            </a:r>
            <a:r>
              <a:rPr lang="cs-CZ" sz="2800" dirty="0" smtClean="0"/>
              <a:t>: </a:t>
            </a:r>
            <a:r>
              <a:rPr lang="cs-CZ" sz="2800" dirty="0" smtClean="0">
                <a:solidFill>
                  <a:srgbClr val="FFFF00"/>
                </a:solidFill>
              </a:rPr>
              <a:t>„</a:t>
            </a:r>
            <a:r>
              <a:rPr lang="cs-CZ" sz="2800" i="1" dirty="0" smtClean="0">
                <a:solidFill>
                  <a:srgbClr val="FFFF00"/>
                </a:solidFill>
              </a:rPr>
              <a:t>zlaté pravidlo názornosti“</a:t>
            </a:r>
          </a:p>
          <a:p>
            <a:pPr algn="ctr">
              <a:buNone/>
            </a:pPr>
            <a:endParaRPr lang="cs-CZ" sz="2800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cs-CZ" sz="2800" dirty="0" smtClean="0"/>
              <a:t>John </a:t>
            </a:r>
            <a:r>
              <a:rPr lang="cs-CZ" sz="2800" dirty="0" err="1" smtClean="0"/>
              <a:t>Locke</a:t>
            </a:r>
            <a:r>
              <a:rPr lang="cs-CZ" sz="2800" dirty="0" smtClean="0"/>
              <a:t>: </a:t>
            </a:r>
            <a:r>
              <a:rPr lang="cs-CZ" sz="2800" dirty="0" smtClean="0">
                <a:solidFill>
                  <a:srgbClr val="FFFF00"/>
                </a:solidFill>
              </a:rPr>
              <a:t>„</a:t>
            </a:r>
            <a:r>
              <a:rPr lang="cs-CZ" sz="2800" i="1" dirty="0" smtClean="0">
                <a:solidFill>
                  <a:srgbClr val="FFFF00"/>
                </a:solidFill>
              </a:rPr>
              <a:t>Nic není v rozumu, co před tím nebylo ve smyslech.“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932040" y="3140968"/>
            <a:ext cx="720080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 paměti determinovaný obsahem uložených informací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Reflexivní paměť </a:t>
            </a:r>
            <a:r>
              <a:rPr lang="cs-CZ" dirty="0" smtClean="0"/>
              <a:t>(= nedeklarativní, implicitní, procedurální, motorická)</a:t>
            </a:r>
          </a:p>
          <a:p>
            <a:r>
              <a:rPr lang="cs-CZ" dirty="0" smtClean="0"/>
              <a:t>Fylogeneticky starší</a:t>
            </a:r>
          </a:p>
          <a:p>
            <a:r>
              <a:rPr lang="cs-CZ" dirty="0" smtClean="0"/>
              <a:t>Už před narozením</a:t>
            </a:r>
          </a:p>
          <a:p>
            <a:r>
              <a:rPr lang="cs-CZ" dirty="0" err="1" smtClean="0"/>
              <a:t>Neokortex</a:t>
            </a:r>
            <a:r>
              <a:rPr lang="cs-CZ" dirty="0" smtClean="0"/>
              <a:t>, bazální ganglia, mozeček</a:t>
            </a:r>
          </a:p>
          <a:p>
            <a:r>
              <a:rPr lang="cs-CZ" dirty="0" smtClean="0"/>
              <a:t>Její tvorba vyžaduje častější opakování</a:t>
            </a:r>
          </a:p>
          <a:p>
            <a:r>
              <a:rPr lang="cs-CZ" dirty="0" smtClean="0"/>
              <a:t>Osvojování psychomotorických cílů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 paměti determinovaný obsahem uložených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Deklarativní paměť </a:t>
            </a:r>
          </a:p>
          <a:p>
            <a:r>
              <a:rPr lang="cs-CZ" dirty="0" smtClean="0"/>
              <a:t>Zprostředkovává osobní a faktické znalosti, které je možné vyjádřit slovně </a:t>
            </a:r>
          </a:p>
          <a:p>
            <a:r>
              <a:rPr lang="cs-CZ" sz="2800" dirty="0" smtClean="0"/>
              <a:t>Epizodická – prožitek vztahující se k určité situaci nebo procesu</a:t>
            </a:r>
          </a:p>
          <a:p>
            <a:r>
              <a:rPr lang="cs-CZ" sz="2800" dirty="0" smtClean="0"/>
              <a:t>Sémantická – poznatky získané v průběhu procesu výchovy a vzdělávání</a:t>
            </a:r>
          </a:p>
          <a:p>
            <a:r>
              <a:rPr lang="cs-CZ" dirty="0" smtClean="0"/>
              <a:t>Fylogeneticky mladší </a:t>
            </a:r>
          </a:p>
          <a:p>
            <a:r>
              <a:rPr lang="cs-CZ" dirty="0" smtClean="0"/>
              <a:t>Aktivizovat lze i jednorázovým pojmenováním nebo konfrontací</a:t>
            </a:r>
          </a:p>
          <a:p>
            <a:r>
              <a:rPr lang="cs-CZ" dirty="0" smtClean="0"/>
              <a:t>Paměťové stopy se ukládají v různých oblastech mozkové kůry.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 paměti determinovaný obsahem uložených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Deklarativní paměť 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ukládání paměťové stopy nejde o reprodukci informací přijatých smyslovými orgány, ale o její zpracování na základě předchozí zkušenosti, o propojení jednotlivých fragmentů za nutné účasti vědomí.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vybavování paměťových stop jsou vzpomínky konfrontovány a doplňovány o různé předpoklady a dohady = jsou upravovány – čím častěji jsou vybavovány, tím více se liší od původního zápisu paměťové stopy.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Neurofyziologické základy paměti a učení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Schopnost učení a paměti je jednou z nejdůležitějších kognitivních funkcí člověka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Výsledek interakce biologických  a psychosociálních faktorů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 dokončení vzniku neuronů z </a:t>
            </a:r>
            <a:r>
              <a:rPr lang="cs-CZ" dirty="0" err="1" smtClean="0"/>
              <a:t>neuroblastů</a:t>
            </a:r>
            <a:r>
              <a:rPr lang="cs-CZ" dirty="0" smtClean="0"/>
              <a:t> několik měsíců po narození dochází ke vzájemnému propojování nervových buněk – </a:t>
            </a: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</a:t>
            </a:r>
            <a:r>
              <a:rPr lang="cs-CZ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neuronální</a:t>
            </a: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sítě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Částečná determinace genetická        </a:t>
            </a: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vrozené způsoby chování</a:t>
            </a:r>
            <a:endParaRPr lang="cs-CZ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6012160" y="5301208"/>
            <a:ext cx="504056" cy="2880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stresu na utváření paměťové stopy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Lepší konsolidace </a:t>
            </a:r>
            <a:r>
              <a:rPr lang="cs-CZ" dirty="0" smtClean="0"/>
              <a:t>informací je při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mírných úrovních stresu</a:t>
            </a:r>
            <a:r>
              <a:rPr lang="cs-CZ" dirty="0" smtClean="0"/>
              <a:t> (než při velmi nízkých = nuda, únava…)</a:t>
            </a:r>
          </a:p>
          <a:p>
            <a:r>
              <a:rPr lang="cs-CZ" dirty="0" smtClean="0"/>
              <a:t>ACTH (</a:t>
            </a:r>
            <a:r>
              <a:rPr lang="cs-CZ" dirty="0" err="1" smtClean="0"/>
              <a:t>adenokortikotropní</a:t>
            </a:r>
            <a:r>
              <a:rPr lang="cs-CZ" dirty="0" smtClean="0"/>
              <a:t> hormon hypofýzy) aktivuje vylučování glukokortikoidů (kůra nadledvinek) – dochází k lepší konsolidaci než za normálního fyziologického stavu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Extrémní úrovně stresu </a:t>
            </a:r>
            <a:r>
              <a:rPr lang="cs-CZ" dirty="0" smtClean="0"/>
              <a:t>= nadměrná produkce kortikoidů = zpomalení a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zhoršení konsolidace informací!!!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Snížená produkce ACTH a kortikoidů =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zapamatování zbytečného množství informací bez asociací, chaos, nepochopení, nesouvislosti.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Kortizol – eskalace hladiny = změna až narušení komunikace mezi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hipokampem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neokortexem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nedochází ke konsolidaci informací (spánek)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stresu na utváření paměťové stopy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Vliv antistresových hormonů –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adrenalin a noradrenalin</a:t>
            </a:r>
          </a:p>
          <a:p>
            <a:r>
              <a:rPr lang="cs-CZ" dirty="0" smtClean="0"/>
              <a:t>Noradrenalin </a:t>
            </a:r>
            <a:r>
              <a:rPr lang="cs-CZ" dirty="0" err="1" smtClean="0"/>
              <a:t>neurotransmiter</a:t>
            </a:r>
            <a:r>
              <a:rPr lang="cs-CZ" dirty="0" smtClean="0"/>
              <a:t> na </a:t>
            </a:r>
            <a:r>
              <a:rPr lang="cs-CZ" dirty="0" err="1" smtClean="0"/>
              <a:t>adrenergních</a:t>
            </a:r>
            <a:r>
              <a:rPr lang="cs-CZ" dirty="0" smtClean="0"/>
              <a:t> nervových drahách (sympatikus) </a:t>
            </a:r>
          </a:p>
          <a:p>
            <a:r>
              <a:rPr lang="cs-CZ" dirty="0" smtClean="0"/>
              <a:t>Noradrenalin antagonista acetylcholinu (</a:t>
            </a:r>
            <a:r>
              <a:rPr lang="cs-CZ" dirty="0" err="1" smtClean="0"/>
              <a:t>neurotransmiter</a:t>
            </a:r>
            <a:r>
              <a:rPr lang="cs-CZ" dirty="0" smtClean="0"/>
              <a:t>) – tlumí tyto dráhy (</a:t>
            </a:r>
            <a:r>
              <a:rPr lang="cs-CZ" dirty="0" err="1" smtClean="0"/>
              <a:t>cholinergní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Váží se na receptory v </a:t>
            </a:r>
            <a:r>
              <a:rPr lang="cs-CZ" dirty="0" err="1" smtClean="0"/>
              <a:t>hipokampu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 v interakci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hipokampu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neokortexu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Distres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eustres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ve fyziologických a behaviorálních reakcích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škola – zkoušení =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distres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zhoršená schopnost vybavování uložených poznatků a jejich využívání ve správných souvislostech !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Mozek a stres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Mozek je stimulován na vysokou dávku stresu</a:t>
            </a:r>
          </a:p>
          <a:p>
            <a:r>
              <a:rPr lang="cs-CZ" dirty="0" smtClean="0"/>
              <a:t>Vytváří stres i z banalit !</a:t>
            </a:r>
          </a:p>
          <a:p>
            <a:r>
              <a:rPr lang="cs-CZ" dirty="0" smtClean="0"/>
              <a:t>Je důležité filtrovat balast – reklamy, informace z médií apod. – uleví se</a:t>
            </a:r>
          </a:p>
          <a:p>
            <a:r>
              <a:rPr lang="cs-CZ" dirty="0" smtClean="0"/>
              <a:t>= MENTÁLNÍ HYGIENA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97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motivace na utváření paměťové stopy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Amygdalový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kindling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(roznícení)</a:t>
            </a:r>
          </a:p>
          <a:p>
            <a:pPr lvl="1"/>
            <a:r>
              <a:rPr lang="cs-CZ" dirty="0" smtClean="0"/>
              <a:t>Pokud je subjekt učení motivovaný, paměťová stopa se utvoří velmi rychle (i po jediném spojení, především pokud emocionálně významné)</a:t>
            </a:r>
          </a:p>
          <a:p>
            <a:r>
              <a:rPr lang="cs-CZ" dirty="0" smtClean="0"/>
              <a:t>Na utilizaci emocionálních a motivační podnětů se podílí především: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amygdala,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hipokampus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gyrus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parahippocampalis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– propojení do dalších oblastí mozku (frontální)</a:t>
            </a:r>
          </a:p>
          <a:p>
            <a:r>
              <a:rPr lang="cs-CZ" dirty="0" smtClean="0"/>
              <a:t>„označuje“ události, které jsou pro jedince vnitřně (emocionálně) důležité</a:t>
            </a:r>
          </a:p>
          <a:p>
            <a:r>
              <a:rPr lang="cs-CZ" dirty="0" smtClean="0"/>
              <a:t>Podílí se na paměťovém uchovávání situací s vysokým individuálně chápaným emocionálním nábojem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motivace na utváření paměťové stopy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8531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Vnitřní X vnější motivace</a:t>
            </a:r>
          </a:p>
          <a:p>
            <a:r>
              <a:rPr lang="cs-CZ" dirty="0" smtClean="0"/>
              <a:t>Vnější motivace – omezené trvání</a:t>
            </a:r>
          </a:p>
          <a:p>
            <a:r>
              <a:rPr lang="cs-CZ" dirty="0" smtClean="0"/>
              <a:t>Ve škole jeden z nejvýznamnějších impulzů pro motivaci a demotivaci je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prožívání úspěchu a neúspěchu</a:t>
            </a:r>
          </a:p>
          <a:p>
            <a:r>
              <a:rPr lang="cs-CZ" dirty="0" smtClean="0"/>
              <a:t>Selhání = nelibé pocity = při opakování limbický systém vyhodnotí jako „nebezpečné“  -vznik úzkosti, pochybností – odvádí pozornost od učení a konsolidace, obrací ji na negativní asociace spojené s žákovým nízkým sebehodnocením.</a:t>
            </a:r>
          </a:p>
          <a:p>
            <a:r>
              <a:rPr lang="cs-CZ" dirty="0" smtClean="0"/>
              <a:t>JE TŘEBA, ABY KAŽDÝ JEDINEC MOHL ZAŽÍT ÚSPĚCH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Spánek a učení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Dřívější představy: </a:t>
            </a:r>
            <a:r>
              <a:rPr lang="cs-CZ" dirty="0" smtClean="0"/>
              <a:t>během spánku probíhá translace paměťových informací z dočasných nosičů – molekul RNA, do molekul bílkovin, které jsou základem dlouhodobé paměti.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Dnes víme, že proces složitější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mozku během spánku probíhá smysluplné paměťové zpracování informací – odrazem jsou </a:t>
            </a:r>
            <a:r>
              <a:rPr lang="cs-CZ" dirty="0" smtClean="0">
                <a:solidFill>
                  <a:srgbClr val="FFC000"/>
                </a:solidFill>
              </a:rPr>
              <a:t>sny.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Prvotní, nově vzniklá paměťová stopa je náchylná i interferenci, upevňování je postupné a klíčová konsolidace během spánku.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Spánek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Nejen konsolidace, ale i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problému vhledem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(J. </a:t>
            </a:r>
            <a:r>
              <a:rPr lang="cs-CZ" dirty="0" err="1" smtClean="0"/>
              <a:t>Watson</a:t>
            </a:r>
            <a:r>
              <a:rPr lang="cs-CZ" dirty="0" smtClean="0"/>
              <a:t> – </a:t>
            </a:r>
            <a:r>
              <a:rPr lang="cs-CZ" dirty="0" err="1" smtClean="0"/>
              <a:t>dvoušroubovicová</a:t>
            </a:r>
            <a:r>
              <a:rPr lang="cs-CZ" dirty="0" smtClean="0"/>
              <a:t> struktura DNA – uviděl ji ve spánku)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hledání komplikovaného, nejasného problému na něm mozek pracuje i ve spánku – náhlé pochopení a nalezení řešení.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Spánek navodí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hypothalamus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(řídí cirkadiální rytmy) –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vzrušivé a tlumivé skupiny neuronů vytvoří dynamický systém, který generuje různé fáze spánku.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spánku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Sekrecí serotoninu se startuje </a:t>
            </a:r>
            <a:r>
              <a:rPr lang="cs-CZ" dirty="0" smtClean="0">
                <a:solidFill>
                  <a:srgbClr val="FFC000"/>
                </a:solidFill>
              </a:rPr>
              <a:t>NREM</a:t>
            </a:r>
            <a:r>
              <a:rPr lang="cs-CZ" dirty="0" smtClean="0"/>
              <a:t> </a:t>
            </a:r>
            <a:r>
              <a:rPr lang="cs-CZ" i="1" dirty="0" smtClean="0"/>
              <a:t>/no rapid </a:t>
            </a:r>
            <a:r>
              <a:rPr lang="cs-CZ" i="1" dirty="0" err="1" smtClean="0"/>
              <a:t>eye</a:t>
            </a:r>
            <a:r>
              <a:rPr lang="cs-CZ" i="1" dirty="0" smtClean="0"/>
              <a:t> </a:t>
            </a:r>
            <a:r>
              <a:rPr lang="cs-CZ" i="1" dirty="0" err="1" smtClean="0"/>
              <a:t>movements</a:t>
            </a:r>
            <a:r>
              <a:rPr lang="cs-CZ" i="1" dirty="0" smtClean="0"/>
              <a:t>) </a:t>
            </a:r>
            <a:r>
              <a:rPr lang="cs-CZ" dirty="0" smtClean="0"/>
              <a:t>fáze spánku – 50 – 75 %</a:t>
            </a:r>
          </a:p>
          <a:p>
            <a:pPr lvl="1"/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NREM 1 </a:t>
            </a:r>
            <a:r>
              <a:rPr lang="cs-CZ" dirty="0" smtClean="0"/>
              <a:t>= usínání: několik sek – 20 min, částečné vědomí</a:t>
            </a:r>
          </a:p>
          <a:p>
            <a:pPr lvl="1"/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NREM 2 </a:t>
            </a:r>
            <a:r>
              <a:rPr lang="cs-CZ" dirty="0" smtClean="0"/>
              <a:t>= až 50 % </a:t>
            </a:r>
            <a:r>
              <a:rPr lang="cs-CZ" dirty="0" err="1" smtClean="0"/>
              <a:t>celk</a:t>
            </a:r>
            <a:r>
              <a:rPr lang="cs-CZ" dirty="0" smtClean="0"/>
              <a:t> doby spánku, snížení svalového tonu, ztráta vědomí</a:t>
            </a:r>
          </a:p>
          <a:p>
            <a:pPr lvl="1"/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NREM 3 + 4 </a:t>
            </a:r>
            <a:r>
              <a:rPr lang="cs-CZ" dirty="0" smtClean="0"/>
              <a:t>= stadia hlubokého spánku, SWS – </a:t>
            </a:r>
            <a:r>
              <a:rPr lang="cs-CZ" dirty="0" err="1" smtClean="0"/>
              <a:t>slow</a:t>
            </a:r>
            <a:r>
              <a:rPr lang="cs-CZ" dirty="0" smtClean="0"/>
              <a:t> </a:t>
            </a:r>
            <a:r>
              <a:rPr lang="cs-CZ" dirty="0" err="1" smtClean="0"/>
              <a:t>wase</a:t>
            </a:r>
            <a:r>
              <a:rPr lang="cs-CZ" dirty="0" smtClean="0"/>
              <a:t> </a:t>
            </a:r>
            <a:r>
              <a:rPr lang="cs-CZ" dirty="0" err="1" smtClean="0"/>
              <a:t>sleeping</a:t>
            </a:r>
            <a:endParaRPr lang="cs-CZ" dirty="0" smtClean="0"/>
          </a:p>
          <a:p>
            <a:pPr lvl="1"/>
            <a:r>
              <a:rPr lang="cs-CZ" dirty="0" smtClean="0"/>
              <a:t>Podle některých právě v 4. fázi upevňování </a:t>
            </a:r>
            <a:r>
              <a:rPr lang="cs-CZ" dirty="0" err="1" smtClean="0"/>
              <a:t>engramů</a:t>
            </a:r>
            <a:r>
              <a:rPr lang="cs-CZ" dirty="0" smtClean="0"/>
              <a:t> deklarativní paměti.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spánku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hluboké fázi spánku se aktivují enzymy odbourávající serotonin, zvýšení sekrece noradrenalinu –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paradoxního spánku, REM</a:t>
            </a:r>
          </a:p>
          <a:p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Jedna NREM + jedna REM = jeden spánkový cyklus</a:t>
            </a:r>
          </a:p>
          <a:p>
            <a:r>
              <a:rPr lang="cs-CZ" dirty="0" smtClean="0"/>
              <a:t>REM = svalová atonie, paralyzace kosterní svaloviny, rychlé, mihotavé pohyby očních </a:t>
            </a:r>
            <a:r>
              <a:rPr lang="cs-CZ" dirty="0" err="1" smtClean="0"/>
              <a:t>bulbů</a:t>
            </a:r>
            <a:r>
              <a:rPr lang="cs-CZ" dirty="0" smtClean="0"/>
              <a:t>. Rapidní zvýšení aktivity mozkových neuronů blížící se bdělému stavu.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spánku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8457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 fáze: 25 % spánku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(starší 15%, novorozenci 50%)</a:t>
            </a:r>
            <a:endParaRPr lang="cs-CZ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zdají se sny,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mozek nepřijímá vnější podněty, jeho činnost není ovládána vůlí, je významná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upevnění procedurální a prostorové paměti.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Selekce nedůležitých spojení neuronů, upevnění  významných –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důležité pro utřídění poznatků a jejich zařazování do souvislého systému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Celkem 4 – 5 spánkových cyklů – postupně klesá podíl NREM 3 a 4, stoupá REM – nejdelší nad ránem, po posledním REM probuzení.</a:t>
            </a:r>
          </a:p>
          <a:p>
            <a:pPr>
              <a:buFont typeface="Courier New" pitchFamily="49" charset="0"/>
              <a:buChar char="o"/>
            </a:pPr>
            <a:r>
              <a:rPr lang="cs-C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Spánkový deficit = únava, ospalost, porucha soustředění, snížená výkonnost, porucha krátkodobé paměti.</a:t>
            </a:r>
          </a:p>
          <a:p>
            <a:pPr>
              <a:buFont typeface="Courier New" pitchFamily="49" charset="0"/>
              <a:buChar char="o"/>
            </a:pPr>
            <a:r>
              <a:rPr lang="cs-CZ" sz="41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Kapacita krátkodobé paměti cca 2 hod učení, zbytek jako nadbytečné, rušivé, interferující zapomínáno! = PŘED ZKOUŠKOU SPÁT !!!</a:t>
            </a:r>
            <a:endParaRPr lang="cs-CZ" sz="4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Neurofyziologické základy paměti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Podíl </a:t>
            </a: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vnějších podnětů</a:t>
            </a:r>
            <a:r>
              <a:rPr lang="cs-CZ" dirty="0" smtClean="0"/>
              <a:t> zprostředkovaných smysly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Jediný úsek postnatálního ontogenetického vývoje, kdy vnější podněty indukují přímé anatomické změny v mozku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Prvotní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neuronální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síť vytváří </a:t>
            </a: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primární asociační strukturu jedince: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Výrazně determinuje jeho kognitivní a asociační procesy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 utváření jeho paměti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Ovlivňuje učební styl jedince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Vnitřní obraz vnějšího světa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(2011). </a:t>
            </a:r>
            <a:r>
              <a:rPr lang="cs-CZ" i="1" dirty="0" err="1" smtClean="0"/>
              <a:t>Psychodidaktika</a:t>
            </a:r>
            <a:r>
              <a:rPr lang="cs-CZ" i="1" dirty="0" smtClean="0"/>
              <a:t>. Metody efektivního a smysluplného učení a vyučování. GRADA, Praha</a:t>
            </a:r>
          </a:p>
          <a:p>
            <a:pPr lvl="1"/>
            <a:r>
              <a:rPr lang="cs-CZ" i="1" dirty="0" smtClean="0"/>
              <a:t>Kapitola č. 1: Neurofyziologické základy paměti a učení.</a:t>
            </a:r>
          </a:p>
          <a:p>
            <a:r>
              <a:rPr lang="cs-CZ" dirty="0" err="1" smtClean="0"/>
              <a:t>Sejnovski</a:t>
            </a:r>
            <a:r>
              <a:rPr lang="cs-CZ" dirty="0" smtClean="0"/>
              <a:t>, T., </a:t>
            </a:r>
            <a:r>
              <a:rPr lang="cs-CZ" dirty="0" err="1" smtClean="0"/>
              <a:t>Delbruck</a:t>
            </a:r>
            <a:r>
              <a:rPr lang="cs-CZ" dirty="0" smtClean="0"/>
              <a:t>, T. (2014). Jazyk mozku. </a:t>
            </a:r>
            <a:r>
              <a:rPr lang="cs-CZ" i="1" dirty="0" err="1" smtClean="0"/>
              <a:t>Scientific</a:t>
            </a:r>
            <a:r>
              <a:rPr lang="cs-CZ" i="1" dirty="0" smtClean="0"/>
              <a:t> </a:t>
            </a:r>
            <a:r>
              <a:rPr lang="cs-CZ" i="1" dirty="0" err="1" smtClean="0"/>
              <a:t>American</a:t>
            </a:r>
            <a:r>
              <a:rPr lang="cs-CZ" i="1" dirty="0" smtClean="0"/>
              <a:t>, </a:t>
            </a:r>
            <a:r>
              <a:rPr lang="cs-CZ" dirty="0" smtClean="0"/>
              <a:t>české vydání květen 2014, s. 52 – 57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Silbernagl</a:t>
            </a:r>
            <a:r>
              <a:rPr lang="cs-CZ" dirty="0" smtClean="0"/>
              <a:t> S., </a:t>
            </a:r>
            <a:r>
              <a:rPr lang="cs-CZ" dirty="0" err="1" smtClean="0"/>
              <a:t>Despopoulos</a:t>
            </a:r>
            <a:r>
              <a:rPr lang="cs-CZ" dirty="0" smtClean="0"/>
              <a:t> A. (1995). </a:t>
            </a:r>
            <a:r>
              <a:rPr lang="cs-CZ" i="1" dirty="0" smtClean="0"/>
              <a:t>Atlas fyziologie člověka</a:t>
            </a:r>
            <a:r>
              <a:rPr lang="cs-CZ" dirty="0" smtClean="0"/>
              <a:t>. </a:t>
            </a:r>
            <a:r>
              <a:rPr lang="cs-CZ" dirty="0" err="1" smtClean="0"/>
              <a:t>Grada</a:t>
            </a:r>
            <a:r>
              <a:rPr lang="cs-CZ" dirty="0" smtClean="0"/>
              <a:t>, Avicenum.</a:t>
            </a:r>
          </a:p>
          <a:p>
            <a:r>
              <a:rPr lang="cs-CZ" dirty="0" smtClean="0"/>
              <a:t>Dr. Karel Ježek (2014): Trénujte paměť, stojí to za to, říká neurofyziolog. Pořad Meteor: </a:t>
            </a:r>
            <a:r>
              <a:rPr lang="cs-CZ" dirty="0" smtClean="0">
                <a:hlinkClick r:id="rId2"/>
              </a:rPr>
              <a:t>http://www.rozhlas.cz/meteor/prispevky/_zprava/trenujte-pamet-stoji-to-za-to-rika-neurofyziolog--1426987</a:t>
            </a:r>
            <a:endParaRPr lang="cs-CZ" dirty="0" smtClean="0"/>
          </a:p>
          <a:p>
            <a:r>
              <a:rPr lang="cs-CZ" dirty="0" smtClean="0"/>
              <a:t>Stuchlík A. </a:t>
            </a:r>
            <a:r>
              <a:rPr lang="cs-CZ" i="1" dirty="0" smtClean="0"/>
              <a:t>Neurobiologie chování a paměti</a:t>
            </a:r>
            <a:r>
              <a:rPr lang="cs-CZ" dirty="0" smtClean="0"/>
              <a:t>. </a:t>
            </a:r>
            <a:r>
              <a:rPr lang="cs-CZ" dirty="0" smtClean="0">
                <a:hlinkClick r:id="rId3"/>
              </a:rPr>
              <a:t>http://industry.biomed.cas.cz/332/www332_cz/dokumenty/Modul1.pdf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Primární asociační struktura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Odlišný </a:t>
            </a:r>
            <a:r>
              <a:rPr lang="cs-CZ" dirty="0" smtClean="0"/>
              <a:t>komplex vnějších podnětů jednotlivých osob          individuálně rozdílné cesty budoucího způsobu myšlení a učení jednotlivce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Ovlivňuje:</a:t>
            </a:r>
          </a:p>
          <a:p>
            <a:pPr>
              <a:buNone/>
            </a:pPr>
            <a:r>
              <a:rPr lang="cs-CZ" dirty="0" smtClean="0"/>
              <a:t> 	učební styl žáka        	učební styl učitele</a:t>
            </a:r>
          </a:p>
          <a:p>
            <a:pPr>
              <a:buNone/>
            </a:pPr>
            <a:r>
              <a:rPr lang="cs-CZ" dirty="0" smtClean="0"/>
              <a:t>	pokud  jsou podobné  		žák dobře chápe učivo prezentované daným učitelem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95936" y="2204864"/>
            <a:ext cx="576064" cy="2880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5CFD23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5004048" y="5013176"/>
            <a:ext cx="576064" cy="2880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5CFD23"/>
              </a:solidFill>
            </a:endParaRPr>
          </a:p>
        </p:txBody>
      </p:sp>
      <p:sp>
        <p:nvSpPr>
          <p:cNvPr id="6" name="Kříž 5"/>
          <p:cNvSpPr/>
          <p:nvPr/>
        </p:nvSpPr>
        <p:spPr>
          <a:xfrm>
            <a:off x="4139952" y="4365104"/>
            <a:ext cx="360040" cy="360040"/>
          </a:xfrm>
          <a:prstGeom prst="pl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Procesy zapamatování a učení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Není dosud přesně objasněno, jakými procesy </a:t>
            </a:r>
            <a:r>
              <a:rPr lang="cs-CZ" dirty="0" err="1" smtClean="0"/>
              <a:t>neuronální</a:t>
            </a:r>
            <a:r>
              <a:rPr lang="cs-CZ" dirty="0" smtClean="0"/>
              <a:t> změny se realizují: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1. teorie o výhradně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látkové podstatě paměti </a:t>
            </a:r>
            <a:r>
              <a:rPr lang="cs-CZ" dirty="0" smtClean="0"/>
              <a:t>(ribonukleové kyseliny a bílkoviny)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2. teorie o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vytváření nových synaptických spojení mezi neurony </a:t>
            </a:r>
            <a:r>
              <a:rPr lang="cs-CZ" dirty="0" smtClean="0"/>
              <a:t>– při učení – strukturální změny </a:t>
            </a:r>
            <a:r>
              <a:rPr lang="cs-CZ" dirty="0" err="1" smtClean="0"/>
              <a:t>neuronální</a:t>
            </a:r>
            <a:r>
              <a:rPr lang="cs-CZ" dirty="0" smtClean="0"/>
              <a:t> sítě (hustší, více propojení)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3. teorie o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funkčních změnách v existujících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neuronálních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drahách</a:t>
            </a:r>
            <a:r>
              <a:rPr lang="cs-CZ" dirty="0" smtClean="0"/>
              <a:t> </a:t>
            </a:r>
            <a:r>
              <a:rPr lang="cs-CZ" dirty="0" err="1" smtClean="0"/>
              <a:t>prostředníctvím</a:t>
            </a:r>
            <a:r>
              <a:rPr lang="cs-CZ" dirty="0" smtClean="0"/>
              <a:t> krátkodobé </a:t>
            </a:r>
            <a:r>
              <a:rPr lang="cs-CZ" dirty="0" err="1" smtClean="0"/>
              <a:t>posttetanické</a:t>
            </a:r>
            <a:r>
              <a:rPr lang="cs-CZ" dirty="0" smtClean="0"/>
              <a:t> </a:t>
            </a:r>
            <a:r>
              <a:rPr lang="cs-CZ" dirty="0" err="1" smtClean="0"/>
              <a:t>potenciace</a:t>
            </a:r>
            <a:r>
              <a:rPr lang="cs-CZ" dirty="0" smtClean="0"/>
              <a:t> nebo dlouhodobé </a:t>
            </a:r>
            <a:r>
              <a:rPr lang="cs-CZ" dirty="0" err="1" smtClean="0"/>
              <a:t>potenciace</a:t>
            </a:r>
            <a:r>
              <a:rPr lang="cs-CZ" dirty="0" smtClean="0"/>
              <a:t>. Aktivizaci již existujících drah mezi neurony, mechanismus paměti je zprostředkován těmito </a:t>
            </a:r>
            <a:r>
              <a:rPr lang="cs-CZ" dirty="0" err="1" smtClean="0"/>
              <a:t>potenciovanými</a:t>
            </a:r>
            <a:r>
              <a:rPr lang="cs-CZ" dirty="0" smtClean="0"/>
              <a:t> </a:t>
            </a:r>
            <a:r>
              <a:rPr lang="cs-CZ" dirty="0" smtClean="0"/>
              <a:t>drahami,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Procesy zapamatování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54006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Nejpravděpodobnější – třetí – teorie funkčních změn </a:t>
            </a:r>
            <a:r>
              <a:rPr lang="cs-CZ" dirty="0" smtClean="0"/>
              <a:t>=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synaptická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plasticita –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závislá na načasování vzruchů- signál na synapsi je veden při frekvenci v pásmu gama a v průběhu 10 milisekund vždy následuje vzruch z neuronu na druhé straně synapse -  to vede ke zvýšení vysílání vzruchů neuronem, který je  stimulován. </a:t>
            </a:r>
            <a:r>
              <a:rPr lang="cs-C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Pokud naopak vysílá neuron na druhé straně do 10 milisekund před prvním neuronem, síla synapse mezi těmito neurony klesá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 poznatky ukazují, že relativní načasování vzruchů je stejně důležité jako rychlost vysílání vzruchů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Důležité synchronizované vysílání vzruchů v mozkové kůře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posílení dochází, když vzruch vyslaný z neuronu na jedné straně synapse vede k silnější odezvě na synapse neuronu na druhé straně.</a:t>
            </a:r>
            <a:endParaRPr lang="cs-CZ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        </a:t>
            </a:r>
            <a:r>
              <a:rPr lang="cs-CZ" dirty="0" smtClean="0"/>
              <a:t>vznik primární asociační struktury má zcela zásadní význam v procesu učení – ukládání informací z okolního světa by mohlo probíhat pouze v jejím rámci.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Nové informace a podněty jsou snadněji zapamatovatelné, když vyvolávají asociační vazbu s poznatky již uloženými v paměti.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827584" y="4947382"/>
            <a:ext cx="576064" cy="36004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Procesy zapamatování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400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K dlouhodobé </a:t>
            </a:r>
            <a:r>
              <a:rPr lang="cs-CZ" dirty="0" err="1" smtClean="0"/>
              <a:t>potenciaci</a:t>
            </a:r>
            <a:r>
              <a:rPr lang="cs-CZ" dirty="0" smtClean="0"/>
              <a:t> dochází především v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hipokampu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temporálních lalocích koncového mozku.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Během </a:t>
            </a:r>
            <a:r>
              <a:rPr lang="cs-CZ" dirty="0" err="1" smtClean="0"/>
              <a:t>potenciace</a:t>
            </a:r>
            <a:r>
              <a:rPr lang="cs-CZ" dirty="0" smtClean="0"/>
              <a:t> se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mění struktury synaptických spojů jednotlivých neuronů </a:t>
            </a:r>
            <a:r>
              <a:rPr lang="cs-CZ" dirty="0" smtClean="0"/>
              <a:t>– to usnadňuje pozdější </a:t>
            </a:r>
            <a:r>
              <a:rPr lang="cs-CZ" u="sng" dirty="0" smtClean="0"/>
              <a:t>vybavení si uložené </a:t>
            </a:r>
            <a:r>
              <a:rPr lang="cs-CZ" u="sng" dirty="0" smtClean="0"/>
              <a:t>informace = také důležitý proces, </a:t>
            </a:r>
            <a:r>
              <a:rPr lang="cs-CZ" dirty="0" smtClean="0"/>
              <a:t>otázka milisekund, zapojuje se neuronová síť v několika oblastech mozku- možná začíná v hipokampu, končí v </a:t>
            </a:r>
            <a:r>
              <a:rPr lang="cs-CZ" dirty="0" err="1" smtClean="0"/>
              <a:t>neokortexu</a:t>
            </a:r>
            <a:r>
              <a:rPr lang="cs-CZ" dirty="0" smtClean="0"/>
              <a:t> – ten hýbe končetinami, mluvidly –abychom to byli schopni nějak </a:t>
            </a:r>
            <a:r>
              <a:rPr lang="cs-CZ" dirty="0"/>
              <a:t>z</a:t>
            </a:r>
            <a:r>
              <a:rPr lang="cs-CZ" dirty="0" smtClean="0"/>
              <a:t>formulovat.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U poruch (Alzheimer): v archivu uloženo, ale nelze z něj vyzvednout nebo obtížně.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Při vyvolání duel mezi starou a novou vzpomínkou – několik milisekund, až se ustálí paměťový stav, který odpovídá stimulu, který jsme dodali – to je jen začátek, proces pokračuje.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Procesy zapamatování a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Nelze ale úplně zavrhnout ani první teorii o látkové podstatě paměti –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úzká vazba mezi dlouhodobou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potenciací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změny v bílkovinách neuronů</a:t>
            </a:r>
            <a:r>
              <a:rPr lang="cs-CZ" dirty="0" smtClean="0"/>
              <a:t>, což je biochemická podstata dlouhodobé paměti.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Velký význam má i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emocionální prožitek</a:t>
            </a:r>
            <a:r>
              <a:rPr lang="cs-CZ" dirty="0" smtClean="0"/>
              <a:t>, zda je informace emočně neutrální, či pozitivně nebo negativně zabarvená (zážitková pedagogika) XXX geniální jedinci s </a:t>
            </a:r>
            <a:r>
              <a:rPr lang="cs-CZ" dirty="0" err="1" smtClean="0"/>
              <a:t>Aspergerovým</a:t>
            </a:r>
            <a:r>
              <a:rPr lang="cs-CZ" dirty="0" smtClean="0"/>
              <a:t> syndromem – obrovská kvanta informací v paměti bez jakéhokoliv emocionálního podkladu.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CFD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Asociativní model paměti a učení</a:t>
            </a:r>
            <a:endParaRPr lang="cs-CZ" dirty="0">
              <a:solidFill>
                <a:srgbClr val="5CFD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Kapacita mozku pro zpracování různých informací je </a:t>
            </a:r>
            <a:r>
              <a:rPr lang="cs-CZ" dirty="0" smtClean="0"/>
              <a:t>obrovská – nelze vyčíslit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Vnitřní či vnější podnět je nejprve 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receptorech zakódován do elektrochemického signálu – přes </a:t>
            </a:r>
            <a:r>
              <a:rPr lang="cs-CZ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neurotransmitery</a:t>
            </a: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mozku.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Lidský mozek přijímá cca 1 miliardu bitů informací za sekundu </a:t>
            </a:r>
            <a:r>
              <a:rPr lang="cs-CZ" dirty="0" smtClean="0"/>
              <a:t>(1x10</a:t>
            </a:r>
            <a:r>
              <a:rPr lang="cs-CZ" baseline="30000" dirty="0" smtClean="0"/>
              <a:t>9 </a:t>
            </a:r>
            <a:r>
              <a:rPr lang="cs-CZ" dirty="0" smtClean="0"/>
              <a:t>bit.s</a:t>
            </a:r>
            <a:r>
              <a:rPr lang="cs-CZ" baseline="30000" dirty="0" smtClean="0"/>
              <a:t>-1</a:t>
            </a:r>
            <a:r>
              <a:rPr lang="cs-CZ" dirty="0" smtClean="0"/>
              <a:t>):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písmeno = 4 bity </a:t>
            </a:r>
            <a:r>
              <a:rPr lang="cs-CZ" dirty="0" err="1" smtClean="0"/>
              <a:t>inf</a:t>
            </a:r>
            <a:r>
              <a:rPr lang="cs-CZ" dirty="0" smtClean="0"/>
              <a:t>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1 str. textu = 25 tis. bitů </a:t>
            </a:r>
            <a:r>
              <a:rPr lang="cs-CZ" dirty="0" err="1" smtClean="0"/>
              <a:t>inf</a:t>
            </a:r>
            <a:r>
              <a:rPr lang="cs-CZ" dirty="0" smtClean="0"/>
              <a:t>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Za 1 sec mozek přijme tolik </a:t>
            </a:r>
            <a:r>
              <a:rPr lang="cs-CZ" dirty="0" err="1" smtClean="0"/>
              <a:t>inf</a:t>
            </a:r>
            <a:r>
              <a:rPr lang="cs-CZ" dirty="0" smtClean="0"/>
              <a:t>., kolik jich je na 40 tis. str. textu! = </a:t>
            </a:r>
            <a:r>
              <a:rPr lang="cs-CZ" dirty="0" smtClean="0">
                <a:solidFill>
                  <a:srgbClr val="FFC000"/>
                </a:solidFill>
              </a:rPr>
              <a:t>150 průměrných knih během 1 sekundy!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2046</Words>
  <Application>Microsoft Office PowerPoint</Application>
  <PresentationFormat>Předvádění na obrazovce (4:3)</PresentationFormat>
  <Paragraphs>162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Neurofyziologické základy paměti a učení</vt:lpstr>
      <vt:lpstr>Neurofyziologické základy paměti a učení</vt:lpstr>
      <vt:lpstr>Neurofyziologické základy paměti a učení</vt:lpstr>
      <vt:lpstr>Primární asociační struktura</vt:lpstr>
      <vt:lpstr>Procesy zapamatování a učení</vt:lpstr>
      <vt:lpstr>Procesy zapamatování a učení</vt:lpstr>
      <vt:lpstr>Procesy zapamatování a učení</vt:lpstr>
      <vt:lpstr>Procesy zapamatování a učení</vt:lpstr>
      <vt:lpstr>Asociativní model paměti a učení</vt:lpstr>
      <vt:lpstr>Asociativní model paměti a učení</vt:lpstr>
      <vt:lpstr>Asociativní model paměti a učení</vt:lpstr>
      <vt:lpstr>Asociativní model paměti a učení</vt:lpstr>
      <vt:lpstr>Asociativní model paměti a učení</vt:lpstr>
      <vt:lpstr>Zapamatujte si</vt:lpstr>
      <vt:lpstr>Zapamatujte si</vt:lpstr>
      <vt:lpstr>Limbický systém</vt:lpstr>
      <vt:lpstr>Model  paměti determinovaný obsahem uložených informací</vt:lpstr>
      <vt:lpstr>Model  paměti determinovaný obsahem uložených informací</vt:lpstr>
      <vt:lpstr>Model  paměti determinovaný obsahem uložených informací</vt:lpstr>
      <vt:lpstr>Vliv stresu na utváření paměťové stopy</vt:lpstr>
      <vt:lpstr>Vliv stresu na utváření paměťové stopy</vt:lpstr>
      <vt:lpstr>Mozek a stres</vt:lpstr>
      <vt:lpstr>Vliv motivace na utváření paměťové stopy</vt:lpstr>
      <vt:lpstr>Vliv motivace na utváření paměťové stopy</vt:lpstr>
      <vt:lpstr>Spánek a učení</vt:lpstr>
      <vt:lpstr>Spánek a učení</vt:lpstr>
      <vt:lpstr>Fáze spánku</vt:lpstr>
      <vt:lpstr>Fáze spánku</vt:lpstr>
      <vt:lpstr>Fáze spánku</vt:lpstr>
      <vt:lpstr>Zdroje</vt:lpstr>
    </vt:vector>
  </TitlesOfParts>
  <Company>Pedagogická fakulta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Neurofyziologické základy paměti a učení</dc:title>
  <dc:creator>lektor</dc:creator>
  <cp:lastModifiedBy>Jančová</cp:lastModifiedBy>
  <cp:revision>54</cp:revision>
  <dcterms:created xsi:type="dcterms:W3CDTF">2016-05-13T13:48:16Z</dcterms:created>
  <dcterms:modified xsi:type="dcterms:W3CDTF">2016-05-16T15:29:32Z</dcterms:modified>
</cp:coreProperties>
</file>