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82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9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45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41BC-B9C1-4B07-9E67-A6EBD2DB30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90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9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4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7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2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21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0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83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1EA1-BD7A-42CA-A5EB-3628D05F933D}" type="datetimeFigureOut">
              <a:rPr lang="cs-CZ" smtClean="0"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D1C9-8F71-46C0-9DC9-A7C529F7E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4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050114"/>
              </p:ext>
            </p:extLst>
          </p:nvPr>
        </p:nvGraphicFramePr>
        <p:xfrm>
          <a:off x="1259632" y="908720"/>
          <a:ext cx="5761037" cy="538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PhotoPaint.Image.8" r:id="rId3" imgW="7584963" imgH="7091186" progId="CorelPhotoPaint.Image.8">
                  <p:embed/>
                </p:oleObj>
              </mc:Choice>
              <mc:Fallback>
                <p:oleObj name="CorelPhotoPaint.Image.8" r:id="rId3" imgW="7584963" imgH="7091186" progId="CorelPhotoPaint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08720"/>
                        <a:ext cx="5761037" cy="538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Střídání generací u mechorostů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10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solidFill>
                  <a:schemeClr val="tx2"/>
                </a:solidFill>
              </a:rPr>
              <a:t>mech měřík</a:t>
            </a:r>
          </a:p>
        </p:txBody>
      </p:sp>
      <p:graphicFrame>
        <p:nvGraphicFramePr>
          <p:cNvPr id="6147" name="Object 12"/>
          <p:cNvGraphicFramePr>
            <a:graphicFrameLocks noChangeAspect="1"/>
          </p:cNvGraphicFramePr>
          <p:nvPr/>
        </p:nvGraphicFramePr>
        <p:xfrm>
          <a:off x="2916238" y="981075"/>
          <a:ext cx="2859087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PhotoPaint.Image.8" r:id="rId3" imgW="3744475" imgH="7164338" progId="CorelPhotoPaint.Image.8">
                  <p:embed/>
                </p:oleObj>
              </mc:Choice>
              <mc:Fallback>
                <p:oleObj name="CorelPhotoPaint.Image.8" r:id="rId3" imgW="3744475" imgH="716433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81075"/>
                        <a:ext cx="2859087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13"/>
          <p:cNvSpPr>
            <a:spLocks noChangeShapeType="1"/>
          </p:cNvSpPr>
          <p:nvPr/>
        </p:nvSpPr>
        <p:spPr bwMode="auto">
          <a:xfrm flipV="1">
            <a:off x="2484438" y="3500438"/>
            <a:ext cx="1079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Line 14"/>
          <p:cNvSpPr>
            <a:spLocks noChangeShapeType="1"/>
          </p:cNvSpPr>
          <p:nvPr/>
        </p:nvSpPr>
        <p:spPr bwMode="auto">
          <a:xfrm flipV="1">
            <a:off x="2700338" y="1916113"/>
            <a:ext cx="1079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15"/>
          <p:cNvSpPr>
            <a:spLocks noChangeShapeType="1"/>
          </p:cNvSpPr>
          <p:nvPr/>
        </p:nvSpPr>
        <p:spPr bwMode="auto">
          <a:xfrm flipH="1">
            <a:off x="4859338" y="1268413"/>
            <a:ext cx="1008062" cy="14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Line 16"/>
          <p:cNvSpPr>
            <a:spLocks noChangeShapeType="1"/>
          </p:cNvSpPr>
          <p:nvPr/>
        </p:nvSpPr>
        <p:spPr bwMode="auto">
          <a:xfrm flipH="1" flipV="1">
            <a:off x="4932363" y="1773238"/>
            <a:ext cx="1008062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Line 17"/>
          <p:cNvSpPr>
            <a:spLocks noChangeShapeType="1"/>
          </p:cNvSpPr>
          <p:nvPr/>
        </p:nvSpPr>
        <p:spPr bwMode="auto">
          <a:xfrm flipV="1">
            <a:off x="2771775" y="5516563"/>
            <a:ext cx="1584325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Rectangle 18"/>
          <p:cNvSpPr>
            <a:spLocks noChangeArrowheads="1"/>
          </p:cNvSpPr>
          <p:nvPr/>
        </p:nvSpPr>
        <p:spPr bwMode="auto">
          <a:xfrm>
            <a:off x="715963" y="3284538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lodyžka s lístky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</a:rPr>
              <a:t>GAMETOFYT</a:t>
            </a:r>
          </a:p>
        </p:txBody>
      </p:sp>
      <p:sp>
        <p:nvSpPr>
          <p:cNvPr id="6154" name="Rectangle 19"/>
          <p:cNvSpPr>
            <a:spLocks noChangeArrowheads="1"/>
          </p:cNvSpPr>
          <p:nvPr/>
        </p:nvSpPr>
        <p:spPr bwMode="auto">
          <a:xfrm>
            <a:off x="1357313" y="170021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štět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</a:rPr>
              <a:t>SPOROFYT</a:t>
            </a:r>
          </a:p>
        </p:txBody>
      </p:sp>
      <p:sp>
        <p:nvSpPr>
          <p:cNvPr id="6155" name="Rectangle 20"/>
          <p:cNvSpPr>
            <a:spLocks noChangeArrowheads="1"/>
          </p:cNvSpPr>
          <p:nvPr/>
        </p:nvSpPr>
        <p:spPr bwMode="auto">
          <a:xfrm>
            <a:off x="5795963" y="981075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tobolka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</a:rPr>
              <a:t>SPOROFYT</a:t>
            </a:r>
          </a:p>
        </p:txBody>
      </p:sp>
      <p:sp>
        <p:nvSpPr>
          <p:cNvPr id="6156" name="Rectangle 21"/>
          <p:cNvSpPr>
            <a:spLocks noChangeArrowheads="1"/>
          </p:cNvSpPr>
          <p:nvPr/>
        </p:nvSpPr>
        <p:spPr bwMode="auto">
          <a:xfrm>
            <a:off x="1258888" y="5445125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rhizoidy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</a:rPr>
              <a:t>GAMETOFYT</a:t>
            </a:r>
          </a:p>
        </p:txBody>
      </p:sp>
      <p:sp>
        <p:nvSpPr>
          <p:cNvPr id="6157" name="Rectangle 22"/>
          <p:cNvSpPr>
            <a:spLocks noChangeArrowheads="1"/>
          </p:cNvSpPr>
          <p:nvPr/>
        </p:nvSpPr>
        <p:spPr bwMode="auto">
          <a:xfrm>
            <a:off x="5724525" y="2205038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čepička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</a:rPr>
              <a:t>GAMETOFYT</a:t>
            </a:r>
          </a:p>
        </p:txBody>
      </p:sp>
    </p:spTree>
    <p:extLst>
      <p:ext uri="{BB962C8B-B14F-4D97-AF65-F5344CB8AC3E}">
        <p14:creationId xmlns:p14="http://schemas.microsoft.com/office/powerpoint/2010/main" val="290394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23850" y="4762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800">
                <a:solidFill>
                  <a:schemeClr val="tx2"/>
                </a:solidFill>
              </a:rPr>
              <a:t>Střídání generací u cévnatých výtrusných rostlin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611188" y="2349500"/>
          <a:ext cx="2447925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PhotoPaint.Image.8" r:id="rId3" imgW="2336000" imgH="2166857" progId="CorelPhotoPaint.Image.8">
                  <p:embed/>
                </p:oleObj>
              </mc:Choice>
              <mc:Fallback>
                <p:oleObj name="CorelPhotoPaint.Image.8" r:id="rId3" imgW="2336000" imgH="216685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49500"/>
                        <a:ext cx="2447925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5292725" y="1773238"/>
          <a:ext cx="290036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PhotoPaint.Image.8" r:id="rId5" imgW="2610286" imgH="4146286" progId="CorelPhotoPaint.Image.8">
                  <p:embed/>
                </p:oleObj>
              </mc:Choice>
              <mc:Fallback>
                <p:oleObj name="CorelPhotoPaint.Image.8" r:id="rId5" imgW="2610286" imgH="4146286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773238"/>
                        <a:ext cx="2900363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153988" y="1890713"/>
            <a:ext cx="439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PROKEL (prothalium) – </a:t>
            </a:r>
            <a:r>
              <a:rPr lang="cs-CZ" altLang="cs-CZ" sz="2000" b="1">
                <a:solidFill>
                  <a:srgbClr val="FF0000"/>
                </a:solidFill>
              </a:rPr>
              <a:t>gametofyt (n)</a:t>
            </a:r>
          </a:p>
        </p:txBody>
      </p:sp>
      <p:sp>
        <p:nvSpPr>
          <p:cNvPr id="8198" name="Line 16"/>
          <p:cNvSpPr>
            <a:spLocks noChangeShapeType="1"/>
          </p:cNvSpPr>
          <p:nvPr/>
        </p:nvSpPr>
        <p:spPr bwMode="auto">
          <a:xfrm flipV="1">
            <a:off x="971550" y="3716338"/>
            <a:ext cx="576263" cy="7921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Line 17"/>
          <p:cNvSpPr>
            <a:spLocks noChangeShapeType="1"/>
          </p:cNvSpPr>
          <p:nvPr/>
        </p:nvSpPr>
        <p:spPr bwMode="auto">
          <a:xfrm flipH="1" flipV="1">
            <a:off x="2268538" y="4221163"/>
            <a:ext cx="574675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Rectangle 18"/>
          <p:cNvSpPr>
            <a:spLocks noChangeArrowheads="1"/>
          </p:cNvSpPr>
          <p:nvPr/>
        </p:nvSpPr>
        <p:spPr bwMode="auto">
          <a:xfrm>
            <a:off x="2411413" y="2565400"/>
            <a:ext cx="30670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chemeClr val="tx2"/>
                </a:solidFill>
              </a:rPr>
              <a:t>archegonia</a:t>
            </a:r>
            <a:r>
              <a:rPr lang="cs-CZ" altLang="cs-CZ" sz="1800" b="1">
                <a:solidFill>
                  <a:schemeClr val="tx2"/>
                </a:solidFill>
              </a:rPr>
              <a:t> (zárodečníky),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zde vznik vaječné buňky)</a:t>
            </a:r>
          </a:p>
        </p:txBody>
      </p:sp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2755900" y="4365625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rhizoidy</a:t>
            </a: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142875" y="4437063"/>
            <a:ext cx="2487613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chemeClr val="tx2"/>
                </a:solidFill>
              </a:rPr>
              <a:t>antheridia</a:t>
            </a:r>
            <a:r>
              <a:rPr lang="cs-CZ" altLang="cs-CZ" sz="1800" b="1">
                <a:solidFill>
                  <a:schemeClr val="tx2"/>
                </a:solidFill>
              </a:rPr>
              <a:t> (pelatky),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chemeClr val="tx2"/>
                </a:solidFill>
              </a:rPr>
              <a:t>zde vnik spermatozoidů</a:t>
            </a:r>
          </a:p>
        </p:txBody>
      </p:sp>
      <p:sp>
        <p:nvSpPr>
          <p:cNvPr id="8203" name="Rectangle 21"/>
          <p:cNvSpPr>
            <a:spLocks noChangeArrowheads="1"/>
          </p:cNvSpPr>
          <p:nvPr/>
        </p:nvSpPr>
        <p:spPr bwMode="auto">
          <a:xfrm>
            <a:off x="3414713" y="5445125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adventivní kořeny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sporofytu (2n)</a:t>
            </a:r>
          </a:p>
        </p:txBody>
      </p:sp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7372350" y="4941888"/>
            <a:ext cx="1771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rhizoidy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gametofytu (n)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tx2"/>
              </a:solidFill>
            </a:endParaRPr>
          </a:p>
        </p:txBody>
      </p:sp>
      <p:sp>
        <p:nvSpPr>
          <p:cNvPr id="8205" name="Line 23"/>
          <p:cNvSpPr>
            <a:spLocks noChangeShapeType="1"/>
          </p:cNvSpPr>
          <p:nvPr/>
        </p:nvSpPr>
        <p:spPr bwMode="auto">
          <a:xfrm flipH="1" flipV="1">
            <a:off x="2268538" y="3141663"/>
            <a:ext cx="576262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6" name="Line 24"/>
          <p:cNvSpPr>
            <a:spLocks noChangeShapeType="1"/>
          </p:cNvSpPr>
          <p:nvPr/>
        </p:nvSpPr>
        <p:spPr bwMode="auto">
          <a:xfrm>
            <a:off x="5508625" y="5805488"/>
            <a:ext cx="863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Line 25"/>
          <p:cNvSpPr>
            <a:spLocks noChangeShapeType="1"/>
          </p:cNvSpPr>
          <p:nvPr/>
        </p:nvSpPr>
        <p:spPr bwMode="auto">
          <a:xfrm>
            <a:off x="6659563" y="5013325"/>
            <a:ext cx="936625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8" name="Rectangle 26"/>
          <p:cNvSpPr>
            <a:spLocks noChangeArrowheads="1"/>
          </p:cNvSpPr>
          <p:nvPr/>
        </p:nvSpPr>
        <p:spPr bwMode="auto">
          <a:xfrm>
            <a:off x="7667625" y="4149725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prokel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tx2"/>
              </a:solidFill>
            </a:endParaRPr>
          </a:p>
        </p:txBody>
      </p:sp>
      <p:sp>
        <p:nvSpPr>
          <p:cNvPr id="8209" name="Rectangle 27"/>
          <p:cNvSpPr>
            <a:spLocks noChangeArrowheads="1"/>
          </p:cNvSpPr>
          <p:nvPr/>
        </p:nvSpPr>
        <p:spPr bwMode="auto">
          <a:xfrm>
            <a:off x="7508875" y="3116263"/>
            <a:ext cx="16891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sporofyt </a:t>
            </a:r>
            <a:r>
              <a:rPr lang="cs-CZ" altLang="cs-CZ" sz="1800" b="1">
                <a:solidFill>
                  <a:srgbClr val="FF0000"/>
                </a:solidFill>
              </a:rPr>
              <a:t>(2n)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FF0000"/>
              </a:solidFill>
            </a:endParaRPr>
          </a:p>
        </p:txBody>
      </p:sp>
      <p:sp>
        <p:nvSpPr>
          <p:cNvPr id="8210" name="Line 28"/>
          <p:cNvSpPr>
            <a:spLocks noChangeShapeType="1"/>
          </p:cNvSpPr>
          <p:nvPr/>
        </p:nvSpPr>
        <p:spPr bwMode="auto">
          <a:xfrm flipH="1">
            <a:off x="6948488" y="4365625"/>
            <a:ext cx="719137" cy="714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73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400" smtClean="0"/>
              <a:t>Oplození a vývoj semene u smrku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403350" y="981075"/>
          <a:ext cx="2822575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PhotoPaint.Image.8" r:id="rId3" imgW="2098552" imgH="2944000" progId="CorelPhotoPaint.Image.8">
                  <p:embed/>
                </p:oleObj>
              </mc:Choice>
              <mc:Fallback>
                <p:oleObj name="CorelPhotoPaint.Image.8" r:id="rId3" imgW="2098552" imgH="2944000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981075"/>
                        <a:ext cx="2822575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284663" y="2781300"/>
          <a:ext cx="3205162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PhotoPaint.Image.8" r:id="rId5" imgW="2523749" imgH="2948946" progId="CorelPhotoPaint.Image.8">
                  <p:embed/>
                </p:oleObj>
              </mc:Choice>
              <mc:Fallback>
                <p:oleObj name="CorelPhotoPaint.Image.8" r:id="rId5" imgW="2523749" imgH="2948946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781300"/>
                        <a:ext cx="3205162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42875" y="2708275"/>
            <a:ext cx="15938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2 archegonia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tx2"/>
                </a:solidFill>
              </a:rPr>
              <a:t>(v každém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tx2"/>
                </a:solidFill>
              </a:rPr>
              <a:t>vaječná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tx2"/>
                </a:solidFill>
              </a:rPr>
              <a:t> a břišní b.)</a:t>
            </a: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 flipH="1">
            <a:off x="3348038" y="1052513"/>
            <a:ext cx="576262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3924300" y="90805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vaječný obal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7019925" y="2708275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osemení (2n)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7099300" y="4365625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vrcholový pupen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(plumula)</a:t>
            </a: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131763" y="4457700"/>
            <a:ext cx="157956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tx2"/>
                </a:solidFill>
              </a:rPr>
              <a:t>endosperm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tx2"/>
                </a:solidFill>
              </a:rPr>
              <a:t>= samičí prokel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1403350" y="5084763"/>
            <a:ext cx="248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CC0000"/>
                </a:solidFill>
              </a:rPr>
              <a:t>Podélný řez středem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CC0000"/>
                </a:solidFill>
              </a:rPr>
              <a:t>vajíčka při oplození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4427538" y="2276475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CC0000"/>
                </a:solidFill>
              </a:rPr>
              <a:t>Podélný řez zralým semenem</a:t>
            </a:r>
          </a:p>
        </p:txBody>
      </p:sp>
      <p:sp>
        <p:nvSpPr>
          <p:cNvPr id="11277" name="Rectangle 17"/>
          <p:cNvSpPr>
            <a:spLocks noChangeArrowheads="1"/>
          </p:cNvSpPr>
          <p:nvPr/>
        </p:nvSpPr>
        <p:spPr bwMode="auto">
          <a:xfrm>
            <a:off x="4140200" y="1196975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pylová láčka</a:t>
            </a:r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 flipH="1">
            <a:off x="2987675" y="1484313"/>
            <a:ext cx="107950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1476375" y="2060575"/>
            <a:ext cx="935038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H="1">
            <a:off x="2916238" y="1773238"/>
            <a:ext cx="1511300" cy="7921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1" name="Rectangle 21"/>
          <p:cNvSpPr>
            <a:spLocks noChangeArrowheads="1"/>
          </p:cNvSpPr>
          <p:nvPr/>
        </p:nvSpPr>
        <p:spPr bwMode="auto">
          <a:xfrm>
            <a:off x="247650" y="18446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nucelus</a:t>
            </a:r>
          </a:p>
        </p:txBody>
      </p:sp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4356100" y="1557338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vaječná buňka</a:t>
            </a:r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 flipV="1">
            <a:off x="1116013" y="3717925"/>
            <a:ext cx="1584325" cy="790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 flipV="1">
            <a:off x="1763713" y="2708275"/>
            <a:ext cx="86360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 flipV="1">
            <a:off x="1763713" y="2781300"/>
            <a:ext cx="1152525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 flipH="1">
            <a:off x="6372225" y="2924175"/>
            <a:ext cx="64770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 flipH="1">
            <a:off x="5867400" y="3357563"/>
            <a:ext cx="100965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 flipV="1">
            <a:off x="4643438" y="5445125"/>
            <a:ext cx="936625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 flipH="1">
            <a:off x="5867400" y="3716338"/>
            <a:ext cx="1296988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0" name="Line 31"/>
          <p:cNvSpPr>
            <a:spLocks noChangeShapeType="1"/>
          </p:cNvSpPr>
          <p:nvPr/>
        </p:nvSpPr>
        <p:spPr bwMode="auto">
          <a:xfrm flipV="1">
            <a:off x="4572000" y="5516563"/>
            <a:ext cx="1368425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 flipH="1">
            <a:off x="5795963" y="4581525"/>
            <a:ext cx="1368425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2" name="Line 33"/>
          <p:cNvSpPr>
            <a:spLocks noChangeShapeType="1"/>
          </p:cNvSpPr>
          <p:nvPr/>
        </p:nvSpPr>
        <p:spPr bwMode="auto">
          <a:xfrm flipH="1">
            <a:off x="5795963" y="4149725"/>
            <a:ext cx="1655762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3" name="Rectangle 34"/>
          <p:cNvSpPr>
            <a:spLocks noChangeArrowheads="1"/>
          </p:cNvSpPr>
          <p:nvPr/>
        </p:nvSpPr>
        <p:spPr bwMode="auto">
          <a:xfrm>
            <a:off x="6877050" y="3141663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kořínek</a:t>
            </a:r>
          </a:p>
        </p:txBody>
      </p:sp>
      <p:sp>
        <p:nvSpPr>
          <p:cNvPr id="11294" name="Rectangle 35"/>
          <p:cNvSpPr>
            <a:spLocks noChangeArrowheads="1"/>
          </p:cNvSpPr>
          <p:nvPr/>
        </p:nvSpPr>
        <p:spPr bwMode="auto">
          <a:xfrm>
            <a:off x="3198813" y="5876925"/>
            <a:ext cx="1601787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2 dělohy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tx2"/>
                </a:solidFill>
              </a:rPr>
              <a:t>(u borovice 5-8)</a:t>
            </a:r>
          </a:p>
        </p:txBody>
      </p:sp>
      <p:sp>
        <p:nvSpPr>
          <p:cNvPr id="11295" name="Rectangle 36"/>
          <p:cNvSpPr>
            <a:spLocks noChangeArrowheads="1"/>
          </p:cNvSpPr>
          <p:nvPr/>
        </p:nvSpPr>
        <p:spPr bwMode="auto">
          <a:xfrm>
            <a:off x="7451725" y="393382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chemeClr val="tx2"/>
                </a:solidFill>
              </a:rPr>
              <a:t>zárodek</a:t>
            </a:r>
            <a:r>
              <a:rPr lang="cs-CZ" altLang="cs-CZ" sz="1800" b="1">
                <a:solidFill>
                  <a:schemeClr val="tx2"/>
                </a:solidFill>
              </a:rPr>
              <a:t> (2n)</a:t>
            </a:r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7164388" y="35004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hypokotyl</a:t>
            </a:r>
          </a:p>
        </p:txBody>
      </p:sp>
      <p:sp>
        <p:nvSpPr>
          <p:cNvPr id="11297" name="Line 38"/>
          <p:cNvSpPr>
            <a:spLocks noChangeShapeType="1"/>
          </p:cNvSpPr>
          <p:nvPr/>
        </p:nvSpPr>
        <p:spPr bwMode="auto">
          <a:xfrm flipH="1" flipV="1">
            <a:off x="6227763" y="5229225"/>
            <a:ext cx="1081087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98" name="Rectangle 39"/>
          <p:cNvSpPr>
            <a:spLocks noChangeArrowheads="1"/>
          </p:cNvSpPr>
          <p:nvPr/>
        </p:nvSpPr>
        <p:spPr bwMode="auto">
          <a:xfrm>
            <a:off x="6921500" y="5734050"/>
            <a:ext cx="177165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</a:rPr>
              <a:t>endosperm (n)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500" b="1">
                <a:solidFill>
                  <a:schemeClr val="tx2"/>
                </a:solidFill>
              </a:rPr>
              <a:t>= samičí prokel</a:t>
            </a:r>
          </a:p>
        </p:txBody>
      </p:sp>
    </p:spTree>
    <p:extLst>
      <p:ext uri="{BB962C8B-B14F-4D97-AF65-F5344CB8AC3E}">
        <p14:creationId xmlns:p14="http://schemas.microsoft.com/office/powerpoint/2010/main" val="423468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Vajíčko (</a:t>
            </a:r>
            <a:r>
              <a:rPr lang="cs-CZ" sz="2800" dirty="0" err="1" smtClean="0"/>
              <a:t>megasporangium</a:t>
            </a:r>
            <a:r>
              <a:rPr lang="cs-CZ" sz="2800" dirty="0" smtClean="0"/>
              <a:t>)</a:t>
            </a:r>
          </a:p>
          <a:p>
            <a:pPr eaLnBrk="1" hangingPunct="1">
              <a:defRPr/>
            </a:pPr>
            <a:r>
              <a:rPr lang="cs-CZ" sz="2800" dirty="0" err="1" smtClean="0"/>
              <a:t>Megasporogeneze</a:t>
            </a:r>
            <a:r>
              <a:rPr lang="cs-CZ" sz="28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  = vývoj </a:t>
            </a:r>
            <a:r>
              <a:rPr lang="cs-CZ" sz="1400" dirty="0" err="1" smtClean="0"/>
              <a:t>megaspory</a:t>
            </a:r>
            <a:r>
              <a:rPr lang="cs-CZ" sz="1400" dirty="0" smtClean="0"/>
              <a:t> (zárodečného vaku)</a:t>
            </a:r>
          </a:p>
          <a:p>
            <a:pPr eaLnBrk="1" hangingPunct="1">
              <a:defRPr/>
            </a:pPr>
            <a:r>
              <a:rPr lang="cs-CZ" sz="2800" dirty="0" err="1" smtClean="0"/>
              <a:t>Megagametogeneze</a:t>
            </a:r>
            <a:endParaRPr lang="cs-CZ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 </a:t>
            </a:r>
            <a:r>
              <a:rPr lang="cs-CZ" sz="1400" dirty="0" smtClean="0"/>
              <a:t>= vznik </a:t>
            </a:r>
            <a:r>
              <a:rPr lang="cs-CZ" sz="1400" dirty="0" err="1" smtClean="0"/>
              <a:t>megagamety</a:t>
            </a:r>
            <a:r>
              <a:rPr lang="cs-CZ" sz="1400" dirty="0" smtClean="0"/>
              <a:t> (vaječné buňky)</a:t>
            </a:r>
          </a:p>
          <a:p>
            <a:pPr eaLnBrk="1" hangingPunct="1">
              <a:buFontTx/>
              <a:buNone/>
              <a:defRPr/>
            </a:pPr>
            <a:endParaRPr lang="cs-CZ" sz="1500" dirty="0" smtClean="0"/>
          </a:p>
        </p:txBody>
      </p:sp>
      <p:graphicFrame>
        <p:nvGraphicFramePr>
          <p:cNvPr id="23555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757238" y="3252788"/>
          <a:ext cx="1868487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PhotoPaint.Image.8" r:id="rId3" imgW="2098552" imgH="3319279" progId="CorelPhotoPaint.Image.8">
                  <p:embed/>
                </p:oleObj>
              </mc:Choice>
              <mc:Fallback>
                <p:oleObj name="CorelPhotoPaint.Image.8" r:id="rId3" imgW="2098552" imgH="3319279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3252788"/>
                        <a:ext cx="1868487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932363" y="1268413"/>
            <a:ext cx="8699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příčné</a:t>
            </a:r>
          </a:p>
          <a:p>
            <a:pPr algn="ctr" eaLnBrk="1" hangingPunct="1">
              <a:buFontTx/>
              <a:buNone/>
            </a:pPr>
            <a:endParaRPr lang="cs-CZ" altLang="cs-CZ" sz="1800" b="1">
              <a:solidFill>
                <a:srgbClr val="FF0000"/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651500" y="38608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obrácené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916238" y="306863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přímé</a:t>
            </a:r>
          </a:p>
        </p:txBody>
      </p: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2411413" y="501332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chaláza</a:t>
            </a: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2339975" y="56610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poutko</a:t>
            </a:r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 flipH="1" flipV="1">
            <a:off x="1763713" y="4797425"/>
            <a:ext cx="64770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 flipV="1">
            <a:off x="1331913" y="5734050"/>
            <a:ext cx="719137" cy="714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3563" name="Object 24"/>
          <p:cNvGraphicFramePr>
            <a:graphicFrameLocks noChangeAspect="1"/>
          </p:cNvGraphicFramePr>
          <p:nvPr>
            <p:ph sz="quarter" idx="3"/>
          </p:nvPr>
        </p:nvGraphicFramePr>
        <p:xfrm>
          <a:off x="5867400" y="1196975"/>
          <a:ext cx="2609850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PhotoPaint.Image.8" r:id="rId5" imgW="2610286" imgH="2034286" progId="CorelPhotoPaint.Image.8">
                  <p:embed/>
                </p:oleObj>
              </mc:Choice>
              <mc:Fallback>
                <p:oleObj name="CorelPhotoPaint.Image.8" r:id="rId5" imgW="2610286" imgH="2034286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96975"/>
                        <a:ext cx="2609850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27"/>
          <p:cNvGraphicFramePr>
            <a:graphicFrameLocks noChangeAspect="1"/>
          </p:cNvGraphicFramePr>
          <p:nvPr/>
        </p:nvGraphicFramePr>
        <p:xfrm>
          <a:off x="6877050" y="3357563"/>
          <a:ext cx="1590675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PhotoPaint.Image.8" r:id="rId7" imgW="1590857" imgH="2811429" progId="CorelPhotoPaint.Image.8">
                  <p:embed/>
                </p:oleObj>
              </mc:Choice>
              <mc:Fallback>
                <p:oleObj name="CorelPhotoPaint.Image.8" r:id="rId7" imgW="1590857" imgH="2811429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357563"/>
                        <a:ext cx="1590675" cy="281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3568700" y="3506788"/>
            <a:ext cx="13636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cs-CZ" sz="2800" u="sng" kern="0" dirty="0">
                <a:solidFill>
                  <a:srgbClr val="000000"/>
                </a:solidFill>
                <a:latin typeface="Arial"/>
              </a:rPr>
              <a:t>Vajíčko</a:t>
            </a:r>
          </a:p>
        </p:txBody>
      </p:sp>
    </p:spTree>
    <p:extLst>
      <p:ext uri="{BB962C8B-B14F-4D97-AF65-F5344CB8AC3E}">
        <p14:creationId xmlns:p14="http://schemas.microsoft.com/office/powerpoint/2010/main" val="410387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4546600" cy="1143000"/>
          </a:xfrm>
        </p:spPr>
        <p:txBody>
          <a:bodyPr/>
          <a:lstStyle/>
          <a:p>
            <a:pPr eaLnBrk="1" hangingPunct="1"/>
            <a:r>
              <a:rPr lang="cs-CZ" altLang="cs-CZ" sz="2500" smtClean="0"/>
              <a:t>Schéma </a:t>
            </a:r>
            <a:r>
              <a:rPr lang="cs-CZ" altLang="cs-CZ" sz="2500" smtClean="0">
                <a:solidFill>
                  <a:srgbClr val="CC0000"/>
                </a:solidFill>
              </a:rPr>
              <a:t>vajíčka </a:t>
            </a:r>
            <a:br>
              <a:rPr lang="cs-CZ" altLang="cs-CZ" sz="2500" smtClean="0">
                <a:solidFill>
                  <a:srgbClr val="CC0000"/>
                </a:solidFill>
              </a:rPr>
            </a:br>
            <a:r>
              <a:rPr lang="cs-CZ" altLang="cs-CZ" sz="2500" smtClean="0"/>
              <a:t>a </a:t>
            </a:r>
            <a:r>
              <a:rPr lang="cs-CZ" altLang="cs-CZ" sz="2500" smtClean="0">
                <a:solidFill>
                  <a:srgbClr val="CC0000"/>
                </a:solidFill>
              </a:rPr>
              <a:t>zralého zárodečného</a:t>
            </a:r>
            <a:r>
              <a:rPr lang="cs-CZ" altLang="cs-CZ" sz="2500" smtClean="0"/>
              <a:t> vaku </a:t>
            </a:r>
            <a:br>
              <a:rPr lang="cs-CZ" altLang="cs-CZ" sz="2500" smtClean="0"/>
            </a:br>
            <a:r>
              <a:rPr lang="cs-CZ" altLang="cs-CZ" sz="2500" smtClean="0"/>
              <a:t>krytosemenné rostliny</a:t>
            </a: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23850" y="1773238"/>
          <a:ext cx="5543550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PhotoPaint.Image.8" r:id="rId3" imgW="6437389" imgH="4805182" progId="CorelPhotoPaint.Image.8">
                  <p:embed/>
                </p:oleObj>
              </mc:Choice>
              <mc:Fallback>
                <p:oleObj name="CorelPhotoPaint.Image.8" r:id="rId3" imgW="6437389" imgH="4805182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5543550" cy="413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211638" y="1773238"/>
          <a:ext cx="4038600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PhotoPaint.Image.8" r:id="rId5" imgW="4132571" imgH="3438151" progId="CorelPhotoPaint.Image.8">
                  <p:embed/>
                </p:oleObj>
              </mc:Choice>
              <mc:Fallback>
                <p:oleObj name="CorelPhotoPaint.Image.8" r:id="rId5" imgW="4132571" imgH="343815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773238"/>
                        <a:ext cx="4038600" cy="336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9"/>
          <p:cNvSpPr>
            <a:spLocks noChangeShapeType="1"/>
          </p:cNvSpPr>
          <p:nvPr/>
        </p:nvSpPr>
        <p:spPr bwMode="auto">
          <a:xfrm flipH="1">
            <a:off x="1763713" y="2492375"/>
            <a:ext cx="107950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 flipH="1">
            <a:off x="2051050" y="3141663"/>
            <a:ext cx="8651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 flipH="1" flipV="1">
            <a:off x="1908175" y="3357563"/>
            <a:ext cx="1008063" cy="2873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 flipH="1">
            <a:off x="1979613" y="3789363"/>
            <a:ext cx="10080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 flipH="1" flipV="1">
            <a:off x="1835150" y="4581525"/>
            <a:ext cx="1008063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6" name="Line 16"/>
          <p:cNvSpPr>
            <a:spLocks noChangeShapeType="1"/>
          </p:cNvSpPr>
          <p:nvPr/>
        </p:nvSpPr>
        <p:spPr bwMode="auto">
          <a:xfrm flipH="1" flipV="1">
            <a:off x="1835150" y="5157788"/>
            <a:ext cx="1008063" cy="2873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7" name="Line 17"/>
          <p:cNvSpPr>
            <a:spLocks noChangeShapeType="1"/>
          </p:cNvSpPr>
          <p:nvPr/>
        </p:nvSpPr>
        <p:spPr bwMode="auto">
          <a:xfrm flipH="1" flipV="1">
            <a:off x="2051050" y="4076700"/>
            <a:ext cx="1152525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4597400" y="404813"/>
            <a:ext cx="454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500">
                <a:solidFill>
                  <a:schemeClr val="tx2"/>
                </a:solidFill>
              </a:rPr>
              <a:t>Schéma </a:t>
            </a:r>
            <a:r>
              <a:rPr lang="cs-CZ" altLang="cs-CZ" sz="2500">
                <a:solidFill>
                  <a:srgbClr val="CC0000"/>
                </a:solidFill>
              </a:rPr>
              <a:t>semene</a:t>
            </a:r>
            <a:r>
              <a:rPr lang="cs-CZ" altLang="cs-CZ" sz="2500">
                <a:solidFill>
                  <a:schemeClr val="tx2"/>
                </a:solidFill>
              </a:rPr>
              <a:t> </a:t>
            </a:r>
            <a:br>
              <a:rPr lang="cs-CZ" altLang="cs-CZ" sz="2500">
                <a:solidFill>
                  <a:schemeClr val="tx2"/>
                </a:solidFill>
              </a:rPr>
            </a:br>
            <a:r>
              <a:rPr lang="cs-CZ" altLang="cs-CZ" sz="2500">
                <a:solidFill>
                  <a:schemeClr val="tx2"/>
                </a:solidFill>
              </a:rPr>
              <a:t>krytosemenné rostliny -</a:t>
            </a:r>
            <a:br>
              <a:rPr lang="cs-CZ" altLang="cs-CZ" sz="2500">
                <a:solidFill>
                  <a:schemeClr val="tx2"/>
                </a:solidFill>
              </a:rPr>
            </a:br>
            <a:r>
              <a:rPr lang="cs-CZ" altLang="cs-CZ" sz="2500">
                <a:solidFill>
                  <a:schemeClr val="tx2"/>
                </a:solidFill>
              </a:rPr>
              <a:t>- dvouděložné</a:t>
            </a:r>
          </a:p>
        </p:txBody>
      </p:sp>
      <p:sp>
        <p:nvSpPr>
          <p:cNvPr id="24589" name="Line 19"/>
          <p:cNvSpPr>
            <a:spLocks noChangeShapeType="1"/>
          </p:cNvSpPr>
          <p:nvPr/>
        </p:nvSpPr>
        <p:spPr bwMode="auto">
          <a:xfrm flipH="1">
            <a:off x="5867400" y="1916113"/>
            <a:ext cx="504825" cy="14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20"/>
          <p:cNvSpPr>
            <a:spLocks noChangeShapeType="1"/>
          </p:cNvSpPr>
          <p:nvPr/>
        </p:nvSpPr>
        <p:spPr bwMode="auto">
          <a:xfrm flipH="1">
            <a:off x="6443663" y="2420938"/>
            <a:ext cx="6492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21"/>
          <p:cNvSpPr>
            <a:spLocks noChangeShapeType="1"/>
          </p:cNvSpPr>
          <p:nvPr/>
        </p:nvSpPr>
        <p:spPr bwMode="auto">
          <a:xfrm flipH="1" flipV="1">
            <a:off x="6011863" y="3429000"/>
            <a:ext cx="1081087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22"/>
          <p:cNvSpPr>
            <a:spLocks noChangeShapeType="1"/>
          </p:cNvSpPr>
          <p:nvPr/>
        </p:nvSpPr>
        <p:spPr bwMode="auto">
          <a:xfrm flipH="1" flipV="1">
            <a:off x="6011863" y="2565400"/>
            <a:ext cx="1152525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23"/>
          <p:cNvSpPr>
            <a:spLocks noChangeShapeType="1"/>
          </p:cNvSpPr>
          <p:nvPr/>
        </p:nvSpPr>
        <p:spPr bwMode="auto">
          <a:xfrm flipH="1" flipV="1">
            <a:off x="6156325" y="3716338"/>
            <a:ext cx="792163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4"/>
          <p:cNvSpPr>
            <a:spLocks noChangeShapeType="1"/>
          </p:cNvSpPr>
          <p:nvPr/>
        </p:nvSpPr>
        <p:spPr bwMode="auto">
          <a:xfrm flipH="1" flipV="1">
            <a:off x="5940425" y="3716338"/>
            <a:ext cx="936625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5"/>
          <p:cNvSpPr>
            <a:spLocks noChangeShapeType="1"/>
          </p:cNvSpPr>
          <p:nvPr/>
        </p:nvSpPr>
        <p:spPr bwMode="auto">
          <a:xfrm flipH="1" flipV="1">
            <a:off x="6011863" y="2997200"/>
            <a:ext cx="936625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7"/>
          <p:cNvSpPr>
            <a:spLocks noChangeShapeType="1"/>
          </p:cNvSpPr>
          <p:nvPr/>
        </p:nvSpPr>
        <p:spPr bwMode="auto">
          <a:xfrm flipV="1">
            <a:off x="5867400" y="4149725"/>
            <a:ext cx="288925" cy="503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Rectangle 28"/>
          <p:cNvSpPr>
            <a:spLocks noChangeArrowheads="1"/>
          </p:cNvSpPr>
          <p:nvPr/>
        </p:nvSpPr>
        <p:spPr bwMode="auto">
          <a:xfrm>
            <a:off x="2613025" y="2205038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vaječná buňka</a:t>
            </a:r>
          </a:p>
        </p:txBody>
      </p:sp>
      <p:sp>
        <p:nvSpPr>
          <p:cNvPr id="24598" name="Rectangle 29"/>
          <p:cNvSpPr>
            <a:spLocks noChangeArrowheads="1"/>
          </p:cNvSpPr>
          <p:nvPr/>
        </p:nvSpPr>
        <p:spPr bwMode="auto">
          <a:xfrm>
            <a:off x="2987675" y="3573463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2 pólová jádra</a:t>
            </a:r>
          </a:p>
        </p:txBody>
      </p:sp>
      <p:sp>
        <p:nvSpPr>
          <p:cNvPr id="24599" name="Rectangle 30"/>
          <p:cNvSpPr>
            <a:spLocks noChangeArrowheads="1"/>
          </p:cNvSpPr>
          <p:nvPr/>
        </p:nvSpPr>
        <p:spPr bwMode="auto">
          <a:xfrm>
            <a:off x="2909888" y="2924175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2 synergidy</a:t>
            </a:r>
          </a:p>
        </p:txBody>
      </p:sp>
      <p:sp>
        <p:nvSpPr>
          <p:cNvPr id="24600" name="Rectangle 31"/>
          <p:cNvSpPr>
            <a:spLocks noChangeArrowheads="1"/>
          </p:cNvSpPr>
          <p:nvPr/>
        </p:nvSpPr>
        <p:spPr bwMode="auto">
          <a:xfrm>
            <a:off x="2843213" y="4797425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3 antipody</a:t>
            </a:r>
          </a:p>
        </p:txBody>
      </p:sp>
      <p:sp>
        <p:nvSpPr>
          <p:cNvPr id="24601" name="Rectangle 32"/>
          <p:cNvSpPr>
            <a:spLocks noChangeArrowheads="1"/>
          </p:cNvSpPr>
          <p:nvPr/>
        </p:nvSpPr>
        <p:spPr bwMode="auto">
          <a:xfrm>
            <a:off x="3276600" y="4221163"/>
            <a:ext cx="158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plazmalema</a:t>
            </a:r>
          </a:p>
        </p:txBody>
      </p:sp>
      <p:sp>
        <p:nvSpPr>
          <p:cNvPr id="24602" name="Rectangle 33"/>
          <p:cNvSpPr>
            <a:spLocks noChangeArrowheads="1"/>
          </p:cNvSpPr>
          <p:nvPr/>
        </p:nvSpPr>
        <p:spPr bwMode="auto">
          <a:xfrm>
            <a:off x="395288" y="2060575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vaječné obaly</a:t>
            </a:r>
          </a:p>
        </p:txBody>
      </p:sp>
      <p:sp>
        <p:nvSpPr>
          <p:cNvPr id="24603" name="Rectangle 34"/>
          <p:cNvSpPr>
            <a:spLocks noChangeArrowheads="1"/>
          </p:cNvSpPr>
          <p:nvPr/>
        </p:nvSpPr>
        <p:spPr bwMode="auto">
          <a:xfrm>
            <a:off x="2874963" y="530066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poutko</a:t>
            </a:r>
          </a:p>
        </p:txBody>
      </p:sp>
      <p:sp>
        <p:nvSpPr>
          <p:cNvPr id="24604" name="Rectangle 35"/>
          <p:cNvSpPr>
            <a:spLocks noChangeArrowheads="1"/>
          </p:cNvSpPr>
          <p:nvPr/>
        </p:nvSpPr>
        <p:spPr bwMode="auto">
          <a:xfrm>
            <a:off x="6496050" y="1773238"/>
            <a:ext cx="264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jizva po otvoru klovém</a:t>
            </a:r>
          </a:p>
        </p:txBody>
      </p:sp>
      <p:sp>
        <p:nvSpPr>
          <p:cNvPr id="24605" name="Line 36"/>
          <p:cNvSpPr>
            <a:spLocks noChangeShapeType="1"/>
          </p:cNvSpPr>
          <p:nvPr/>
        </p:nvSpPr>
        <p:spPr bwMode="auto">
          <a:xfrm>
            <a:off x="971550" y="2420938"/>
            <a:ext cx="360363" cy="503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Rectangle 37"/>
          <p:cNvSpPr>
            <a:spLocks noChangeArrowheads="1"/>
          </p:cNvSpPr>
          <p:nvPr/>
        </p:nvSpPr>
        <p:spPr bwMode="auto">
          <a:xfrm>
            <a:off x="4918075" y="472440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poutková jizva</a:t>
            </a:r>
          </a:p>
        </p:txBody>
      </p:sp>
      <p:sp>
        <p:nvSpPr>
          <p:cNvPr id="24607" name="Rectangle 38"/>
          <p:cNvSpPr>
            <a:spLocks noChangeArrowheads="1"/>
          </p:cNvSpPr>
          <p:nvPr/>
        </p:nvSpPr>
        <p:spPr bwMode="auto">
          <a:xfrm>
            <a:off x="6991350" y="30686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hypokotyl</a:t>
            </a:r>
          </a:p>
        </p:txBody>
      </p:sp>
      <p:sp>
        <p:nvSpPr>
          <p:cNvPr id="24608" name="Rectangle 39"/>
          <p:cNvSpPr>
            <a:spLocks noChangeArrowheads="1"/>
          </p:cNvSpPr>
          <p:nvPr/>
        </p:nvSpPr>
        <p:spPr bwMode="auto">
          <a:xfrm>
            <a:off x="7113588" y="220503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osemení</a:t>
            </a:r>
          </a:p>
        </p:txBody>
      </p:sp>
      <p:sp>
        <p:nvSpPr>
          <p:cNvPr id="24609" name="Rectangle 40"/>
          <p:cNvSpPr>
            <a:spLocks noChangeArrowheads="1"/>
          </p:cNvSpPr>
          <p:nvPr/>
        </p:nvSpPr>
        <p:spPr bwMode="auto">
          <a:xfrm>
            <a:off x="7164388" y="26368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radikula</a:t>
            </a:r>
          </a:p>
        </p:txBody>
      </p:sp>
      <p:sp>
        <p:nvSpPr>
          <p:cNvPr id="24610" name="Rectangle 41"/>
          <p:cNvSpPr>
            <a:spLocks noChangeArrowheads="1"/>
          </p:cNvSpPr>
          <p:nvPr/>
        </p:nvSpPr>
        <p:spPr bwMode="auto">
          <a:xfrm>
            <a:off x="6877050" y="3495675"/>
            <a:ext cx="12763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cs-CZ" altLang="cs-CZ" sz="1800" b="1"/>
              <a:t>pírko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cs-CZ" altLang="cs-CZ" sz="1800" b="1"/>
              <a:t> (plumula)</a:t>
            </a:r>
          </a:p>
        </p:txBody>
      </p:sp>
      <p:sp>
        <p:nvSpPr>
          <p:cNvPr id="24611" name="Rectangle 42"/>
          <p:cNvSpPr>
            <a:spLocks noChangeArrowheads="1"/>
          </p:cNvSpPr>
          <p:nvPr/>
        </p:nvSpPr>
        <p:spPr bwMode="auto">
          <a:xfrm>
            <a:off x="6948488" y="40767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2 dělohy</a:t>
            </a:r>
          </a:p>
        </p:txBody>
      </p:sp>
      <p:sp>
        <p:nvSpPr>
          <p:cNvPr id="24612" name="AutoShape 43"/>
          <p:cNvSpPr>
            <a:spLocks/>
          </p:cNvSpPr>
          <p:nvPr/>
        </p:nvSpPr>
        <p:spPr bwMode="auto">
          <a:xfrm>
            <a:off x="8316913" y="2781300"/>
            <a:ext cx="142875" cy="1657350"/>
          </a:xfrm>
          <a:prstGeom prst="rightBrace">
            <a:avLst>
              <a:gd name="adj1" fmla="val 9666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4613" name="Rectangle 44"/>
          <p:cNvSpPr>
            <a:spLocks noChangeArrowheads="1"/>
          </p:cNvSpPr>
          <p:nvPr/>
        </p:nvSpPr>
        <p:spPr bwMode="auto">
          <a:xfrm rot="5400000">
            <a:off x="8047832" y="3296443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zárodek</a:t>
            </a:r>
          </a:p>
        </p:txBody>
      </p:sp>
      <p:sp>
        <p:nvSpPr>
          <p:cNvPr id="24614" name="Obdélník 1"/>
          <p:cNvSpPr>
            <a:spLocks noChangeArrowheads="1"/>
          </p:cNvSpPr>
          <p:nvPr/>
        </p:nvSpPr>
        <p:spPr bwMode="auto">
          <a:xfrm>
            <a:off x="4203700" y="183515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1800" b="1"/>
              <a:t>endosperm</a:t>
            </a:r>
          </a:p>
        </p:txBody>
      </p:sp>
      <p:sp>
        <p:nvSpPr>
          <p:cNvPr id="24615" name="Line 12"/>
          <p:cNvSpPr>
            <a:spLocks noChangeShapeType="1"/>
          </p:cNvSpPr>
          <p:nvPr/>
        </p:nvSpPr>
        <p:spPr bwMode="auto">
          <a:xfrm>
            <a:off x="5129213" y="2139950"/>
            <a:ext cx="503237" cy="9286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1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196</Words>
  <Application>Microsoft Office PowerPoint</Application>
  <PresentationFormat>Předvádění na obrazovce (4:3)</PresentationFormat>
  <Paragraphs>79</Paragraphs>
  <Slides>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Motiv systému Office</vt:lpstr>
      <vt:lpstr>Corel PHOTO-PAINT 8.0 Image</vt:lpstr>
      <vt:lpstr>Střídání generací u mechorostů</vt:lpstr>
      <vt:lpstr>Prezentace aplikace PowerPoint</vt:lpstr>
      <vt:lpstr>Prezentace aplikace PowerPoint</vt:lpstr>
      <vt:lpstr>Oplození a vývoj semene u smrku</vt:lpstr>
      <vt:lpstr>Prezentace aplikace PowerPoint</vt:lpstr>
      <vt:lpstr>Schéma vajíčka  a zralého zárodečného vaku  krytosemenné rostliny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Střídání generací u mechorostů</dc:title>
  <dc:creator>Brabcová</dc:creator>
  <cp:lastModifiedBy>Brabcová</cp:lastModifiedBy>
  <cp:revision>1</cp:revision>
  <dcterms:created xsi:type="dcterms:W3CDTF">2016-05-02T10:43:49Z</dcterms:created>
  <dcterms:modified xsi:type="dcterms:W3CDTF">2016-05-02T10:47:45Z</dcterms:modified>
</cp:coreProperties>
</file>