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4" r:id="rId3"/>
    <p:sldId id="275" r:id="rId4"/>
    <p:sldId id="276" r:id="rId5"/>
    <p:sldId id="271" r:id="rId6"/>
    <p:sldId id="272" r:id="rId7"/>
    <p:sldId id="273" r:id="rId8"/>
    <p:sldId id="267" r:id="rId9"/>
    <p:sldId id="263" r:id="rId10"/>
    <p:sldId id="258" r:id="rId11"/>
    <p:sldId id="259" r:id="rId12"/>
    <p:sldId id="260" r:id="rId13"/>
    <p:sldId id="262" r:id="rId14"/>
    <p:sldId id="261" r:id="rId15"/>
    <p:sldId id="265" r:id="rId16"/>
    <p:sldId id="27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75" d="100"/>
          <a:sy n="75" d="100"/>
        </p:scale>
        <p:origin x="-6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7FD277-3068-4215-AEE3-BA401BE304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40B3-9382-462C-93FB-36EBCA17B7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CD2D-A375-48A1-97BB-7EE0714CC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2B6F-8C65-47F2-A097-ADA4F5F0E0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F31C-C1DE-4575-88E1-E032280E2A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DD0B-2347-495E-964C-43AC80F35A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EB4A-1E25-42AA-B0F6-A508BEBC7E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C5CE-342F-4C5B-B446-12AE41CF10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A5CD-D918-459F-827E-BB81B0A58D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E960-8FEB-4206-94A2-B8AB4C64D0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9A9D4-2F9E-464D-8694-AFDC7880AE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E4128AD-2955-461A-8723-E392293DB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pb.de/gesellschaft/medien/bilder-in-geschichte-und-politik/73099/bilder-als-historische-quellen?type=galerie&amp;show=image&amp;k=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bpb.de/gesellschaft/medien/bilder-in-geschichte-und-politik/73099/bilder-als-historische-quellen?type=galerie&amp;show=image&amp;k=1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f/fc/Bundesarchiv_Bild_183-R77767,_Berlin,_Rotarmisten_Unter_den_Linden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www.bpb.de/gesellschaft/medien/bilder-in-geschichte-und-politik/73099/bilder-als-historische-quellen?type=galerie&amp;show=image&amp;k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pic>
        <p:nvPicPr>
          <p:cNvPr id="12290" name="Picture 2" descr="Kaiser Wilhelm II. mit seiner Familie. Ansichtskarte, 1906.">
            <a:hlinkClick r:id="rId2" tooltip="Bilder als historische Quelle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219450" cy="4762500"/>
          </a:xfrm>
          <a:prstGeom prst="rect">
            <a:avLst/>
          </a:prstGeom>
          <a:noFill/>
        </p:spPr>
      </p:pic>
      <p:pic>
        <p:nvPicPr>
          <p:cNvPr id="12292" name="Picture 4" descr="Familienfoto, um 1880.">
            <a:hlinkClick r:id="rId4" tooltip="Bilder als historische Quelle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33147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fotografií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E5E5FF"/>
                </a:solidFill>
              </a:rPr>
              <a:t>Metodika práce </a:t>
            </a:r>
            <a:r>
              <a:rPr lang="cs-CZ" smtClean="0">
                <a:solidFill>
                  <a:srgbClr val="E5E5FF"/>
                </a:solidFill>
              </a:rPr>
              <a:t>s fotografií</a:t>
            </a:r>
            <a:endParaRPr lang="cs-CZ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None/>
              <a:defRPr/>
            </a:pPr>
            <a:r>
              <a:rPr lang="cs-CZ" b="1" dirty="0" smtClean="0">
                <a:solidFill>
                  <a:srgbClr val="FFFF00"/>
                </a:solidFill>
              </a:rPr>
              <a:t>1. Identifikace doby vzniku: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cs-CZ" dirty="0" smtClean="0"/>
              <a:t>Otázka: Pokus se ve vyobrazení najít informace, které co nejpřesněji určí dobu vzniku!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cs-CZ" dirty="0" smtClean="0"/>
              <a:t>Vzorové řešení: zde datum uveřejnění a text Japonsko - odkazují na souvislosti politiky japonského státu před polovinou 30.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karikaturou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2. Popis karikatury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Úkol: Popište výstižně situaci na obrázku!: </a:t>
            </a:r>
          </a:p>
          <a:p>
            <a:pPr eaLnBrk="1" hangingPunct="1">
              <a:defRPr/>
            </a:pPr>
            <a:r>
              <a:rPr lang="cs-CZ" sz="2000" dirty="0" smtClean="0"/>
              <a:t>3 muži a 1 žena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- bezmocně ležící velká žena s nápisem Společnost (národů)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- přes velkou ženu kráčející malý muž, pyšně vztyčená hlava – nápis Japonsko, špinavé vojenské boty, uniforma.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- s kufříkem pro kosmetiku obličeje klečí vytáhlý, hubený muž ve fraku, provádí kosmetické úpravy obličeje velké ležící ženě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 smtClean="0"/>
              <a:t>-třetí muž ve vchodu označeném Ženeva s pokornou úklonou vítá malého pyšného muže se špinavými vojenskými botami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(viditelné texty: </a:t>
            </a:r>
            <a:r>
              <a:rPr lang="cs-CZ" dirty="0" err="1" smtClean="0"/>
              <a:t>Geneva</a:t>
            </a:r>
            <a:r>
              <a:rPr lang="cs-CZ" dirty="0" smtClean="0"/>
              <a:t>, </a:t>
            </a:r>
            <a:r>
              <a:rPr lang="cs-CZ" dirty="0" err="1" smtClean="0"/>
              <a:t>League</a:t>
            </a:r>
            <a:r>
              <a:rPr lang="cs-CZ" dirty="0" smtClean="0"/>
              <a:t>, </a:t>
            </a:r>
            <a:r>
              <a:rPr lang="cs-CZ" dirty="0" err="1" smtClean="0"/>
              <a:t>Doormat</a:t>
            </a:r>
            <a:r>
              <a:rPr lang="cs-CZ" dirty="0" smtClean="0"/>
              <a:t>, Japan…)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karikaturou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92D050"/>
                </a:solidFill>
              </a:rPr>
              <a:t>Symbolika karikatury</a:t>
            </a:r>
          </a:p>
          <a:p>
            <a:pPr marL="0" indent="0" eaLnBrk="1" hangingPunct="1">
              <a:buNone/>
              <a:defRPr/>
            </a:pPr>
            <a:r>
              <a:rPr lang="cs-CZ" dirty="0" smtClean="0"/>
              <a:t>Úkol: Popište výstižně místa a vyobrazení se symbolickým významem: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b="1" dirty="0" smtClean="0"/>
              <a:t>-   ležící</a:t>
            </a:r>
            <a:r>
              <a:rPr lang="cs-CZ" sz="2000" dirty="0" smtClean="0"/>
              <a:t> – bezmoc, ponížení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b="1" dirty="0" smtClean="0"/>
              <a:t> -  pošlapání </a:t>
            </a:r>
            <a:r>
              <a:rPr lang="cs-CZ" sz="2000" dirty="0" smtClean="0"/>
              <a:t>ležícího ve špinavých vojenských  </a:t>
            </a:r>
            <a:r>
              <a:rPr lang="cs-CZ" sz="2000" dirty="0" err="1" smtClean="0"/>
              <a:t>botech</a:t>
            </a:r>
            <a:r>
              <a:rPr lang="cs-CZ" sz="2000" dirty="0" smtClean="0"/>
              <a:t> – ponižování, despekt, neúcta</a:t>
            </a:r>
          </a:p>
          <a:p>
            <a:pPr eaLnBrk="1" hangingPunct="1">
              <a:buNone/>
              <a:defRPr/>
            </a:pPr>
            <a:r>
              <a:rPr lang="cs-CZ" sz="2000" b="1" dirty="0" smtClean="0"/>
              <a:t>-   Kosmetika obličeje </a:t>
            </a:r>
            <a:r>
              <a:rPr lang="cs-CZ" sz="2000" dirty="0" smtClean="0"/>
              <a:t>(=tváře), důraz na povrch nikoli obsah v okamžiku pošlapání – neschopnost, nepochopení podstaty, bezmoc, předstírání, nevšímavost…… </a:t>
            </a:r>
          </a:p>
          <a:p>
            <a:pPr eaLnBrk="1" hangingPunct="1">
              <a:buFontTx/>
              <a:buChar char="-"/>
              <a:defRPr/>
            </a:pPr>
            <a:r>
              <a:rPr lang="cs-CZ" sz="2000" b="1" dirty="0" smtClean="0"/>
              <a:t>hluboká úklona </a:t>
            </a:r>
            <a:r>
              <a:rPr lang="cs-CZ" sz="2000" dirty="0" smtClean="0"/>
              <a:t>(zde poníženost, zbabělost, podlézavost…</a:t>
            </a:r>
          </a:p>
          <a:p>
            <a:pPr eaLnBrk="1" hangingPunct="1"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</a:rPr>
              <a:t>Méně zdatným </a:t>
            </a:r>
            <a:r>
              <a:rPr lang="cs-CZ" sz="2000" dirty="0" smtClean="0">
                <a:solidFill>
                  <a:srgbClr val="FFFF00"/>
                </a:solidFill>
              </a:rPr>
              <a:t>žákům nabízíme </a:t>
            </a:r>
            <a:r>
              <a:rPr lang="cs-CZ" sz="2000" b="1" dirty="0" smtClean="0">
                <a:solidFill>
                  <a:srgbClr val="FFFF00"/>
                </a:solidFill>
              </a:rPr>
              <a:t>přímo soubor pojmů </a:t>
            </a:r>
            <a:r>
              <a:rPr lang="cs-CZ" sz="2000" dirty="0" smtClean="0">
                <a:solidFill>
                  <a:srgbClr val="FFFF00"/>
                </a:solidFill>
              </a:rPr>
              <a:t>a označení z nichž </a:t>
            </a:r>
            <a:r>
              <a:rPr lang="cs-CZ" sz="2000" b="1" dirty="0" smtClean="0">
                <a:solidFill>
                  <a:srgbClr val="FFFF00"/>
                </a:solidFill>
              </a:rPr>
              <a:t>mají vybrat </a:t>
            </a:r>
            <a:r>
              <a:rPr lang="cs-CZ" sz="2000" dirty="0" smtClean="0">
                <a:solidFill>
                  <a:srgbClr val="FFFF00"/>
                </a:solidFill>
              </a:rPr>
              <a:t>nejvhodnější: Př.: Ležící po kterém se šlape symbolizuje: nevšímavost, ponížení, bezmoc…….</a:t>
            </a:r>
          </a:p>
          <a:p>
            <a:pPr eaLnBrk="1" hangingPunct="1">
              <a:buNone/>
              <a:defRPr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karikaturou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4. Interpretace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Názor: Kritika západních diplomatů, politiků, velmocí –politiky </a:t>
            </a:r>
            <a:r>
              <a:rPr lang="cs-CZ" dirty="0" err="1" smtClean="0"/>
              <a:t>apeasementu</a:t>
            </a: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Neschopnost, nechuť, bezmoc zabránit expanzi, násilí  diktátorských režimů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/>
              <a:t>Západní </a:t>
            </a:r>
            <a:r>
              <a:rPr lang="cs-CZ" smtClean="0"/>
              <a:t>velmoci nechápou, neřeší</a:t>
            </a:r>
            <a:r>
              <a:rPr lang="cs-CZ" dirty="0" smtClean="0"/>
              <a:t>, nemohou, nechtějí řešit podstatu problému: okupace Mandžuska Japonskem – porušení mezinárodních práv, dohod suverenity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844675"/>
            <a:ext cx="6400800" cy="2879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endParaRPr lang="cs-CZ" sz="2000" dirty="0" smtClean="0">
              <a:latin typeface="Franklin Gothic Medium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4098" name="Picture 2" descr="File:Bundesarchiv Bild 183-R77767, Berlin, Rotarmisten Unter den Lin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5256584" cy="3278795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e/e0/Berlin-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16832"/>
            <a:ext cx="6667500" cy="4781550"/>
          </a:xfrm>
          <a:prstGeom prst="rect">
            <a:avLst/>
          </a:prstGeom>
          <a:noFill/>
        </p:spPr>
      </p:pic>
      <p:pic>
        <p:nvPicPr>
          <p:cNvPr id="3074" name="Picture 2" descr="http://usstony.bloger.cz/obrazky/usstony.bloger.cz/flag-raising-on-iwo-ji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48680"/>
            <a:ext cx="5600700" cy="5067301"/>
          </a:xfrm>
          <a:prstGeom prst="rect">
            <a:avLst/>
          </a:prstGeom>
          <a:noFill/>
        </p:spPr>
      </p:pic>
      <p:pic>
        <p:nvPicPr>
          <p:cNvPr id="3076" name="Picture 4" descr="http://usstony.bloger.cz/obrazky/usstony.bloger.cz/people-in-concentration-camp-ww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6134100" cy="424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844675"/>
            <a:ext cx="6400800" cy="287972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endParaRPr lang="cs-CZ" sz="2000" dirty="0" smtClean="0">
              <a:latin typeface="Franklin Gothic Medium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8" name="Obdélník 7"/>
          <p:cNvSpPr/>
          <p:nvPr/>
        </p:nvSpPr>
        <p:spPr>
          <a:xfrm>
            <a:off x="1619672" y="4365104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3200" dirty="0" smtClean="0">
                <a:solidFill>
                  <a:srgbClr val="FFFF00"/>
                </a:solidFill>
              </a:rPr>
              <a:t>Určení </a:t>
            </a:r>
            <a:r>
              <a:rPr lang="cs-CZ" sz="3200" b="1" dirty="0" smtClean="0">
                <a:solidFill>
                  <a:srgbClr val="FFFF00"/>
                </a:solidFill>
              </a:rPr>
              <a:t>doby vzniku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Popis</a:t>
            </a:r>
            <a:r>
              <a:rPr lang="cs-CZ" sz="3200" dirty="0" smtClean="0">
                <a:solidFill>
                  <a:srgbClr val="FF0000"/>
                </a:solidFill>
              </a:rPr>
              <a:t> vyobrazení a textů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3200" b="1" dirty="0" smtClean="0">
                <a:solidFill>
                  <a:srgbClr val="92D050"/>
                </a:solidFill>
              </a:rPr>
              <a:t>Symbolika</a:t>
            </a:r>
            <a:r>
              <a:rPr lang="cs-CZ" sz="3200" dirty="0" smtClean="0">
                <a:solidFill>
                  <a:srgbClr val="92D050"/>
                </a:solidFill>
              </a:rPr>
              <a:t> vyobrazení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32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Výklad</a:t>
            </a:r>
            <a:r>
              <a:rPr lang="cs-CZ" sz="3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karikatury</a:t>
            </a:r>
          </a:p>
        </p:txBody>
      </p:sp>
      <p:pic>
        <p:nvPicPr>
          <p:cNvPr id="1026" name="Picture 2" descr="berlin1945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334250" cy="46863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a/af/Destruction_in_a_Berlin_str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4968552" cy="4894024"/>
          </a:xfrm>
          <a:prstGeom prst="rect">
            <a:avLst/>
          </a:prstGeom>
          <a:noFill/>
        </p:spPr>
      </p:pic>
      <p:pic>
        <p:nvPicPr>
          <p:cNvPr id="1030" name="Picture 6" descr="reichstag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476250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59632" y="1340768"/>
            <a:ext cx="64807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Fotografie mají </a:t>
            </a:r>
            <a:r>
              <a:rPr lang="cs-CZ" sz="2800" b="1" dirty="0" smtClean="0">
                <a:solidFill>
                  <a:srgbClr val="FFFF00"/>
                </a:solidFill>
              </a:rPr>
              <a:t>význam</a:t>
            </a:r>
            <a:r>
              <a:rPr lang="cs-CZ" sz="2800" dirty="0" smtClean="0"/>
              <a:t> zejména pro výuku moderních dějin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Zaměření</a:t>
            </a:r>
            <a:r>
              <a:rPr lang="cs-CZ" sz="2800" dirty="0" smtClean="0"/>
              <a:t> </a:t>
            </a:r>
            <a:r>
              <a:rPr lang="cs-CZ" sz="2800" dirty="0" smtClean="0"/>
              <a:t>fotografií: portrétní, dokumentární, rodinné, propagandistické, amatérské …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Cíl:</a:t>
            </a:r>
            <a:r>
              <a:rPr lang="cs-CZ" sz="2800" dirty="0" smtClean="0"/>
              <a:t> poznání výběrovosti fotografického sdělení: od výběru námětu autorem- zadavatelem odrážejícího dobové priority až po dodatečné úpravy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Cíl:</a:t>
            </a:r>
            <a:r>
              <a:rPr lang="cs-CZ" sz="2800" b="1" dirty="0" smtClean="0"/>
              <a:t> </a:t>
            </a:r>
            <a:r>
              <a:rPr lang="cs-CZ" sz="2800" dirty="0" smtClean="0"/>
              <a:t>schopnost kriticky hodnotit zdánlivě věrohodné obrazové zdroje</a:t>
            </a:r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59632" y="1340768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Doporučené zaměření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FF00"/>
                </a:solidFill>
              </a:rPr>
              <a:t>souborů </a:t>
            </a:r>
            <a:r>
              <a:rPr lang="cs-CZ" sz="2800" dirty="0" smtClean="0"/>
              <a:t>fotografií: rodinné foto – proměny = </a:t>
            </a:r>
            <a:r>
              <a:rPr lang="cs-CZ" sz="2800" i="1" dirty="0" smtClean="0"/>
              <a:t>každodennost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proměny regionálních sídel v čase (naše město před válkou a po válce) = </a:t>
            </a:r>
            <a:r>
              <a:rPr lang="cs-CZ" sz="2800" i="1" dirty="0" smtClean="0"/>
              <a:t>dokumentární </a:t>
            </a:r>
          </a:p>
          <a:p>
            <a:r>
              <a:rPr lang="cs-CZ" sz="2800" dirty="0" smtClean="0"/>
              <a:t>režimní představitelé s atributy moci či podpory = </a:t>
            </a:r>
            <a:r>
              <a:rPr lang="cs-CZ" sz="2800" i="1" dirty="0" smtClean="0"/>
              <a:t>propagandistické</a:t>
            </a:r>
            <a:endParaRPr lang="cs-CZ" sz="2800" i="1" dirty="0" smtClean="0"/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Základní přístupy: </a:t>
            </a:r>
          </a:p>
          <a:p>
            <a:r>
              <a:rPr lang="cs-CZ" sz="2800" dirty="0" smtClean="0"/>
              <a:t>a) </a:t>
            </a:r>
            <a:r>
              <a:rPr lang="cs-CZ" sz="2800" dirty="0" err="1" smtClean="0">
                <a:solidFill>
                  <a:srgbClr val="92D050"/>
                </a:solidFill>
              </a:rPr>
              <a:t>analyticko</a:t>
            </a:r>
            <a:r>
              <a:rPr lang="cs-CZ" sz="2800" dirty="0" smtClean="0">
                <a:solidFill>
                  <a:srgbClr val="92D050"/>
                </a:solidFill>
              </a:rPr>
              <a:t> - receptivní</a:t>
            </a:r>
          </a:p>
          <a:p>
            <a:r>
              <a:rPr lang="cs-CZ" sz="2800" dirty="0" smtClean="0"/>
              <a:t>b</a:t>
            </a:r>
            <a:r>
              <a:rPr lang="cs-CZ" sz="2800" dirty="0" smtClean="0">
                <a:solidFill>
                  <a:srgbClr val="00B050"/>
                </a:solidFill>
              </a:rPr>
              <a:t>) tvořivé</a:t>
            </a:r>
            <a:endParaRPr lang="cs-CZ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59632" y="1340768"/>
            <a:ext cx="64807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19050">
              <a:buAutoNum type="alphaLcParenR"/>
            </a:pPr>
            <a:r>
              <a:rPr lang="cs-CZ" sz="2800" dirty="0" err="1" smtClean="0">
                <a:solidFill>
                  <a:srgbClr val="92D050"/>
                </a:solidFill>
              </a:rPr>
              <a:t>analyticko</a:t>
            </a:r>
            <a:r>
              <a:rPr lang="cs-CZ" sz="2800" dirty="0" smtClean="0">
                <a:solidFill>
                  <a:srgbClr val="92D050"/>
                </a:solidFill>
              </a:rPr>
              <a:t> – receptivní</a:t>
            </a:r>
            <a:r>
              <a:rPr lang="cs-CZ" sz="2800" dirty="0" smtClean="0"/>
              <a:t>-žáci analyzují  úpravami známé historické fotografie – dobu vzniku, výřez,  celek, historické souvislosti apod. (Gottwald x Slánský; Lenin x </a:t>
            </a:r>
            <a:r>
              <a:rPr lang="cs-CZ" sz="2800" dirty="0" err="1" smtClean="0"/>
              <a:t>Trockij</a:t>
            </a:r>
            <a:r>
              <a:rPr lang="cs-CZ" sz="2800" dirty="0" smtClean="0"/>
              <a:t>…)</a:t>
            </a:r>
          </a:p>
          <a:p>
            <a:pPr marL="514350" indent="-514350">
              <a:buAutoNum type="alphaLcParenR"/>
            </a:pPr>
            <a:endParaRPr lang="cs-CZ" sz="2800" dirty="0" smtClean="0">
              <a:solidFill>
                <a:srgbClr val="92D050"/>
              </a:solidFill>
            </a:endParaRPr>
          </a:p>
          <a:p>
            <a:pPr marL="533400"/>
            <a:r>
              <a:rPr lang="cs-CZ" sz="2800" dirty="0" smtClean="0"/>
              <a:t>b)</a:t>
            </a:r>
            <a:r>
              <a:rPr lang="cs-CZ" sz="2800" dirty="0" smtClean="0">
                <a:solidFill>
                  <a:srgbClr val="00B050"/>
                </a:solidFill>
              </a:rPr>
              <a:t>tvořivé</a:t>
            </a:r>
            <a:r>
              <a:rPr lang="cs-CZ" sz="2800" dirty="0" smtClean="0"/>
              <a:t> </a:t>
            </a:r>
            <a:r>
              <a:rPr lang="cs-CZ" sz="2800" dirty="0" smtClean="0"/>
              <a:t>- žáci sami sestavují tematické soubory historických fotografií (např. představitelé západního odboje za 2. sv. války</a:t>
            </a:r>
            <a:r>
              <a:rPr lang="cs-CZ" sz="2800" dirty="0" smtClean="0"/>
              <a:t>), fotografují sami a snímky následně upravují…</a:t>
            </a:r>
            <a:endParaRPr lang="cs-CZ" sz="2800" dirty="0" smtClean="0"/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pic>
        <p:nvPicPr>
          <p:cNvPr id="12294" name="Picture 6" descr="Nr. 5041 -Der Soldat ist der schönste Mann im ganzen Sta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54648"/>
            <a:ext cx="8064896" cy="570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pic>
        <p:nvPicPr>
          <p:cNvPr id="5" name="Picture 2" descr="Familienfoto aus den späten Sechzigerjahren des 20. Jahrhunderts">
            <a:hlinkClick r:id="rId2" tooltip="Bilder als historische Quelle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4762500" cy="4486276"/>
          </a:xfrm>
          <a:prstGeom prst="rect">
            <a:avLst/>
          </a:prstGeom>
          <a:noFill/>
        </p:spPr>
      </p:pic>
      <p:pic>
        <p:nvPicPr>
          <p:cNvPr id="1026" name="Picture 2" descr="Conrad Schumann [196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-891480"/>
            <a:ext cx="4286250" cy="3457576"/>
          </a:xfrm>
          <a:prstGeom prst="rect">
            <a:avLst/>
          </a:prstGeom>
          <a:noFill/>
        </p:spPr>
      </p:pic>
      <p:pic>
        <p:nvPicPr>
          <p:cNvPr id="1028" name="Picture 4" descr="Black power [1968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2847975" cy="4286250"/>
          </a:xfrm>
          <a:prstGeom prst="rect">
            <a:avLst/>
          </a:prstGeom>
          <a:noFill/>
        </p:spPr>
      </p:pic>
      <p:pic>
        <p:nvPicPr>
          <p:cNvPr id="1030" name="Picture 6" descr="Benito Mussoli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-891480"/>
            <a:ext cx="4857750" cy="2238376"/>
          </a:xfrm>
          <a:prstGeom prst="rect">
            <a:avLst/>
          </a:prstGeom>
          <a:noFill/>
        </p:spPr>
      </p:pic>
      <p:pic>
        <p:nvPicPr>
          <p:cNvPr id="1032" name="Picture 8" descr="http://i.idnes.cz/08/082/cl6/PIN251fa1_okup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48680"/>
            <a:ext cx="573405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564904"/>
            <a:ext cx="1619672" cy="1008112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</a:t>
            </a:r>
          </a:p>
        </p:txBody>
      </p:sp>
      <p:pic>
        <p:nvPicPr>
          <p:cNvPr id="1026" name="Picture 2" descr="Conrad Schumann [196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286250" cy="3457576"/>
          </a:xfrm>
          <a:prstGeom prst="rect">
            <a:avLst/>
          </a:prstGeom>
          <a:noFill/>
        </p:spPr>
      </p:pic>
      <p:pic>
        <p:nvPicPr>
          <p:cNvPr id="1030" name="Picture 6" descr="Benito Mussol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620688"/>
            <a:ext cx="4857750" cy="2238376"/>
          </a:xfrm>
          <a:prstGeom prst="rect">
            <a:avLst/>
          </a:prstGeom>
          <a:noFill/>
        </p:spPr>
      </p:pic>
      <p:pic>
        <p:nvPicPr>
          <p:cNvPr id="25602" name="Picture 2" descr="http://www.nezapomente.cz/images/cms/gallery/srpen68_ct_2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00300"/>
            <a:ext cx="623887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2348880"/>
            <a:ext cx="6840760" cy="3888432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Franklin Gothic Medium" pitchFamily="34" charset="0"/>
              </a:rPr>
              <a:t>     Fotografii promítáme od počátku hodiny v organizační fázi </a:t>
            </a:r>
            <a:r>
              <a:rPr lang="cs-CZ" sz="2000" b="1" u="sng" dirty="0" smtClean="0">
                <a:latin typeface="Franklin Gothic Medium" pitchFamily="34" charset="0"/>
              </a:rPr>
              <a:t>bez vysvětlení (úvodní motivace</a:t>
            </a:r>
            <a:r>
              <a:rPr lang="cs-CZ" sz="2000" u="sng" dirty="0" smtClean="0">
                <a:latin typeface="Franklin Gothic Medium" pitchFamily="34" charset="0"/>
              </a:rPr>
              <a:t>)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Franklin Gothic Medium" pitchFamily="34" charset="0"/>
              </a:rPr>
              <a:t>     Po standardním výkladu 8-10min na téma : </a:t>
            </a:r>
          </a:p>
          <a:p>
            <a:pPr algn="l" eaLnBrk="1" hangingPunct="1">
              <a:defRPr/>
            </a:pPr>
            <a:r>
              <a:rPr lang="cs-CZ" sz="2000" b="1" u="sng" dirty="0" smtClean="0">
                <a:latin typeface="Franklin Gothic Medium" pitchFamily="34" charset="0"/>
              </a:rPr>
              <a:t>Nástup autoritativních režimů a diktatur v meziválečné Evropě a světě </a:t>
            </a:r>
            <a:r>
              <a:rPr lang="cs-CZ" sz="2000" dirty="0" smtClean="0">
                <a:latin typeface="Franklin Gothic Medium" pitchFamily="34" charset="0"/>
              </a:rPr>
              <a:t>(součástí orientace u mapy). Sdělíme – připomeneme mj. údaje typu: </a:t>
            </a:r>
            <a:r>
              <a:rPr lang="cs-CZ" sz="2000" dirty="0" smtClean="0">
                <a:solidFill>
                  <a:srgbClr val="92D050"/>
                </a:solidFill>
                <a:latin typeface="Franklin Gothic Medium" pitchFamily="34" charset="0"/>
              </a:rPr>
              <a:t>Společnost národů, sídlo v Ženevě, Japonsko, okupace Číny, Mandžusko, politika </a:t>
            </a:r>
            <a:r>
              <a:rPr lang="cs-CZ" sz="2000" dirty="0" err="1" smtClean="0">
                <a:solidFill>
                  <a:srgbClr val="92D050"/>
                </a:solidFill>
                <a:latin typeface="Franklin Gothic Medium" pitchFamily="34" charset="0"/>
              </a:rPr>
              <a:t>apeasementu</a:t>
            </a:r>
            <a:r>
              <a:rPr lang="cs-CZ" sz="2000" dirty="0" smtClean="0">
                <a:solidFill>
                  <a:srgbClr val="92D050"/>
                </a:solidFill>
                <a:latin typeface="Franklin Gothic Medium" pitchFamily="34" charset="0"/>
              </a:rPr>
              <a:t>….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Franklin Gothic Medium" pitchFamily="34" charset="0"/>
              </a:rPr>
              <a:t>    8-10 min. uplatníme </a:t>
            </a:r>
            <a:r>
              <a:rPr lang="cs-CZ" sz="2000" b="1" u="sng" dirty="0" smtClean="0">
                <a:latin typeface="Franklin Gothic Medium" pitchFamily="34" charset="0"/>
              </a:rPr>
              <a:t>průběžnou motivaci- </a:t>
            </a:r>
            <a:r>
              <a:rPr lang="cs-CZ" sz="2000" dirty="0" smtClean="0">
                <a:latin typeface="Franklin Gothic Medium" pitchFamily="34" charset="0"/>
              </a:rPr>
              <a:t>prohloubení porozumění  látky prostřednictvím analýzy karikatury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971600" y="692697"/>
            <a:ext cx="7412360" cy="151216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/>
              <a:t>Metodika práce s fotografií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Metodika práce s  fotografií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  Možný </a:t>
            </a:r>
            <a:r>
              <a:rPr lang="cs-CZ" dirty="0" smtClean="0"/>
              <a:t>postup při recepci </a:t>
            </a:r>
            <a:r>
              <a:rPr lang="cs-CZ" smtClean="0"/>
              <a:t>a analýze:</a:t>
            </a:r>
            <a:endParaRPr lang="cs-CZ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FFFF00"/>
                </a:solidFill>
              </a:rPr>
              <a:t>Určení </a:t>
            </a:r>
            <a:r>
              <a:rPr lang="cs-CZ" b="1" dirty="0" smtClean="0">
                <a:solidFill>
                  <a:srgbClr val="FFFF00"/>
                </a:solidFill>
              </a:rPr>
              <a:t>doby vzniku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Popis</a:t>
            </a:r>
            <a:r>
              <a:rPr lang="cs-CZ" dirty="0" smtClean="0">
                <a:solidFill>
                  <a:srgbClr val="FF0000"/>
                </a:solidFill>
              </a:rPr>
              <a:t> vyobrazení a textů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FFC000"/>
                </a:solidFill>
              </a:rPr>
              <a:t>Určení objednavatele a snímku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b="1" dirty="0" smtClean="0">
                <a:solidFill>
                  <a:srgbClr val="92D050"/>
                </a:solidFill>
              </a:rPr>
              <a:t>Symbolika</a:t>
            </a:r>
            <a:r>
              <a:rPr lang="cs-CZ" dirty="0" smtClean="0">
                <a:solidFill>
                  <a:srgbClr val="92D050"/>
                </a:solidFill>
              </a:rPr>
              <a:t> vyobrazení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Výklad</a:t>
            </a:r>
            <a:endParaRPr lang="cs-CZ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621</Words>
  <Application>Microsoft Office PowerPoint</Application>
  <PresentationFormat>Předvádění na obrazovce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Proudění</vt:lpstr>
      <vt:lpstr>Metodika práce s  fotografií</vt:lpstr>
      <vt:lpstr>Metodika práce s  fotografií</vt:lpstr>
      <vt:lpstr>Metodika práce s  fotografií</vt:lpstr>
      <vt:lpstr>Metodika práce s  fotografií</vt:lpstr>
      <vt:lpstr>Metodika práce s  fotografií</vt:lpstr>
      <vt:lpstr>Metodika práce s  fotografií</vt:lpstr>
      <vt:lpstr>Metodika práce s  fotografií</vt:lpstr>
      <vt:lpstr>Metodika práce s fotografií</vt:lpstr>
      <vt:lpstr>Metodika práce s  fotografií</vt:lpstr>
      <vt:lpstr>Metodika práce s fotografií</vt:lpstr>
      <vt:lpstr>Metodika práce s fotografií</vt:lpstr>
      <vt:lpstr>Metodika práce s karikaturou</vt:lpstr>
      <vt:lpstr>Metodika práce s karikaturou</vt:lpstr>
      <vt:lpstr>Metodika práce s karikaturou</vt:lpstr>
      <vt:lpstr>Snímek 15</vt:lpstr>
      <vt:lpstr>Snímek 16</vt:lpstr>
    </vt:vector>
  </TitlesOfParts>
  <Company>PdF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</dc:title>
  <dc:creator>lektor</dc:creator>
  <cp:lastModifiedBy>Your User Name</cp:lastModifiedBy>
  <cp:revision>63</cp:revision>
  <dcterms:created xsi:type="dcterms:W3CDTF">2009-04-01T18:24:58Z</dcterms:created>
  <dcterms:modified xsi:type="dcterms:W3CDTF">2013-06-18T15:08:24Z</dcterms:modified>
</cp:coreProperties>
</file>