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5"/>
  </p:notesMasterIdLst>
  <p:sldIdLst>
    <p:sldId id="256" r:id="rId2"/>
    <p:sldId id="286" r:id="rId3"/>
    <p:sldId id="315" r:id="rId4"/>
    <p:sldId id="287" r:id="rId5"/>
    <p:sldId id="314" r:id="rId6"/>
    <p:sldId id="316" r:id="rId7"/>
    <p:sldId id="317" r:id="rId8"/>
    <p:sldId id="318" r:id="rId9"/>
    <p:sldId id="320" r:id="rId10"/>
    <p:sldId id="321" r:id="rId11"/>
    <p:sldId id="319" r:id="rId12"/>
    <p:sldId id="323" r:id="rId13"/>
    <p:sldId id="322" r:id="rId14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4660"/>
  </p:normalViewPr>
  <p:slideViewPr>
    <p:cSldViewPr>
      <p:cViewPr varScale="1">
        <p:scale>
          <a:sx n="87" d="100"/>
          <a:sy n="87" d="100"/>
        </p:scale>
        <p:origin x="124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9. 3. 2016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9. 3. 2016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9. 3. 2016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9. 3. 2016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9. 3. 2016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9. 3. 2016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9. 3. 2016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9. 3. 2016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9. 3. 2016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9. 3. 2016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9. 3. 2016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9. 3. 2016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9. 3. 2016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636912"/>
            <a:ext cx="3313355" cy="2880320"/>
          </a:xfrm>
        </p:spPr>
        <p:txBody>
          <a:bodyPr>
            <a:normAutofit/>
          </a:bodyPr>
          <a:lstStyle/>
          <a:p>
            <a:r>
              <a:rPr lang="cs-CZ" dirty="0" smtClean="0"/>
              <a:t>Jazyková kultura a komunikativní dovednosti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sz="2000" dirty="0" smtClean="0"/>
              <a:t>Marek Lollok</a:t>
            </a:r>
          </a:p>
        </p:txBody>
      </p:sp>
    </p:spTree>
    <p:extLst>
      <p:ext uri="{BB962C8B-B14F-4D97-AF65-F5344CB8AC3E}">
        <p14:creationId xmlns:p14="http://schemas.microsoft.com/office/powerpoint/2010/main" val="13536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4888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Subjektivní stylotvorné faktory</a:t>
            </a:r>
          </a:p>
          <a:p>
            <a:pPr lvl="1" algn="just"/>
            <a:endParaRPr lang="cs-CZ" sz="2400" b="1" dirty="0" smtClean="0">
              <a:latin typeface="Calibri" panose="020F0502020204030204" pitchFamily="34" charset="0"/>
            </a:endParaRPr>
          </a:p>
          <a:p>
            <a:pPr lvl="0"/>
            <a:r>
              <a:rPr lang="cs-CZ" sz="2400" dirty="0" smtClean="0">
                <a:latin typeface="Calibri" panose="020F0502020204030204" pitchFamily="34" charset="0"/>
              </a:rPr>
              <a:t>- </a:t>
            </a:r>
            <a:r>
              <a:rPr lang="cs-CZ" sz="2800" dirty="0" smtClean="0">
                <a:latin typeface="Calibri" panose="020F0502020204030204" pitchFamily="34" charset="0"/>
              </a:rPr>
              <a:t>spojují </a:t>
            </a:r>
            <a:r>
              <a:rPr lang="cs-CZ" sz="2800" dirty="0">
                <a:latin typeface="Calibri" panose="020F0502020204030204" pitchFamily="34" charset="0"/>
              </a:rPr>
              <a:t>se s autorem projevu, jeho individualitou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intelektuální </a:t>
            </a:r>
            <a:r>
              <a:rPr lang="cs-CZ" sz="2800" dirty="0">
                <a:latin typeface="Calibri" panose="020F0502020204030204" pitchFamily="34" charset="0"/>
              </a:rPr>
              <a:t>a rozumová vyspělost autora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větší </a:t>
            </a:r>
            <a:r>
              <a:rPr lang="cs-CZ" sz="2800" dirty="0">
                <a:latin typeface="Calibri" panose="020F0502020204030204" pitchFamily="34" charset="0"/>
              </a:rPr>
              <a:t>či menší schopnost abstrakce a logického myšlení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autorovy </a:t>
            </a:r>
            <a:r>
              <a:rPr lang="cs-CZ" sz="2800" dirty="0">
                <a:latin typeface="Calibri" panose="020F0502020204030204" pitchFamily="34" charset="0"/>
              </a:rPr>
              <a:t>schopnosti týkající se tématu jazykové komunikace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úroveň vzdělání</a:t>
            </a:r>
            <a:r>
              <a:rPr lang="cs-CZ" sz="2800" dirty="0">
                <a:latin typeface="Calibri" panose="020F0502020204030204" pitchFamily="34" charset="0"/>
              </a:rPr>
              <a:t>, zasazení do určitého prostředí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znalosti </a:t>
            </a:r>
            <a:r>
              <a:rPr lang="cs-CZ" sz="2800" dirty="0">
                <a:latin typeface="Calibri" panose="020F0502020204030204" pitchFamily="34" charset="0"/>
              </a:rPr>
              <a:t>jazykové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povahová </a:t>
            </a:r>
            <a:r>
              <a:rPr lang="cs-CZ" sz="2800" dirty="0">
                <a:latin typeface="Calibri" panose="020F0502020204030204" pitchFamily="34" charset="0"/>
              </a:rPr>
              <a:t>a mentální vlastnosti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momentální </a:t>
            </a:r>
            <a:r>
              <a:rPr lang="cs-CZ" sz="2800" dirty="0">
                <a:latin typeface="Calibri" panose="020F0502020204030204" pitchFamily="34" charset="0"/>
              </a:rPr>
              <a:t>psychický stav autora</a:t>
            </a:r>
          </a:p>
          <a:p>
            <a:pPr marL="800100" lvl="1" indent="-342900" algn="just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8573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332656"/>
            <a:ext cx="7488832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Objektivní stylotvorné faktory</a:t>
            </a:r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endParaRPr lang="cs-CZ" sz="2400" dirty="0" smtClean="0">
              <a:latin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</a:rPr>
              <a:t>- </a:t>
            </a:r>
            <a:r>
              <a:rPr lang="cs-CZ" sz="2500" dirty="0" smtClean="0">
                <a:latin typeface="Calibri" pitchFamily="34" charset="0"/>
              </a:rPr>
              <a:t>jde </a:t>
            </a:r>
            <a:r>
              <a:rPr lang="cs-CZ" sz="2500" dirty="0">
                <a:latin typeface="Calibri" panose="020F0502020204030204" pitchFamily="34" charset="0"/>
              </a:rPr>
              <a:t>o faktory (okolnosti, vlivy) související s objektem</a:t>
            </a:r>
          </a:p>
          <a:p>
            <a:pPr lvl="0"/>
            <a:r>
              <a:rPr lang="cs-CZ" sz="2500" dirty="0" smtClean="0">
                <a:latin typeface="Calibri" panose="020F0502020204030204" pitchFamily="34" charset="0"/>
              </a:rPr>
              <a:t>- </a:t>
            </a:r>
            <a:r>
              <a:rPr lang="cs-CZ" sz="2500" b="1" dirty="0" smtClean="0">
                <a:latin typeface="Calibri" panose="020F0502020204030204" pitchFamily="34" charset="0"/>
              </a:rPr>
              <a:t>základní funkce </a:t>
            </a:r>
            <a:r>
              <a:rPr lang="cs-CZ" sz="2500" b="1" dirty="0">
                <a:latin typeface="Calibri" panose="020F0502020204030204" pitchFamily="34" charset="0"/>
              </a:rPr>
              <a:t>textu </a:t>
            </a:r>
            <a:r>
              <a:rPr lang="cs-CZ" sz="2500" dirty="0" smtClean="0">
                <a:latin typeface="Calibri" panose="020F0502020204030204" pitchFamily="34" charset="0"/>
              </a:rPr>
              <a:t>(např. prostě </a:t>
            </a:r>
            <a:r>
              <a:rPr lang="cs-CZ" sz="2500" dirty="0">
                <a:latin typeface="Calibri" panose="020F0502020204030204" pitchFamily="34" charset="0"/>
              </a:rPr>
              <a:t>sdělná, agitačně sdělná a </a:t>
            </a:r>
            <a:r>
              <a:rPr lang="cs-CZ" sz="2500" dirty="0" err="1">
                <a:latin typeface="Calibri" panose="020F0502020204030204" pitchFamily="34" charset="0"/>
              </a:rPr>
              <a:t>ovlivňovací</a:t>
            </a:r>
            <a:r>
              <a:rPr lang="cs-CZ" sz="2500" dirty="0">
                <a:latin typeface="Calibri" panose="020F0502020204030204" pitchFamily="34" charset="0"/>
              </a:rPr>
              <a:t>, odborně sdělná a vzdělávací) a </a:t>
            </a:r>
            <a:r>
              <a:rPr lang="cs-CZ" sz="2500" b="1" dirty="0">
                <a:latin typeface="Calibri" panose="020F0502020204030204" pitchFamily="34" charset="0"/>
              </a:rPr>
              <a:t>cíl komunikace</a:t>
            </a:r>
          </a:p>
          <a:p>
            <a:pPr lvl="0"/>
            <a:r>
              <a:rPr lang="cs-CZ" sz="2500" dirty="0" smtClean="0">
                <a:latin typeface="Calibri" panose="020F0502020204030204" pitchFamily="34" charset="0"/>
              </a:rPr>
              <a:t>- </a:t>
            </a:r>
            <a:r>
              <a:rPr lang="cs-CZ" sz="2500" b="1" dirty="0" smtClean="0">
                <a:latin typeface="Calibri" panose="020F0502020204030204" pitchFamily="34" charset="0"/>
              </a:rPr>
              <a:t>ráz </a:t>
            </a:r>
            <a:r>
              <a:rPr lang="cs-CZ" sz="2500" b="1" dirty="0">
                <a:latin typeface="Calibri" panose="020F0502020204030204" pitchFamily="34" charset="0"/>
              </a:rPr>
              <a:t>komunikace</a:t>
            </a:r>
            <a:r>
              <a:rPr lang="cs-CZ" sz="2500" dirty="0">
                <a:latin typeface="Calibri" panose="020F0502020204030204" pitchFamily="34" charset="0"/>
              </a:rPr>
              <a:t> – oficiální, polooficiální, neoficiální, soukromý, důvěrný, familiární</a:t>
            </a:r>
          </a:p>
          <a:p>
            <a:pPr lvl="0"/>
            <a:r>
              <a:rPr lang="cs-CZ" sz="2500" dirty="0" smtClean="0">
                <a:latin typeface="Calibri" panose="020F0502020204030204" pitchFamily="34" charset="0"/>
              </a:rPr>
              <a:t>- </a:t>
            </a:r>
            <a:r>
              <a:rPr lang="cs-CZ" sz="2500" b="1" dirty="0" smtClean="0">
                <a:latin typeface="Calibri" panose="020F0502020204030204" pitchFamily="34" charset="0"/>
              </a:rPr>
              <a:t>situace </a:t>
            </a:r>
            <a:r>
              <a:rPr lang="cs-CZ" sz="2500" b="1" dirty="0">
                <a:latin typeface="Calibri" panose="020F0502020204030204" pitchFamily="34" charset="0"/>
              </a:rPr>
              <a:t>kolem vzniku textu </a:t>
            </a:r>
            <a:r>
              <a:rPr lang="cs-CZ" sz="2500" dirty="0">
                <a:latin typeface="Calibri" panose="020F0502020204030204" pitchFamily="34" charset="0"/>
              </a:rPr>
              <a:t>– připravenost, nepřipravenost</a:t>
            </a:r>
          </a:p>
          <a:p>
            <a:pPr lvl="0"/>
            <a:r>
              <a:rPr lang="cs-CZ" sz="2500" dirty="0" smtClean="0">
                <a:latin typeface="Calibri" panose="020F0502020204030204" pitchFamily="34" charset="0"/>
              </a:rPr>
              <a:t>- </a:t>
            </a:r>
            <a:r>
              <a:rPr lang="cs-CZ" sz="2500" b="1" dirty="0" smtClean="0">
                <a:latin typeface="Calibri" panose="020F0502020204030204" pitchFamily="34" charset="0"/>
              </a:rPr>
              <a:t>prostředí </a:t>
            </a:r>
            <a:r>
              <a:rPr lang="cs-CZ" sz="2500" b="1" dirty="0">
                <a:latin typeface="Calibri" panose="020F0502020204030204" pitchFamily="34" charset="0"/>
              </a:rPr>
              <a:t>jeho realizace </a:t>
            </a:r>
            <a:r>
              <a:rPr lang="cs-CZ" sz="2500" dirty="0">
                <a:latin typeface="Calibri" panose="020F0502020204030204" pitchFamily="34" charset="0"/>
              </a:rPr>
              <a:t>– soukromí, veřejné; známé, neznámé</a:t>
            </a:r>
          </a:p>
          <a:p>
            <a:pPr lvl="0"/>
            <a:r>
              <a:rPr lang="cs-CZ" sz="2500" dirty="0" smtClean="0">
                <a:latin typeface="Calibri" panose="020F0502020204030204" pitchFamily="34" charset="0"/>
              </a:rPr>
              <a:t>- </a:t>
            </a:r>
            <a:r>
              <a:rPr lang="cs-CZ" sz="2500" b="1" dirty="0" smtClean="0">
                <a:latin typeface="Calibri" panose="020F0502020204030204" pitchFamily="34" charset="0"/>
              </a:rPr>
              <a:t>charakter </a:t>
            </a:r>
            <a:r>
              <a:rPr lang="cs-CZ" sz="2500" b="1" dirty="0">
                <a:latin typeface="Calibri" panose="020F0502020204030204" pitchFamily="34" charset="0"/>
              </a:rPr>
              <a:t>adresáta nebo kolektivu </a:t>
            </a:r>
            <a:r>
              <a:rPr lang="cs-CZ" sz="2500" b="1" dirty="0" smtClean="0">
                <a:latin typeface="Calibri" panose="020F0502020204030204" pitchFamily="34" charset="0"/>
              </a:rPr>
              <a:t>adresátů</a:t>
            </a:r>
            <a:r>
              <a:rPr lang="cs-CZ" sz="2500" dirty="0" smtClean="0">
                <a:latin typeface="Calibri" panose="020F0502020204030204" pitchFamily="34" charset="0"/>
              </a:rPr>
              <a:t>; uvědomělý </a:t>
            </a:r>
            <a:r>
              <a:rPr lang="cs-CZ" sz="2500" dirty="0">
                <a:latin typeface="Calibri" panose="020F0502020204030204" pitchFamily="34" charset="0"/>
              </a:rPr>
              <a:t>postoj k nim</a:t>
            </a:r>
          </a:p>
          <a:p>
            <a:pPr lvl="0"/>
            <a:r>
              <a:rPr lang="cs-CZ" sz="2500" dirty="0" smtClean="0">
                <a:latin typeface="Calibri" panose="020F0502020204030204" pitchFamily="34" charset="0"/>
              </a:rPr>
              <a:t>+ </a:t>
            </a:r>
            <a:r>
              <a:rPr lang="cs-CZ" sz="2500" b="1" dirty="0" smtClean="0">
                <a:latin typeface="Calibri" panose="020F0502020204030204" pitchFamily="34" charset="0"/>
              </a:rPr>
              <a:t>volba </a:t>
            </a:r>
            <a:r>
              <a:rPr lang="cs-CZ" sz="2500" b="1" dirty="0">
                <a:latin typeface="Calibri" panose="020F0502020204030204" pitchFamily="34" charset="0"/>
              </a:rPr>
              <a:t>tématu</a:t>
            </a:r>
            <a:r>
              <a:rPr lang="cs-CZ" sz="2500" dirty="0">
                <a:latin typeface="Calibri" panose="020F0502020204030204" pitchFamily="34" charset="0"/>
              </a:rPr>
              <a:t> ovlivňuje stylové vlastnosti komunikátu</a:t>
            </a:r>
          </a:p>
          <a:p>
            <a:pPr lvl="1" algn="just"/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242445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99288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u="sng" dirty="0">
                <a:latin typeface="Calibri" panose="020F0502020204030204" pitchFamily="34" charset="0"/>
              </a:rPr>
              <a:t>Stylová </a:t>
            </a:r>
            <a:r>
              <a:rPr lang="cs-CZ" sz="2400" b="1" u="sng" dirty="0" err="1">
                <a:latin typeface="Calibri" panose="020F0502020204030204" pitchFamily="34" charset="0"/>
              </a:rPr>
              <a:t>příznakovost</a:t>
            </a:r>
            <a:r>
              <a:rPr lang="cs-CZ" sz="2400" b="1" u="sng" dirty="0">
                <a:latin typeface="Calibri" panose="020F0502020204030204" pitchFamily="34" charset="0"/>
              </a:rPr>
              <a:t>/</a:t>
            </a:r>
            <a:r>
              <a:rPr lang="cs-CZ" sz="2400" b="1" u="sng" dirty="0" err="1">
                <a:latin typeface="Calibri" panose="020F0502020204030204" pitchFamily="34" charset="0"/>
              </a:rPr>
              <a:t>nepříznakovost</a:t>
            </a:r>
            <a:r>
              <a:rPr lang="cs-CZ" sz="2400" b="1" u="sng" dirty="0">
                <a:latin typeface="Calibri" panose="020F0502020204030204" pitchFamily="34" charset="0"/>
              </a:rPr>
              <a:t> </a:t>
            </a:r>
            <a:endParaRPr lang="cs-CZ" sz="2400" b="1" u="sng" dirty="0" smtClean="0">
              <a:latin typeface="Calibri" panose="020F0502020204030204" pitchFamily="34" charset="0"/>
            </a:endParaRPr>
          </a:p>
          <a:p>
            <a:r>
              <a:rPr lang="cs-CZ" sz="2400" b="1" u="sng" dirty="0" smtClean="0">
                <a:latin typeface="Calibri" panose="020F0502020204030204" pitchFamily="34" charset="0"/>
              </a:rPr>
              <a:t>komunikačních </a:t>
            </a:r>
            <a:r>
              <a:rPr lang="cs-CZ" sz="2400" b="1" u="sng" dirty="0">
                <a:latin typeface="Calibri" panose="020F0502020204030204" pitchFamily="34" charset="0"/>
              </a:rPr>
              <a:t>prostředků</a:t>
            </a:r>
            <a:endParaRPr lang="cs-CZ" sz="2400" dirty="0">
              <a:latin typeface="Calibri" panose="020F0502020204030204" pitchFamily="34" charset="0"/>
            </a:endParaRPr>
          </a:p>
          <a:p>
            <a:endParaRPr lang="cs-CZ" sz="2100" b="1" dirty="0" smtClean="0">
              <a:latin typeface="Calibri" panose="020F0502020204030204" pitchFamily="34" charset="0"/>
            </a:endParaRPr>
          </a:p>
          <a:p>
            <a:r>
              <a:rPr lang="cs-CZ" sz="2100" b="1" dirty="0" smtClean="0">
                <a:latin typeface="Calibri" panose="020F0502020204030204" pitchFamily="34" charset="0"/>
              </a:rPr>
              <a:t>truhlář</a:t>
            </a:r>
          </a:p>
          <a:p>
            <a:r>
              <a:rPr lang="cs-CZ" sz="2100" b="1" dirty="0" smtClean="0">
                <a:latin typeface="Calibri" panose="020F0502020204030204" pitchFamily="34" charset="0"/>
              </a:rPr>
              <a:t>dědina</a:t>
            </a:r>
          </a:p>
          <a:p>
            <a:r>
              <a:rPr lang="cs-CZ" sz="2100" b="1" dirty="0" smtClean="0">
                <a:latin typeface="Calibri" panose="020F0502020204030204" pitchFamily="34" charset="0"/>
              </a:rPr>
              <a:t>děják</a:t>
            </a:r>
          </a:p>
          <a:p>
            <a:r>
              <a:rPr lang="cs-CZ" sz="2100" b="1" dirty="0" err="1" smtClean="0">
                <a:latin typeface="Calibri" panose="020F0502020204030204" pitchFamily="34" charset="0"/>
              </a:rPr>
              <a:t>pacoš</a:t>
            </a:r>
            <a:endParaRPr lang="cs-CZ" sz="2100" b="1" dirty="0" smtClean="0">
              <a:latin typeface="Calibri" panose="020F0502020204030204" pitchFamily="34" charset="0"/>
            </a:endParaRPr>
          </a:p>
          <a:p>
            <a:r>
              <a:rPr lang="cs-CZ" sz="2100" b="1" dirty="0" smtClean="0">
                <a:latin typeface="Calibri" panose="020F0502020204030204" pitchFamily="34" charset="0"/>
              </a:rPr>
              <a:t>perník</a:t>
            </a:r>
          </a:p>
          <a:p>
            <a:r>
              <a:rPr lang="cs-CZ" sz="2100" b="1" dirty="0" err="1" smtClean="0">
                <a:latin typeface="Calibri" panose="020F0502020204030204" pitchFamily="34" charset="0"/>
              </a:rPr>
              <a:t>hamoun</a:t>
            </a:r>
            <a:endParaRPr lang="cs-CZ" sz="2100" b="1" dirty="0" smtClean="0">
              <a:latin typeface="Calibri" panose="020F0502020204030204" pitchFamily="34" charset="0"/>
            </a:endParaRPr>
          </a:p>
          <a:p>
            <a:r>
              <a:rPr lang="cs-CZ" sz="2100" b="1" dirty="0" smtClean="0">
                <a:latin typeface="Calibri" panose="020F0502020204030204" pitchFamily="34" charset="0"/>
              </a:rPr>
              <a:t>maminečka</a:t>
            </a:r>
          </a:p>
          <a:p>
            <a:r>
              <a:rPr lang="cs-CZ" sz="2100" b="1" smtClean="0">
                <a:latin typeface="Calibri" panose="020F0502020204030204" pitchFamily="34" charset="0"/>
              </a:rPr>
              <a:t>luna</a:t>
            </a:r>
            <a:endParaRPr lang="cs-CZ" sz="2100" b="1" dirty="0" smtClean="0">
              <a:latin typeface="Calibri" panose="020F0502020204030204" pitchFamily="34" charset="0"/>
            </a:endParaRPr>
          </a:p>
          <a:p>
            <a:endParaRPr lang="cs-CZ" sz="2000" dirty="0">
              <a:latin typeface="Calibri" panose="020F0502020204030204" pitchFamily="34" charset="0"/>
            </a:endParaRPr>
          </a:p>
          <a:p>
            <a:endParaRPr lang="cs-CZ" sz="2100" b="1" dirty="0" smtClean="0">
              <a:latin typeface="Calibri" panose="020F0502020204030204" pitchFamily="34" charset="0"/>
            </a:endParaRPr>
          </a:p>
          <a:p>
            <a:endParaRPr lang="cs-CZ" sz="2100" b="1" dirty="0">
              <a:latin typeface="Calibri" panose="020F0502020204030204" pitchFamily="34" charset="0"/>
            </a:endParaRPr>
          </a:p>
          <a:p>
            <a:endParaRPr lang="cs-CZ" sz="21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05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992888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u="sng" dirty="0">
                <a:latin typeface="Calibri" panose="020F0502020204030204" pitchFamily="34" charset="0"/>
              </a:rPr>
              <a:t>Stylová </a:t>
            </a:r>
            <a:r>
              <a:rPr lang="cs-CZ" sz="2400" b="1" u="sng" dirty="0" err="1">
                <a:latin typeface="Calibri" panose="020F0502020204030204" pitchFamily="34" charset="0"/>
              </a:rPr>
              <a:t>příznakovost</a:t>
            </a:r>
            <a:r>
              <a:rPr lang="cs-CZ" sz="2400" b="1" u="sng" dirty="0">
                <a:latin typeface="Calibri" panose="020F0502020204030204" pitchFamily="34" charset="0"/>
              </a:rPr>
              <a:t>/</a:t>
            </a:r>
            <a:r>
              <a:rPr lang="cs-CZ" sz="2400" b="1" u="sng" dirty="0" err="1">
                <a:latin typeface="Calibri" panose="020F0502020204030204" pitchFamily="34" charset="0"/>
              </a:rPr>
              <a:t>nepříznakovost</a:t>
            </a:r>
            <a:r>
              <a:rPr lang="cs-CZ" sz="2400" b="1" u="sng" dirty="0">
                <a:latin typeface="Calibri" panose="020F0502020204030204" pitchFamily="34" charset="0"/>
              </a:rPr>
              <a:t> </a:t>
            </a:r>
            <a:endParaRPr lang="cs-CZ" sz="2400" b="1" u="sng" dirty="0" smtClean="0">
              <a:latin typeface="Calibri" panose="020F0502020204030204" pitchFamily="34" charset="0"/>
            </a:endParaRPr>
          </a:p>
          <a:p>
            <a:r>
              <a:rPr lang="cs-CZ" sz="2400" b="1" u="sng" dirty="0" smtClean="0">
                <a:latin typeface="Calibri" panose="020F0502020204030204" pitchFamily="34" charset="0"/>
              </a:rPr>
              <a:t>komunikačních </a:t>
            </a:r>
            <a:r>
              <a:rPr lang="cs-CZ" sz="2400" b="1" u="sng" dirty="0">
                <a:latin typeface="Calibri" panose="020F0502020204030204" pitchFamily="34" charset="0"/>
              </a:rPr>
              <a:t>prostředků</a:t>
            </a:r>
            <a:endParaRPr lang="cs-CZ" sz="2400" dirty="0">
              <a:latin typeface="Calibri" panose="020F0502020204030204" pitchFamily="34" charset="0"/>
            </a:endParaRPr>
          </a:p>
          <a:p>
            <a:endParaRPr lang="cs-CZ" sz="2100" b="1" dirty="0" smtClean="0">
              <a:latin typeface="Calibri" panose="020F0502020204030204" pitchFamily="34" charset="0"/>
            </a:endParaRPr>
          </a:p>
          <a:p>
            <a:endParaRPr lang="cs-CZ" sz="2100" b="1" dirty="0">
              <a:latin typeface="Calibri" panose="020F0502020204030204" pitchFamily="34" charset="0"/>
            </a:endParaRPr>
          </a:p>
          <a:p>
            <a:r>
              <a:rPr lang="cs-CZ" sz="2100" b="1" dirty="0" smtClean="0">
                <a:latin typeface="Calibri" panose="020F0502020204030204" pitchFamily="34" charset="0"/>
              </a:rPr>
              <a:t>nespisovnost /hovorovost / </a:t>
            </a:r>
            <a:r>
              <a:rPr lang="cs-CZ" sz="2100" b="1" dirty="0" err="1" smtClean="0">
                <a:latin typeface="Calibri" panose="020F0502020204030204" pitchFamily="34" charset="0"/>
              </a:rPr>
              <a:t>nepříznakovost</a:t>
            </a:r>
            <a:r>
              <a:rPr lang="cs-CZ" sz="2100" b="1" dirty="0" smtClean="0">
                <a:latin typeface="Calibri" panose="020F0502020204030204" pitchFamily="34" charset="0"/>
              </a:rPr>
              <a:t> / </a:t>
            </a:r>
            <a:r>
              <a:rPr lang="cs-CZ" sz="2100" b="1" dirty="0">
                <a:latin typeface="Calibri" panose="020F0502020204030204" pitchFamily="34" charset="0"/>
              </a:rPr>
              <a:t>knižnost </a:t>
            </a:r>
            <a:r>
              <a:rPr lang="cs-CZ" sz="2100" b="1" dirty="0" smtClean="0">
                <a:latin typeface="Calibri" panose="020F0502020204030204" pitchFamily="34" charset="0"/>
              </a:rPr>
              <a:t>/</a:t>
            </a:r>
            <a:r>
              <a:rPr lang="cs-CZ" sz="2100" b="1" dirty="0">
                <a:latin typeface="Calibri" panose="020F0502020204030204" pitchFamily="34" charset="0"/>
              </a:rPr>
              <a:t>archaičnost</a:t>
            </a:r>
            <a:endParaRPr lang="cs-CZ" sz="2100" dirty="0">
              <a:latin typeface="Calibri" panose="020F0502020204030204" pitchFamily="34" charset="0"/>
            </a:endParaRPr>
          </a:p>
          <a:p>
            <a:r>
              <a:rPr lang="cs-CZ" sz="2100" b="1" dirty="0">
                <a:latin typeface="Calibri" panose="020F0502020204030204" pitchFamily="34" charset="0"/>
              </a:rPr>
              <a:t>(mimo normu) </a:t>
            </a:r>
            <a:r>
              <a:rPr lang="cs-CZ" sz="2100" b="1" dirty="0" smtClean="0">
                <a:latin typeface="Calibri" panose="020F0502020204030204" pitchFamily="34" charset="0"/>
              </a:rPr>
              <a:t>                    </a:t>
            </a:r>
            <a:r>
              <a:rPr lang="cs-CZ" sz="2100" b="1" dirty="0">
                <a:latin typeface="Calibri" panose="020F0502020204030204" pitchFamily="34" charset="0"/>
              </a:rPr>
              <a:t>(stylová neutrálnost)          </a:t>
            </a:r>
            <a:r>
              <a:rPr lang="cs-CZ" sz="2100" b="1" dirty="0" smtClean="0">
                <a:latin typeface="Calibri" panose="020F0502020204030204" pitchFamily="34" charset="0"/>
              </a:rPr>
              <a:t>    </a:t>
            </a:r>
            <a:r>
              <a:rPr lang="cs-CZ" sz="2100" b="1" dirty="0">
                <a:latin typeface="Calibri" panose="020F0502020204030204" pitchFamily="34" charset="0"/>
              </a:rPr>
              <a:t>( a historismy</a:t>
            </a:r>
            <a:r>
              <a:rPr lang="cs-CZ" sz="2100" b="1" dirty="0" smtClean="0">
                <a:latin typeface="Calibri" panose="020F0502020204030204" pitchFamily="34" charset="0"/>
              </a:rPr>
              <a:t>)</a:t>
            </a:r>
          </a:p>
          <a:p>
            <a:endParaRPr lang="cs-CZ" sz="2100" b="1" dirty="0">
              <a:latin typeface="Calibri" panose="020F0502020204030204" pitchFamily="34" charset="0"/>
            </a:endParaRPr>
          </a:p>
          <a:p>
            <a:r>
              <a:rPr lang="cs-CZ" sz="2000" dirty="0">
                <a:latin typeface="Calibri" panose="020F0502020204030204" pitchFamily="34" charset="0"/>
              </a:rPr>
              <a:t>z</a:t>
            </a:r>
            <a:r>
              <a:rPr lang="cs-CZ" sz="2000" dirty="0" smtClean="0">
                <a:latin typeface="Calibri" panose="020F0502020204030204" pitchFamily="34" charset="0"/>
              </a:rPr>
              <a:t>merčit		0		uvidět 	spatřit	uzřít 	</a:t>
            </a:r>
            <a:r>
              <a:rPr lang="cs-CZ" sz="2000" dirty="0" err="1" smtClean="0">
                <a:latin typeface="Calibri" panose="020F0502020204030204" pitchFamily="34" charset="0"/>
              </a:rPr>
              <a:t>zočit</a:t>
            </a:r>
            <a:endParaRPr lang="cs-CZ" sz="2000" dirty="0" smtClean="0">
              <a:latin typeface="Calibri" panose="020F0502020204030204" pitchFamily="34" charset="0"/>
            </a:endParaRPr>
          </a:p>
          <a:p>
            <a:r>
              <a:rPr lang="cs-CZ" sz="2000" dirty="0">
                <a:latin typeface="Calibri" panose="020F0502020204030204" pitchFamily="34" charset="0"/>
              </a:rPr>
              <a:t>b</a:t>
            </a:r>
            <a:r>
              <a:rPr lang="cs-CZ" sz="2000" dirty="0" smtClean="0">
                <a:latin typeface="Calibri" panose="020F0502020204030204" pitchFamily="34" charset="0"/>
              </a:rPr>
              <a:t>ulet		brečet                    plakat                ronit </a:t>
            </a:r>
            <a:r>
              <a:rPr lang="cs-CZ" sz="2000" dirty="0">
                <a:latin typeface="Calibri" panose="020F0502020204030204" pitchFamily="34" charset="0"/>
              </a:rPr>
              <a:t>slzy, lkát</a:t>
            </a:r>
          </a:p>
          <a:p>
            <a:r>
              <a:rPr lang="cs-CZ" sz="2000" dirty="0">
                <a:latin typeface="Calibri" panose="020F0502020204030204" pitchFamily="34" charset="0"/>
              </a:rPr>
              <a:t>                          </a:t>
            </a:r>
            <a:r>
              <a:rPr lang="cs-CZ" sz="2000" dirty="0" smtClean="0">
                <a:latin typeface="Calibri" panose="020F0502020204030204" pitchFamily="34" charset="0"/>
              </a:rPr>
              <a:t> 			výtah</a:t>
            </a:r>
            <a:r>
              <a:rPr lang="cs-CZ" sz="2000" dirty="0">
                <a:latin typeface="Calibri" panose="020F0502020204030204" pitchFamily="34" charset="0"/>
              </a:rPr>
              <a:t>		</a:t>
            </a:r>
            <a:r>
              <a:rPr lang="cs-CZ" sz="2000" dirty="0" smtClean="0">
                <a:latin typeface="Calibri" panose="020F0502020204030204" pitchFamily="34" charset="0"/>
              </a:rPr>
              <a:t>zdviž</a:t>
            </a:r>
          </a:p>
          <a:p>
            <a:r>
              <a:rPr lang="cs-CZ" sz="2000" dirty="0" smtClean="0">
                <a:latin typeface="Calibri" panose="020F0502020204030204" pitchFamily="34" charset="0"/>
              </a:rPr>
              <a:t>loch, basa		 	věznice 			šatlava</a:t>
            </a:r>
          </a:p>
          <a:p>
            <a:r>
              <a:rPr lang="cs-CZ" sz="2000" dirty="0" smtClean="0">
                <a:latin typeface="Calibri" panose="020F0502020204030204" pitchFamily="34" charset="0"/>
              </a:rPr>
              <a:t>		věžák 		věžový dům, výškový dům</a:t>
            </a:r>
            <a:endParaRPr lang="cs-CZ" sz="2000" dirty="0">
              <a:latin typeface="Calibri" panose="020F0502020204030204" pitchFamily="34" charset="0"/>
            </a:endParaRPr>
          </a:p>
          <a:p>
            <a:endParaRPr lang="cs-CZ" sz="2000" dirty="0"/>
          </a:p>
          <a:p>
            <a:endParaRPr lang="cs-CZ" sz="2000" dirty="0">
              <a:latin typeface="Calibri" panose="020F0502020204030204" pitchFamily="34" charset="0"/>
            </a:endParaRPr>
          </a:p>
          <a:p>
            <a:endParaRPr lang="cs-CZ" sz="2100" b="1" dirty="0" smtClean="0">
              <a:latin typeface="Calibri" panose="020F0502020204030204" pitchFamily="34" charset="0"/>
            </a:endParaRPr>
          </a:p>
          <a:p>
            <a:endParaRPr lang="cs-CZ" sz="2100" b="1" dirty="0">
              <a:latin typeface="Calibri" panose="020F0502020204030204" pitchFamily="34" charset="0"/>
            </a:endParaRPr>
          </a:p>
          <a:p>
            <a:endParaRPr lang="cs-CZ" sz="21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05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92696"/>
            <a:ext cx="777686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Požadavky na zakončení (</a:t>
            </a:r>
            <a:r>
              <a:rPr lang="cs-CZ" sz="2800" b="1" dirty="0" err="1" smtClean="0">
                <a:latin typeface="Calibri" panose="020F0502020204030204" pitchFamily="34" charset="0"/>
              </a:rPr>
              <a:t>zk</a:t>
            </a:r>
            <a:r>
              <a:rPr lang="cs-CZ" sz="2800" b="1" dirty="0" smtClean="0">
                <a:latin typeface="Calibri" panose="020F0502020204030204" pitchFamily="34" charset="0"/>
              </a:rPr>
              <a:t>, 4 kredity)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r>
              <a:rPr lang="cs-CZ" sz="2400" u="sng" dirty="0" smtClean="0">
                <a:latin typeface="Calibri" panose="020F0502020204030204" pitchFamily="34" charset="0"/>
              </a:rPr>
              <a:t>Metody hodnocení:</a:t>
            </a:r>
            <a:r>
              <a:rPr lang="cs-CZ" sz="2400" dirty="0" smtClean="0">
                <a:latin typeface="Calibri" panose="020F0502020204030204" pitchFamily="34" charset="0"/>
              </a:rPr>
              <a:t> </a:t>
            </a:r>
            <a:endParaRPr lang="cs-CZ" sz="2400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seminární práce (viz dále)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zkouška má část písemnou i ústní, písemná je předpokladem ústní (v tentýž den, viz tematické okruhy)</a:t>
            </a:r>
          </a:p>
        </p:txBody>
      </p:sp>
    </p:spTree>
    <p:extLst>
      <p:ext uri="{BB962C8B-B14F-4D97-AF65-F5344CB8AC3E}">
        <p14:creationId xmlns:p14="http://schemas.microsoft.com/office/powerpoint/2010/main" val="373305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836712"/>
            <a:ext cx="7416824" cy="629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Seminární práce</a:t>
            </a: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marL="800100" lvl="1" indent="-342900">
              <a:buFontTx/>
              <a:buChar char="-"/>
            </a:pPr>
            <a:r>
              <a:rPr lang="cs-CZ" sz="2500" u="sng" dirty="0" smtClean="0">
                <a:latin typeface="Calibri" panose="020F0502020204030204" pitchFamily="34" charset="0"/>
              </a:rPr>
              <a:t>téma dle vlastní volby:</a:t>
            </a:r>
          </a:p>
          <a:p>
            <a:pPr lvl="1"/>
            <a:r>
              <a:rPr lang="cs-CZ" sz="2500" dirty="0">
                <a:latin typeface="Calibri" panose="020F0502020204030204" pitchFamily="34" charset="0"/>
              </a:rPr>
              <a:t>1</a:t>
            </a:r>
            <a:r>
              <a:rPr lang="cs-CZ" sz="2500" dirty="0" smtClean="0">
                <a:latin typeface="Calibri" panose="020F0502020204030204" pitchFamily="34" charset="0"/>
              </a:rPr>
              <a:t>. Vypracování </a:t>
            </a:r>
            <a:r>
              <a:rPr lang="cs-CZ" sz="2500" dirty="0">
                <a:latin typeface="Calibri" panose="020F0502020204030204" pitchFamily="34" charset="0"/>
              </a:rPr>
              <a:t>rešerše se zaměřením na dětskou poezii, hádanky, říkadla, kvalitní písně autorské i folklorní. </a:t>
            </a:r>
            <a:endParaRPr lang="cs-CZ" sz="2500" dirty="0" smtClean="0">
              <a:latin typeface="Calibri" panose="020F0502020204030204" pitchFamily="34" charset="0"/>
            </a:endParaRPr>
          </a:p>
          <a:p>
            <a:pPr lvl="1"/>
            <a:r>
              <a:rPr lang="cs-CZ" sz="2500" dirty="0" smtClean="0">
                <a:latin typeface="Calibri" panose="020F0502020204030204" pitchFamily="34" charset="0"/>
              </a:rPr>
              <a:t>2</a:t>
            </a:r>
            <a:r>
              <a:rPr lang="cs-CZ" sz="2500" dirty="0">
                <a:latin typeface="Calibri" panose="020F0502020204030204" pitchFamily="34" charset="0"/>
              </a:rPr>
              <a:t>. Zpracování stylistické charakteristiky krátkého textu – text i styl dle volby. </a:t>
            </a:r>
            <a:endParaRPr lang="cs-CZ" sz="2500" dirty="0" smtClean="0">
              <a:latin typeface="Calibri" panose="020F0502020204030204" pitchFamily="34" charset="0"/>
            </a:endParaRPr>
          </a:p>
          <a:p>
            <a:pPr lvl="1"/>
            <a:r>
              <a:rPr lang="cs-CZ" sz="2500" dirty="0" smtClean="0">
                <a:latin typeface="Calibri" panose="020F0502020204030204" pitchFamily="34" charset="0"/>
              </a:rPr>
              <a:t>3</a:t>
            </a:r>
            <a:r>
              <a:rPr lang="cs-CZ" sz="2500" dirty="0">
                <a:latin typeface="Calibri" panose="020F0502020204030204" pitchFamily="34" charset="0"/>
              </a:rPr>
              <a:t>. </a:t>
            </a:r>
            <a:r>
              <a:rPr lang="cs-CZ" sz="2500" dirty="0" smtClean="0">
                <a:latin typeface="Calibri" panose="020F0502020204030204" pitchFamily="34" charset="0"/>
              </a:rPr>
              <a:t>Rozbor vybrané ukázky řečnického stylu ze současnosti či z historie.</a:t>
            </a:r>
          </a:p>
          <a:p>
            <a:pPr lvl="1"/>
            <a:endParaRPr lang="cs-CZ" sz="2500" dirty="0" smtClean="0">
              <a:latin typeface="Calibri" panose="020F0502020204030204" pitchFamily="34" charset="0"/>
            </a:endParaRPr>
          </a:p>
          <a:p>
            <a:pPr lvl="1"/>
            <a:r>
              <a:rPr lang="cs-CZ" sz="2500" dirty="0" smtClean="0">
                <a:latin typeface="Calibri" panose="020F0502020204030204" pitchFamily="34" charset="0"/>
              </a:rPr>
              <a:t>- Rozsah minimálně 2-3 strany; užití jiných zdrojů (citace a parafráze) je nutno vždy náležitě uvést</a:t>
            </a:r>
            <a:endParaRPr lang="cs-CZ" sz="2500" dirty="0">
              <a:latin typeface="Calibri" panose="020F0502020204030204" pitchFamily="34" charset="0"/>
            </a:endParaRPr>
          </a:p>
          <a:p>
            <a:pPr lvl="1"/>
            <a:endParaRPr lang="cs-CZ" sz="2400" dirty="0" smtClean="0">
              <a:latin typeface="Calibri" panose="020F0502020204030204" pitchFamily="34" charset="0"/>
            </a:endParaRPr>
          </a:p>
          <a:p>
            <a:pPr marL="800100" lvl="1" indent="-34290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800100" lvl="1" indent="-3429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95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836712"/>
            <a:ext cx="7416824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Závazné termíny</a:t>
            </a: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marL="800100" lvl="1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do </a:t>
            </a:r>
            <a:r>
              <a:rPr lang="cs-CZ" sz="2400" b="1" dirty="0" smtClean="0">
                <a:latin typeface="Calibri" panose="020F0502020204030204" pitchFamily="34" charset="0"/>
              </a:rPr>
              <a:t>19.4.2016</a:t>
            </a:r>
            <a:r>
              <a:rPr lang="cs-CZ" sz="2400" dirty="0" smtClean="0">
                <a:latin typeface="Calibri" panose="020F0502020204030204" pitchFamily="34" charset="0"/>
              </a:rPr>
              <a:t> </a:t>
            </a:r>
            <a:r>
              <a:rPr lang="cs-CZ" sz="2400" dirty="0" smtClean="0">
                <a:latin typeface="Calibri" panose="020F0502020204030204" pitchFamily="34" charset="0"/>
              </a:rPr>
              <a:t>se domluvit na tématu písemné seminární práce – osobně, nebo zaslat na adresu 134815@mail.muni.cz → do týdne potvrzení, popřípadě komentář</a:t>
            </a:r>
          </a:p>
          <a:p>
            <a:pPr marL="800100" lvl="1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do </a:t>
            </a:r>
            <a:r>
              <a:rPr lang="cs-CZ" sz="2400" b="1" dirty="0" smtClean="0">
                <a:latin typeface="Calibri" panose="020F0502020204030204" pitchFamily="34" charset="0"/>
              </a:rPr>
              <a:t>23. 5. </a:t>
            </a:r>
            <a:r>
              <a:rPr lang="cs-CZ" sz="2400" b="1" smtClean="0">
                <a:latin typeface="Calibri" panose="020F0502020204030204" pitchFamily="34" charset="0"/>
              </a:rPr>
              <a:t>2016 </a:t>
            </a:r>
            <a:r>
              <a:rPr lang="cs-CZ" sz="2400" dirty="0" smtClean="0">
                <a:latin typeface="Calibri" panose="020F0502020204030204" pitchFamily="34" charset="0"/>
              </a:rPr>
              <a:t>odevzdat seminární práci prostřednictví odevzdávány v </a:t>
            </a:r>
            <a:r>
              <a:rPr lang="cs-CZ" sz="2400" dirty="0" err="1" smtClean="0">
                <a:latin typeface="Calibri" panose="020F0502020204030204" pitchFamily="34" charset="0"/>
              </a:rPr>
              <a:t>ISu</a:t>
            </a:r>
            <a:r>
              <a:rPr lang="cs-CZ" sz="2400" dirty="0" smtClean="0">
                <a:latin typeface="Calibri" panose="020F0502020204030204" pitchFamily="34" charset="0"/>
              </a:rPr>
              <a:t> (nejpozději týden před termínem zkoušky)</a:t>
            </a:r>
          </a:p>
          <a:p>
            <a:pPr marL="800100" lvl="1" indent="-34290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800100" lvl="1" indent="-3429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692696"/>
            <a:ext cx="792088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Literatura</a:t>
            </a:r>
          </a:p>
          <a:p>
            <a:pPr lvl="1" algn="just"/>
            <a:endParaRPr lang="cs-CZ" sz="19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000" dirty="0">
                <a:latin typeface="Calibri" panose="020F0502020204030204" pitchFamily="34" charset="0"/>
              </a:rPr>
              <a:t>ČECHOVÁ, Marie, Marie KRČMOVÁ a Eva MINÁŘOVÁ. Současná stylistika. Vyd. 1. Praha: Lidové noviny, 2008</a:t>
            </a:r>
          </a:p>
          <a:p>
            <a:pPr marL="800100" lvl="1" indent="-342900" algn="just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LUKAVSKÝ, Radovan. Kultura mluveného slova. Praha: AMU, 2000.</a:t>
            </a:r>
            <a:endParaRPr lang="cs-CZ" sz="2000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000" dirty="0">
                <a:latin typeface="Calibri" panose="020F0502020204030204" pitchFamily="34" charset="0"/>
              </a:rPr>
              <a:t>SMOLÍKOVÁ, Kateřina. Rámcový vzdělávací program pro předškolní vzdělávání. Praha: Výzkumný ústav pedagogický v Praze, 2004</a:t>
            </a:r>
          </a:p>
          <a:p>
            <a:pPr marL="800100" lvl="1" indent="-342900" algn="just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HŮRKOVÁ-NOVOTNÁ</a:t>
            </a:r>
            <a:r>
              <a:rPr lang="cs-CZ" sz="2000" dirty="0">
                <a:latin typeface="Calibri" panose="020F0502020204030204" pitchFamily="34" charset="0"/>
              </a:rPr>
              <a:t>, Jiřina a Vítězslava ŠRÁMKOVÁ. Mluvený projev a přednes. 2. vyd. Praha: Státní pedagogické nakladatelství, </a:t>
            </a:r>
            <a:r>
              <a:rPr lang="cs-CZ" sz="2000" dirty="0" smtClean="0">
                <a:latin typeface="Calibri" panose="020F0502020204030204" pitchFamily="34" charset="0"/>
              </a:rPr>
              <a:t>1985</a:t>
            </a:r>
          </a:p>
          <a:p>
            <a:pPr marL="800100" lvl="1" indent="-342900" algn="just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ŠIMANOVSKÝ, Zdeněk a Václav MERTIN. Hry pomáhají s problémy. 1. </a:t>
            </a:r>
            <a:r>
              <a:rPr lang="cs-CZ" sz="2000" dirty="0" err="1" smtClean="0">
                <a:latin typeface="Calibri" panose="020F0502020204030204" pitchFamily="34" charset="0"/>
              </a:rPr>
              <a:t>vyd</a:t>
            </a:r>
            <a:r>
              <a:rPr lang="cs-CZ" sz="2000" dirty="0" smtClean="0">
                <a:latin typeface="Calibri" panose="020F0502020204030204" pitchFamily="34" charset="0"/>
              </a:rPr>
              <a:t>. Praha: Portál, 1996</a:t>
            </a:r>
            <a:endParaRPr lang="cs-CZ" sz="2000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000" dirty="0">
                <a:latin typeface="Calibri" panose="020F0502020204030204" pitchFamily="34" charset="0"/>
              </a:rPr>
              <a:t>KRAUS, Jiří. Rétorika v evropské kultuře. Vyd. 2., </a:t>
            </a:r>
            <a:r>
              <a:rPr lang="cs-CZ" sz="2000" dirty="0" err="1">
                <a:latin typeface="Calibri" panose="020F0502020204030204" pitchFamily="34" charset="0"/>
              </a:rPr>
              <a:t>přeprac</a:t>
            </a:r>
            <a:r>
              <a:rPr lang="cs-CZ" sz="2000" dirty="0">
                <a:latin typeface="Calibri" panose="020F0502020204030204" pitchFamily="34" charset="0"/>
              </a:rPr>
              <a:t>. Praha: Academia, 1998</a:t>
            </a: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04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56084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Komunikace verbální a neverbální</a:t>
            </a: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Komunikace jako proces</a:t>
            </a: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Komunikační funkce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Styly a stylistika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Funkční styly</a:t>
            </a: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53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5608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Základní funkční styly</a:t>
            </a:r>
          </a:p>
          <a:p>
            <a:pPr lvl="1" algn="just"/>
            <a:endParaRPr lang="cs-CZ" sz="2800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hovorový (</a:t>
            </a:r>
            <a:r>
              <a:rPr lang="cs-CZ" sz="2800" dirty="0" err="1" smtClean="0">
                <a:latin typeface="Calibri" panose="020F0502020204030204" pitchFamily="34" charset="0"/>
              </a:rPr>
              <a:t>prostěsdělovací</a:t>
            </a:r>
            <a:r>
              <a:rPr lang="cs-CZ" sz="2800" dirty="0" smtClean="0">
                <a:latin typeface="Calibri" panose="020F0502020204030204" pitchFamily="34" charset="0"/>
              </a:rPr>
              <a:t>)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administrativní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odborný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publicistický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umělecký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řečnický</a:t>
            </a:r>
          </a:p>
          <a:p>
            <a:pPr marL="914400" lvl="1" indent="-457200" algn="just">
              <a:buFontTx/>
              <a:buChar char="-"/>
            </a:pPr>
            <a:endParaRPr lang="cs-CZ" sz="2800" b="1" dirty="0" smtClean="0">
              <a:latin typeface="Calibri" panose="020F0502020204030204" pitchFamily="34" charset="0"/>
            </a:endParaRP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24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56084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Otázka jazykové správnosti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Spisovnost-nespisovnost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Přiměřenost (adekvátnost) – nepřiměřenost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Jazyková kultura – </a:t>
            </a:r>
            <a:r>
              <a:rPr lang="cs-CZ" sz="2800" b="1" dirty="0" err="1" smtClean="0">
                <a:latin typeface="Calibri" panose="020F0502020204030204" pitchFamily="34" charset="0"/>
              </a:rPr>
              <a:t>kultura</a:t>
            </a:r>
            <a:r>
              <a:rPr lang="cs-CZ" sz="2800" b="1" dirty="0" smtClean="0">
                <a:latin typeface="Calibri" panose="020F0502020204030204" pitchFamily="34" charset="0"/>
              </a:rPr>
              <a:t> jazyka a kultura řeči</a:t>
            </a: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Správnost mluvnická, pravopisná a výslovnostní</a:t>
            </a: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Úzus, norma a kodifikace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04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Stylotvorné faktory/slohotvorní činitelé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a) subjektivní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b) objektivní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26641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3449</TotalTime>
  <Words>410</Words>
  <Application>Microsoft Office PowerPoint</Application>
  <PresentationFormat>Předvádění na obrazovce (4:3)</PresentationFormat>
  <Paragraphs>112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Calibri</vt:lpstr>
      <vt:lpstr>Century Gothic</vt:lpstr>
      <vt:lpstr>Wingdings 2</vt:lpstr>
      <vt:lpstr>Austin</vt:lpstr>
      <vt:lpstr>Jazyková kultura a komunikativní dovednosti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Lollok</cp:lastModifiedBy>
  <cp:revision>610</cp:revision>
  <dcterms:created xsi:type="dcterms:W3CDTF">2013-04-13T14:50:58Z</dcterms:created>
  <dcterms:modified xsi:type="dcterms:W3CDTF">2016-03-09T13:32:21Z</dcterms:modified>
</cp:coreProperties>
</file>