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  <dgm:t>
        <a:bodyPr/>
        <a:lstStyle/>
        <a:p>
          <a:endParaRPr lang="cs-CZ"/>
        </a:p>
      </dgm:t>
    </dgm:pt>
    <dgm:pt modelId="{27EC902F-311C-43EF-ADAD-2F034CCCF0EF}" type="sibTrans" cxnId="{6398CEFE-1793-46E0-944B-16DCCD2EE62E}">
      <dgm:prSet/>
      <dgm:spPr/>
      <dgm:t>
        <a:bodyPr/>
        <a:lstStyle/>
        <a:p>
          <a:endParaRPr lang="cs-CZ"/>
        </a:p>
      </dgm:t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  <dgm:t>
        <a:bodyPr/>
        <a:lstStyle/>
        <a:p>
          <a:endParaRPr lang="cs-CZ"/>
        </a:p>
      </dgm:t>
    </dgm:pt>
    <dgm:pt modelId="{C92363BF-72F2-48E3-A4E3-B4A910975C8B}" type="sibTrans" cxnId="{4749D831-21C4-4562-80A9-6B16C3FC716A}">
      <dgm:prSet/>
      <dgm:spPr/>
      <dgm:t>
        <a:bodyPr/>
        <a:lstStyle/>
        <a:p>
          <a:endParaRPr lang="cs-CZ"/>
        </a:p>
      </dgm:t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  <dgm:t>
        <a:bodyPr/>
        <a:lstStyle/>
        <a:p>
          <a:endParaRPr lang="cs-CZ"/>
        </a:p>
      </dgm:t>
    </dgm:pt>
    <dgm:pt modelId="{83ABFA0D-4A34-4E27-A7E6-7FFACDDD00E5}" type="sibTrans" cxnId="{D3B246B9-A2BE-4F47-9F57-096BE37DFD99}">
      <dgm:prSet/>
      <dgm:spPr/>
      <dgm:t>
        <a:bodyPr/>
        <a:lstStyle/>
        <a:p>
          <a:endParaRPr lang="cs-CZ"/>
        </a:p>
      </dgm:t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  <dgm:t>
        <a:bodyPr/>
        <a:lstStyle/>
        <a:p>
          <a:endParaRPr lang="cs-CZ"/>
        </a:p>
      </dgm:t>
    </dgm:pt>
    <dgm:pt modelId="{D399FFA6-DE6D-4CC0-8D6D-584DEDB664CE}" type="sibTrans" cxnId="{4D344096-CF39-4BF5-881D-FB075720915B}">
      <dgm:prSet/>
      <dgm:spPr/>
      <dgm:t>
        <a:bodyPr/>
        <a:lstStyle/>
        <a:p>
          <a:endParaRPr lang="cs-CZ"/>
        </a:p>
      </dgm:t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  <dgm:t>
        <a:bodyPr/>
        <a:lstStyle/>
        <a:p>
          <a:endParaRPr lang="cs-CZ"/>
        </a:p>
      </dgm:t>
    </dgm:pt>
    <dgm:pt modelId="{7C769DB9-18C5-4320-803B-AA89DDD6FC56}" type="sibTrans" cxnId="{7A2B3192-AE89-4909-89C0-DE354920FA9B}">
      <dgm:prSet/>
      <dgm:spPr/>
      <dgm:t>
        <a:bodyPr/>
        <a:lstStyle/>
        <a:p>
          <a:endParaRPr lang="cs-CZ"/>
        </a:p>
      </dgm:t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  <dgm:t>
        <a:bodyPr/>
        <a:lstStyle/>
        <a:p>
          <a:endParaRPr lang="cs-CZ"/>
        </a:p>
      </dgm:t>
    </dgm:pt>
    <dgm:pt modelId="{B8732057-A371-4362-9936-339710521914}" type="sibTrans" cxnId="{7222014E-4D33-480A-8688-25D0A3B08953}">
      <dgm:prSet/>
      <dgm:spPr/>
      <dgm:t>
        <a:bodyPr/>
        <a:lstStyle/>
        <a:p>
          <a:endParaRPr lang="cs-CZ"/>
        </a:p>
      </dgm:t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  <dgm:t>
        <a:bodyPr/>
        <a:lstStyle/>
        <a:p>
          <a:endParaRPr lang="cs-CZ"/>
        </a:p>
      </dgm:t>
    </dgm:pt>
    <dgm:pt modelId="{A3668769-D0EA-4663-B488-B2408D9D1ED4}" type="sibTrans" cxnId="{4CC2E3B4-7F70-42C1-99AD-F27FAB18B15E}">
      <dgm:prSet/>
      <dgm:spPr/>
      <dgm:t>
        <a:bodyPr/>
        <a:lstStyle/>
        <a:p>
          <a:endParaRPr lang="cs-CZ"/>
        </a:p>
      </dgm:t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  <dgm:t>
        <a:bodyPr/>
        <a:lstStyle/>
        <a:p>
          <a:endParaRPr lang="cs-CZ"/>
        </a:p>
      </dgm:t>
    </dgm:pt>
    <dgm:pt modelId="{C3931D0B-BFB5-44C9-87FB-C4AF013F867A}" type="sibTrans" cxnId="{D9BD623D-2027-4304-8872-E61325C5D3DF}">
      <dgm:prSet/>
      <dgm:spPr/>
      <dgm:t>
        <a:bodyPr/>
        <a:lstStyle/>
        <a:p>
          <a:endParaRPr lang="cs-CZ"/>
        </a:p>
      </dgm:t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  <dgm:t>
        <a:bodyPr/>
        <a:lstStyle/>
        <a:p>
          <a:endParaRPr lang="cs-CZ"/>
        </a:p>
      </dgm:t>
    </dgm:pt>
    <dgm:pt modelId="{AB6C9D91-E563-4983-893F-0DF11686CFBA}" type="sibTrans" cxnId="{EA432182-8248-41E7-B139-4503E6DFA3DD}">
      <dgm:prSet/>
      <dgm:spPr/>
      <dgm:t>
        <a:bodyPr/>
        <a:lstStyle/>
        <a:p>
          <a:endParaRPr lang="cs-CZ"/>
        </a:p>
      </dgm:t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  <dgm:t>
        <a:bodyPr/>
        <a:lstStyle/>
        <a:p>
          <a:endParaRPr lang="cs-CZ"/>
        </a:p>
      </dgm:t>
    </dgm:pt>
    <dgm:pt modelId="{D053DEAD-EBCA-4003-AB91-E0FC68ACAFA0}" type="sibTrans" cxnId="{41472400-C548-4178-B35B-E2ED9D0EA7B1}">
      <dgm:prSet/>
      <dgm:spPr/>
      <dgm:t>
        <a:bodyPr/>
        <a:lstStyle/>
        <a:p>
          <a:endParaRPr lang="cs-CZ"/>
        </a:p>
      </dgm:t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  <dgm:t>
        <a:bodyPr/>
        <a:lstStyle/>
        <a:p>
          <a:endParaRPr lang="cs-CZ"/>
        </a:p>
      </dgm:t>
    </dgm:pt>
    <dgm:pt modelId="{64459ED3-C039-4988-B0BB-924E1DB4F9FD}" type="sibTrans" cxnId="{10F882F3-640C-4F96-AB1C-9C33908F5F0F}">
      <dgm:prSet/>
      <dgm:spPr/>
      <dgm:t>
        <a:bodyPr/>
        <a:lstStyle/>
        <a:p>
          <a:endParaRPr lang="cs-CZ"/>
        </a:p>
      </dgm:t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  <dgm:t>
        <a:bodyPr/>
        <a:lstStyle/>
        <a:p>
          <a:endParaRPr lang="cs-CZ"/>
        </a:p>
      </dgm:t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  <dgm:t>
        <a:bodyPr/>
        <a:lstStyle/>
        <a:p>
          <a:endParaRPr lang="cs-CZ"/>
        </a:p>
      </dgm:t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  <dgm:t>
        <a:bodyPr/>
        <a:lstStyle/>
        <a:p>
          <a:endParaRPr lang="cs-CZ"/>
        </a:p>
      </dgm:t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  <dgm:t>
        <a:bodyPr/>
        <a:lstStyle/>
        <a:p>
          <a:endParaRPr lang="cs-CZ"/>
        </a:p>
      </dgm:t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  <dgm:t>
        <a:bodyPr/>
        <a:lstStyle/>
        <a:p>
          <a:endParaRPr lang="cs-CZ"/>
        </a:p>
      </dgm:t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  <dgm:t>
        <a:bodyPr/>
        <a:lstStyle/>
        <a:p>
          <a:endParaRPr lang="cs-CZ"/>
        </a:p>
      </dgm:t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  <dgm:t>
        <a:bodyPr/>
        <a:lstStyle/>
        <a:p>
          <a:endParaRPr lang="cs-CZ"/>
        </a:p>
      </dgm:t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  <dgm:t>
        <a:bodyPr/>
        <a:lstStyle/>
        <a:p>
          <a:endParaRPr lang="cs-CZ"/>
        </a:p>
      </dgm:t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poznávat</a:t>
          </a:r>
          <a:endParaRPr lang="cs-CZ" sz="2500" kern="1200" dirty="0"/>
        </a:p>
      </dsp:txBody>
      <dsp:txXfrm>
        <a:off x="4043220" y="492306"/>
        <a:ext cx="2863339" cy="725883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jednat</a:t>
          </a:r>
          <a:endParaRPr lang="cs-CZ" sz="2500" kern="1200" dirty="0"/>
        </a:p>
      </dsp:txBody>
      <dsp:txXfrm>
        <a:off x="4043220" y="1397277"/>
        <a:ext cx="2863339" cy="725883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4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žít společně</a:t>
          </a:r>
          <a:endParaRPr lang="cs-CZ" sz="2500" kern="1200" dirty="0"/>
        </a:p>
      </dsp:txBody>
      <dsp:txXfrm>
        <a:off x="4043220" y="2302248"/>
        <a:ext cx="2863339" cy="725883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Učit se být</a:t>
          </a:r>
          <a:endParaRPr lang="cs-CZ" sz="2500" kern="1200" dirty="0"/>
        </a:p>
      </dsp:txBody>
      <dsp:txXfrm>
        <a:off x="4043220" y="3207220"/>
        <a:ext cx="2863339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2.3.2016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společenstvím“.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Úkolem institucionálního předškolního vzdělávání je </a:t>
            </a:r>
            <a:r>
              <a:rPr lang="cs-CZ" dirty="0" smtClean="0">
                <a:solidFill>
                  <a:srgbClr val="FF0000"/>
                </a:solidFill>
              </a:rPr>
              <a:t>doplňovat rodinnou výchovu </a:t>
            </a:r>
            <a:r>
              <a:rPr lang="cs-CZ" dirty="0" smtClean="0"/>
              <a:t>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</a:t>
            </a:r>
          </a:p>
          <a:p>
            <a:pPr marL="0" indent="0" algn="r">
              <a:buNone/>
            </a:pPr>
            <a:r>
              <a:rPr lang="cs-CZ" dirty="0" smtClean="0"/>
              <a:t>(RVP PV, 2005, s. 7).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cíle (záměry)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jsou vymezeny v oblastech:</a:t>
            </a:r>
          </a:p>
          <a:p>
            <a:pPr>
              <a:buNone/>
            </a:pPr>
            <a:r>
              <a:rPr lang="cs-CZ" dirty="0" smtClean="0"/>
              <a:t>1. rozvíjení dítěte, jeho učení a poznání;</a:t>
            </a:r>
          </a:p>
          <a:p>
            <a:pPr>
              <a:buNone/>
            </a:pPr>
            <a:r>
              <a:rPr lang="cs-CZ" dirty="0" smtClean="0"/>
              <a:t>2. osvojení základů hodnot, na nichž je založena naše společnost;</a:t>
            </a:r>
          </a:p>
          <a:p>
            <a:pPr>
              <a:buNone/>
            </a:pPr>
            <a:r>
              <a:rPr lang="cs-CZ" dirty="0" smtClean="0"/>
              <a:t>3. získání osobní samostatnosti a schopnosti projevovat se jako samostatná osobnost působící na své okolí.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mravní výchovy je „autonomní, vnitřně integrovaná, svobodná a zodpovědná osobnost, která uvědoměle mravně jedná na základě svého vnitřního přesvědčení a v souladu se společensky přijatými mravními normami (za účasti svědomí jako vnitřního regulátora jednání a chování</a:t>
            </a:r>
            <a:r>
              <a:rPr lang="cs-CZ" dirty="0" smtClean="0"/>
              <a:t>).“</a:t>
            </a: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mravní </a:t>
            </a:r>
            <a:r>
              <a:rPr lang="cs-CZ" dirty="0" smtClean="0"/>
              <a:t>normy (pravidla, způsoby hodnocení);</a:t>
            </a:r>
          </a:p>
          <a:p>
            <a:r>
              <a:rPr lang="cs-CZ" dirty="0" smtClean="0"/>
              <a:t>společenské </a:t>
            </a:r>
            <a:r>
              <a:rPr lang="cs-CZ" dirty="0" smtClean="0"/>
              <a:t>návyky (společenské chování: pozdravit, poprosit, poděkovat, respektovat druhé, autoritu atd.);</a:t>
            </a:r>
          </a:p>
          <a:p>
            <a:r>
              <a:rPr lang="cs-CZ" dirty="0" smtClean="0"/>
              <a:t>mravní vztahy a postoje – k sobě samému, k lidem, partnerské vztahy;</a:t>
            </a:r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 samostatnost aj.;</a:t>
            </a:r>
          </a:p>
          <a:p>
            <a:r>
              <a:rPr lang="cs-CZ" dirty="0" smtClean="0"/>
              <a:t>hodnotový systém (pravda, láska, přátelství, peníze, svoboda, práce, kariéra, umění, 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tanečního.</a:t>
            </a:r>
          </a:p>
          <a:p>
            <a:pPr marL="0" indent="0">
              <a:buNone/>
            </a:pPr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>
                <a:solidFill>
                  <a:srgbClr val="FF0000"/>
                </a:solidFill>
              </a:rPr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</a:t>
            </a:r>
            <a:r>
              <a:rPr lang="cs-CZ" dirty="0" smtClean="0">
                <a:solidFill>
                  <a:srgbClr val="FF0000"/>
                </a:solidFill>
              </a:rPr>
              <a:t>záměrně střídat intenzivní práci s naprostým uvolněním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Výchova </a:t>
            </a:r>
            <a:r>
              <a:rPr lang="cs-CZ" dirty="0" smtClean="0">
                <a:solidFill>
                  <a:srgbClr val="FF0000"/>
                </a:solidFill>
              </a:rPr>
              <a:t>šetrného vztahu k vytvořeným hodnotám </a:t>
            </a:r>
            <a:r>
              <a:rPr lang="cs-CZ" dirty="0" smtClean="0"/>
              <a:t>- šetrně zacházení s hračkami, učebnicemi, školními pomůckami apod., </a:t>
            </a:r>
            <a:r>
              <a:rPr lang="cs-CZ" dirty="0" smtClean="0">
                <a:solidFill>
                  <a:srgbClr val="FF0000"/>
                </a:solidFill>
              </a:rPr>
              <a:t>udržování pořádku </a:t>
            </a:r>
            <a:r>
              <a:rPr lang="cs-CZ" dirty="0" smtClean="0"/>
              <a:t>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</a:t>
            </a:r>
            <a:r>
              <a:rPr lang="cs-CZ" dirty="0" smtClean="0"/>
              <a:t>století</a:t>
            </a:r>
            <a:r>
              <a:rPr lang="cs-CZ" dirty="0" smtClean="0"/>
              <a:t>, Delors, 1997):</a:t>
            </a:r>
          </a:p>
          <a:p>
            <a:r>
              <a:rPr lang="cs-CZ" dirty="0" smtClean="0"/>
              <a:t>1. Naučit se pravdivě </a:t>
            </a:r>
            <a:r>
              <a:rPr lang="cs-CZ" dirty="0" smtClean="0">
                <a:solidFill>
                  <a:srgbClr val="FF0000"/>
                </a:solidFill>
              </a:rPr>
              <a:t>poznávat</a:t>
            </a:r>
            <a:r>
              <a:rPr lang="cs-CZ" dirty="0" smtClean="0"/>
              <a:t>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</a:t>
            </a:r>
            <a:r>
              <a:rPr lang="cs-CZ" dirty="0" smtClean="0">
                <a:solidFill>
                  <a:srgbClr val="FF0000"/>
                </a:solidFill>
              </a:rPr>
              <a:t>odpovědně jednat</a:t>
            </a:r>
            <a:r>
              <a:rPr lang="cs-CZ" dirty="0" smtClean="0"/>
              <a:t>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</a:t>
            </a:r>
            <a:r>
              <a:rPr lang="cs-CZ" dirty="0" smtClean="0">
                <a:solidFill>
                  <a:srgbClr val="FF0000"/>
                </a:solidFill>
              </a:rPr>
              <a:t>umění žít </a:t>
            </a:r>
            <a:r>
              <a:rPr lang="cs-CZ" dirty="0" smtClean="0"/>
              <a:t>kvalitněji, hodnotněji.</a:t>
            </a:r>
          </a:p>
          <a:p>
            <a:r>
              <a:rPr lang="cs-CZ" dirty="0" smtClean="0"/>
              <a:t>4. Naučit se </a:t>
            </a:r>
            <a:r>
              <a:rPr lang="cs-CZ" dirty="0" smtClean="0">
                <a:solidFill>
                  <a:srgbClr val="FF0000"/>
                </a:solidFill>
              </a:rPr>
              <a:t>žít pospolu s druhými lidmi </a:t>
            </a:r>
            <a:r>
              <a:rPr lang="cs-CZ" dirty="0" smtClean="0"/>
              <a:t>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 </a:t>
            </a:r>
            <a:r>
              <a:rPr lang="cs-CZ" dirty="0"/>
              <a:t>jako průnik </a:t>
            </a:r>
            <a:r>
              <a:rPr lang="cs-CZ" dirty="0" smtClean="0"/>
              <a:t>dvou </a:t>
            </a:r>
            <a:r>
              <a:rPr lang="cs-CZ" dirty="0"/>
              <a:t>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poznávací</a:t>
            </a:r>
            <a:r>
              <a:rPr lang="cs-CZ" dirty="0"/>
              <a:t> (kognitivní – rozvoj zájmů, postojů), </a:t>
            </a:r>
            <a:r>
              <a:rPr lang="cs-CZ" dirty="0">
                <a:solidFill>
                  <a:srgbClr val="FF0000"/>
                </a:solidFill>
              </a:rPr>
              <a:t>hodnotící </a:t>
            </a:r>
            <a:r>
              <a:rPr lang="cs-CZ" dirty="0"/>
              <a:t>(afektivní – rozvoj charakterových vlastností), </a:t>
            </a:r>
            <a:r>
              <a:rPr lang="cs-CZ" dirty="0">
                <a:solidFill>
                  <a:srgbClr val="FF0000"/>
                </a:solidFill>
              </a:rPr>
              <a:t>tvořící </a:t>
            </a:r>
            <a:r>
              <a:rPr lang="cs-CZ" dirty="0"/>
              <a:t>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</a:t>
            </a:r>
            <a:r>
              <a:rPr lang="cs-CZ" dirty="0">
                <a:solidFill>
                  <a:srgbClr val="FF0000"/>
                </a:solidFill>
              </a:rPr>
              <a:t>vědomostí,</a:t>
            </a:r>
            <a:r>
              <a:rPr lang="cs-CZ" dirty="0"/>
              <a:t> praktických </a:t>
            </a:r>
            <a:r>
              <a:rPr lang="cs-CZ" dirty="0">
                <a:solidFill>
                  <a:srgbClr val="FF0000"/>
                </a:solidFill>
              </a:rPr>
              <a:t>dovedností</a:t>
            </a:r>
            <a:r>
              <a:rPr lang="cs-CZ" dirty="0"/>
              <a:t> a intelektových </a:t>
            </a:r>
            <a:r>
              <a:rPr lang="cs-CZ" dirty="0">
                <a:solidFill>
                  <a:srgbClr val="FF0000"/>
                </a:solidFill>
              </a:rPr>
              <a:t>schopností</a:t>
            </a:r>
            <a:r>
              <a:rPr lang="cs-CZ" dirty="0"/>
              <a:t>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 algn="r">
              <a:buNone/>
            </a:pPr>
            <a:r>
              <a:rPr lang="cs-CZ" sz="2000" dirty="0" smtClean="0"/>
              <a:t>(</a:t>
            </a:r>
            <a:r>
              <a:rPr lang="cs-CZ" sz="2000" dirty="0"/>
              <a:t>Průcha, </a:t>
            </a:r>
            <a:r>
              <a:rPr lang="cs-CZ" sz="2000" dirty="0" err="1"/>
              <a:t>Walterová</a:t>
            </a:r>
            <a:r>
              <a:rPr lang="cs-CZ" sz="2000" dirty="0"/>
              <a:t>, Mareš, 2008, s. 292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</a:t>
            </a:r>
            <a:r>
              <a:rPr lang="cs-CZ" sz="2000" dirty="0" smtClean="0"/>
              <a:t>(RVP PV, s. 5)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</a:t>
            </a:r>
            <a:r>
              <a:rPr lang="cs-CZ" dirty="0" smtClean="0"/>
              <a:t>chránit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exkurze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míry </a:t>
            </a:r>
            <a:r>
              <a:rPr lang="cs-CZ" dirty="0"/>
              <a:t>vlivu vychovatele nebo </a:t>
            </a:r>
            <a:r>
              <a:rPr lang="cs-CZ" dirty="0" smtClean="0"/>
              <a:t>vychovávaného rozdělujeme 3 proudy:</a:t>
            </a:r>
          </a:p>
          <a:p>
            <a:pPr marL="0" indent="0">
              <a:buNone/>
            </a:pPr>
            <a:r>
              <a:rPr lang="cs-CZ" dirty="0" smtClean="0"/>
              <a:t>1) pedagogové </a:t>
            </a:r>
            <a:r>
              <a:rPr lang="cs-CZ" dirty="0" err="1" smtClean="0"/>
              <a:t>Lindner</a:t>
            </a:r>
            <a:r>
              <a:rPr lang="cs-CZ" dirty="0" smtClean="0"/>
              <a:t>, Hubert chápou </a:t>
            </a:r>
            <a:r>
              <a:rPr lang="cs-CZ" dirty="0"/>
              <a:t>výchovu jako </a:t>
            </a:r>
            <a:r>
              <a:rPr lang="cs-CZ" dirty="0">
                <a:solidFill>
                  <a:srgbClr val="FF0000"/>
                </a:solidFill>
              </a:rPr>
              <a:t>plně řízený proces </a:t>
            </a:r>
            <a:r>
              <a:rPr lang="cs-CZ" dirty="0"/>
              <a:t>vedený pedagogem nebo </a:t>
            </a:r>
            <a:r>
              <a:rPr lang="cs-CZ" dirty="0" smtClean="0"/>
              <a:t>institucí</a:t>
            </a:r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 err="1" smtClean="0"/>
              <a:t>Pestalozzi</a:t>
            </a:r>
            <a:r>
              <a:rPr lang="cs-CZ" dirty="0" smtClean="0"/>
              <a:t>, </a:t>
            </a:r>
            <a:r>
              <a:rPr lang="cs-CZ" dirty="0" err="1" smtClean="0"/>
              <a:t>Fröbel</a:t>
            </a:r>
            <a:r>
              <a:rPr lang="cs-CZ" dirty="0" smtClean="0"/>
              <a:t>, </a:t>
            </a:r>
            <a:r>
              <a:rPr lang="cs-CZ" dirty="0" err="1" smtClean="0"/>
              <a:t>Dewey</a:t>
            </a:r>
            <a:r>
              <a:rPr lang="cs-CZ" dirty="0" smtClean="0"/>
              <a:t>, Rousseau, </a:t>
            </a:r>
            <a:r>
              <a:rPr lang="cs-CZ" dirty="0" err="1" smtClean="0"/>
              <a:t>Montessori</a:t>
            </a:r>
            <a:r>
              <a:rPr lang="cs-CZ" dirty="0"/>
              <a:t> </a:t>
            </a:r>
            <a:r>
              <a:rPr lang="cs-CZ" dirty="0" smtClean="0"/>
              <a:t>vyzvedávají </a:t>
            </a:r>
            <a:r>
              <a:rPr lang="cs-CZ" dirty="0">
                <a:solidFill>
                  <a:srgbClr val="FF0000"/>
                </a:solidFill>
              </a:rPr>
              <a:t>úlohu samotného vychovávaného</a:t>
            </a:r>
            <a:r>
              <a:rPr lang="cs-CZ" dirty="0"/>
              <a:t>, jeho vlastního formování a podíl osobnostních </a:t>
            </a:r>
            <a:r>
              <a:rPr lang="cs-CZ" dirty="0" smtClean="0"/>
              <a:t>rysů</a:t>
            </a:r>
          </a:p>
          <a:p>
            <a:pPr marL="0" indent="0">
              <a:buNone/>
            </a:pPr>
            <a:r>
              <a:rPr lang="cs-CZ" dirty="0" smtClean="0"/>
              <a:t>3) Třetí </a:t>
            </a:r>
            <a:r>
              <a:rPr lang="cs-CZ" dirty="0"/>
              <a:t>proud vychází z kombinace obou předchozích proudů, tudíž z </a:t>
            </a:r>
            <a:r>
              <a:rPr lang="cs-CZ" dirty="0">
                <a:solidFill>
                  <a:srgbClr val="FF0000"/>
                </a:solidFill>
              </a:rPr>
              <a:t>interakce mezi vychovávaným a vychovatelem</a:t>
            </a:r>
            <a:r>
              <a:rPr lang="cs-CZ" dirty="0"/>
              <a:t> (</a:t>
            </a:r>
            <a:r>
              <a:rPr lang="cs-CZ" dirty="0" err="1" smtClean="0"/>
              <a:t>Peeters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1183</Words>
  <Application>Microsoft Office PowerPoint</Application>
  <PresentationFormat>Předvádění na obrazovce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Výchova/vzdělávání</vt:lpstr>
      <vt:lpstr>Výchova a vzdělávání v evropském kontextu</vt:lpstr>
      <vt:lpstr>Prezentace aplikace PowerPoint</vt:lpstr>
      <vt:lpstr>4 pilíře celoživotního učení v 21. století</vt:lpstr>
      <vt:lpstr>Výchova/vzdělávání</vt:lpstr>
      <vt:lpstr>Prezentace aplikace PowerPoint</vt:lpstr>
      <vt:lpstr>Vzdělání</vt:lpstr>
      <vt:lpstr>Prezentace aplikace PowerPoint</vt:lpstr>
      <vt:lpstr>Historická exkurze</vt:lpstr>
      <vt:lpstr>Kam kráčí výchova?</vt:lpstr>
      <vt:lpstr>Prezentace aplikace PowerPoint</vt:lpstr>
      <vt:lpstr>Rámcové cíle (záměry)</vt:lpstr>
      <vt:lpstr>Mravní výchova</vt:lpstr>
      <vt:lpstr>Obsah mravní výchovy</vt:lpstr>
      <vt:lpstr>Tělesná výchova a výchova ke zdraví</vt:lpstr>
      <vt:lpstr>Estetické výchova</vt:lpstr>
      <vt:lpstr>Prezentace aplikace PowerPoint</vt:lpstr>
      <vt:lpstr>Pracovní výchova</vt:lpstr>
      <vt:lpstr>Obsah pracovní výchovy</vt:lpstr>
      <vt:lpstr>Další výchovy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Syslova</cp:lastModifiedBy>
  <cp:revision>13</cp:revision>
  <dcterms:created xsi:type="dcterms:W3CDTF">2014-02-17T08:43:05Z</dcterms:created>
  <dcterms:modified xsi:type="dcterms:W3CDTF">2016-03-02T09:30:58Z</dcterms:modified>
</cp:coreProperties>
</file>