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85" r:id="rId4"/>
    <p:sldId id="258" r:id="rId5"/>
    <p:sldId id="259" r:id="rId6"/>
    <p:sldId id="284" r:id="rId7"/>
    <p:sldId id="260" r:id="rId8"/>
    <p:sldId id="269" r:id="rId9"/>
    <p:sldId id="270" r:id="rId10"/>
    <p:sldId id="271" r:id="rId11"/>
    <p:sldId id="287" r:id="rId12"/>
    <p:sldId id="263" r:id="rId13"/>
    <p:sldId id="286" r:id="rId14"/>
    <p:sldId id="272" r:id="rId15"/>
    <p:sldId id="273" r:id="rId16"/>
    <p:sldId id="280" r:id="rId17"/>
    <p:sldId id="274" r:id="rId18"/>
    <p:sldId id="288" r:id="rId19"/>
    <p:sldId id="276" r:id="rId20"/>
    <p:sldId id="282" r:id="rId21"/>
    <p:sldId id="262" r:id="rId22"/>
    <p:sldId id="264" r:id="rId23"/>
    <p:sldId id="265" r:id="rId24"/>
    <p:sldId id="266" r:id="rId25"/>
    <p:sldId id="267" r:id="rId26"/>
    <p:sldId id="268" r:id="rId27"/>
    <p:sldId id="275" r:id="rId28"/>
    <p:sldId id="283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491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915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15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15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15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16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16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91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4916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4916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4916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854ECF5-0DA3-464F-8196-10EF3D1949C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17F4A-C097-4824-A78A-15B54EDF0F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101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A5C0F-E5B5-470B-8EBC-89A7B3B0E4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046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AC407-5E2C-49AD-B662-79BE774399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253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A7ED3-D555-47B0-8786-E6A0C30AE5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263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FB454-6E1F-4876-A19E-200829EA23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30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87DFA-4194-4F82-9FEB-82B44EA226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011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DD78A-D6E9-485C-BC2F-2FBD5BAB705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0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6163C-0E1D-492F-BE0F-70C08CA409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46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9864D-CF20-4F24-92E9-6E9A2678D2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397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3F8D7-80E1-444B-911C-8F38494230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836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71044F-B308-427A-BFE6-552DB0D5780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" TargetMode="External"/><Relationship Id="rId7" Type="http://schemas.openxmlformats.org/officeDocument/2006/relationships/hyperlink" Target="http://www.modralinka.cz/" TargetMode="External"/><Relationship Id="rId2" Type="http://schemas.openxmlformats.org/officeDocument/2006/relationships/hyperlink" Target="http://www.aids-hiv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tskaprava.cz/" TargetMode="External"/><Relationship Id="rId5" Type="http://schemas.openxmlformats.org/officeDocument/2006/relationships/hyperlink" Target="http://www.nasedite.cz/" TargetMode="External"/><Relationship Id="rId4" Type="http://schemas.openxmlformats.org/officeDocument/2006/relationships/hyperlink" Target="http://www.zdraviprozeny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Sexuální výchova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575" y="3886200"/>
            <a:ext cx="5545138" cy="17526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cs-CZ" altLang="cs-CZ" sz="2400"/>
              <a:t>Sexualita a sexuální chování</a:t>
            </a:r>
          </a:p>
          <a:p>
            <a:pPr algn="l">
              <a:lnSpc>
                <a:spcPct val="90000"/>
              </a:lnSpc>
            </a:pPr>
            <a:r>
              <a:rPr lang="cs-CZ" altLang="cs-CZ" sz="2400"/>
              <a:t>Pohlavně přenosné nemoci</a:t>
            </a:r>
          </a:p>
          <a:p>
            <a:pPr algn="l">
              <a:lnSpc>
                <a:spcPct val="90000"/>
              </a:lnSpc>
            </a:pPr>
            <a:r>
              <a:rPr lang="cs-CZ" altLang="cs-CZ" sz="2400"/>
              <a:t>Sexuální zneužívání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</p:txBody>
      </p:sp>
      <p:pic>
        <p:nvPicPr>
          <p:cNvPr id="2055" name="Picture 7" descr="http://www.1de1.com/active/imagessaglik/ai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1888"/>
            <a:ext cx="1439863" cy="136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://www.marianne.cz/img/clanky/34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981075"/>
            <a:ext cx="2016125" cy="20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http://www.esseclive.com/partage/articles/infirmerie-essec/cacf8qym-sexualit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860800"/>
            <a:ext cx="1152525" cy="143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výchova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Cíle sexuální výchovy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vědomosti o svém těle (anatomie a fyziologie pohl. orgánů), dospívání, reprodukčním zdraví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pochopení, že sexualita je normální zdravou součástí života a souvisí s celkovou osobností člověka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ukázat rozmanitost forem projevů sexuality (těl. kontakt, potřeba důvěry, bezpečí)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chránit před chybnými informacemi, rozlišit sexuální mýty od reality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varovat před nebezpečím, které sexualita s sebou přináší (pohlavně přenosné nemoci, nežádoucí těhotenství, interrupce)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pěstovat vztah k hodnotám, normám, vést k vytváření postojů k sexualitě a tím k uvědomělému rozhodování</a:t>
            </a:r>
          </a:p>
          <a:p>
            <a:pPr lvl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výchova </a:t>
            </a:r>
            <a:br>
              <a:rPr lang="cs-CZ" altLang="cs-CZ"/>
            </a:br>
            <a:r>
              <a:rPr lang="cs-CZ" altLang="cs-CZ"/>
              <a:t> dětí předškolního věku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 rovině citů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/>
              <a:t>(nejdůležitější, nezbytná)</a:t>
            </a:r>
          </a:p>
          <a:p>
            <a:r>
              <a:rPr lang="cs-CZ" altLang="cs-CZ"/>
              <a:t>v rovině mezilidských vztahů (sociální)</a:t>
            </a:r>
          </a:p>
          <a:p>
            <a:r>
              <a:rPr lang="cs-CZ" altLang="cs-CZ"/>
              <a:t>v rovině rozumové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Obsah sexuální výchovy v MŠ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50831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Znám lidské tělo, umím vše správně pojmenovat</a:t>
            </a:r>
          </a:p>
          <a:p>
            <a:pPr marL="990600" lvl="1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folHlink"/>
                </a:solidFill>
              </a:rPr>
              <a:t>	</a:t>
            </a:r>
            <a:r>
              <a:rPr lang="cs-CZ" altLang="cs-CZ" sz="2000" b="1">
                <a:solidFill>
                  <a:schemeClr val="folHlink"/>
                </a:solidFill>
              </a:rPr>
              <a:t>Pozn.RVP PV</a:t>
            </a:r>
            <a:r>
              <a:rPr lang="cs-CZ" altLang="cs-CZ" sz="2000">
                <a:solidFill>
                  <a:schemeClr val="folHlink"/>
                </a:solidFill>
              </a:rPr>
              <a:t> – očekávaný výstup z oblasti biologické (Dítě a jeho tělo) – pojmenovat části těla, některé orgány (včetně pohlavních)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Vím, v čem se liší chlapci a děvčata, ženy a muži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Máme se rádi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Vím, co je soukromí a stud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Mé tělo patří jen mně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Své tělo musím udržovat v čistotě a zdraví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Moje tělo se bude měnit, porostu a jednou budu dospělý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Vím, jak jsem se narodil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				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  <a:r>
              <a:rPr lang="cs-CZ" altLang="cs-CZ" sz="1800">
                <a:solidFill>
                  <a:schemeClr val="tx2"/>
                </a:solidFill>
              </a:rPr>
              <a:t>Smolíková, K., Hajnová, R. </a:t>
            </a:r>
            <a:r>
              <a:rPr lang="cs-CZ" altLang="cs-CZ" sz="1800" b="1" i="1">
                <a:solidFill>
                  <a:schemeClr val="tx2"/>
                </a:solidFill>
              </a:rPr>
              <a:t>Než se dítě zeptá…Program sexuální výchovy dětí předškolního věku.  </a:t>
            </a:r>
            <a:r>
              <a:rPr lang="cs-CZ" altLang="cs-CZ" sz="1800">
                <a:solidFill>
                  <a:schemeClr val="tx2"/>
                </a:solidFill>
              </a:rPr>
              <a:t>Praha : Portál, 1997.</a:t>
            </a:r>
            <a:endParaRPr lang="cs-CZ" altLang="cs-CZ" sz="1800" b="1" i="1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60350"/>
            <a:ext cx="7793037" cy="1655763"/>
          </a:xfrm>
        </p:spPr>
        <p:txBody>
          <a:bodyPr/>
          <a:lstStyle/>
          <a:p>
            <a:r>
              <a:rPr lang="cs-CZ" altLang="cs-CZ"/>
              <a:t>Mé tělo patří jen mně </a:t>
            </a:r>
            <a:br>
              <a:rPr lang="cs-CZ" altLang="cs-CZ"/>
            </a:br>
            <a:r>
              <a:rPr lang="cs-CZ" altLang="cs-CZ" sz="1800"/>
              <a:t>(Smolíková, K., Hajnová, R. </a:t>
            </a:r>
            <a:r>
              <a:rPr lang="cs-CZ" altLang="cs-CZ" sz="1800" b="1" i="1"/>
              <a:t>Než se dítě zeptá…Program sexuální výchovy dětí předškolního věku.  </a:t>
            </a:r>
            <a:r>
              <a:rPr lang="cs-CZ" altLang="cs-CZ" sz="1800"/>
              <a:t>Praha : Portál, 1997.)</a:t>
            </a:r>
            <a:r>
              <a:rPr lang="cs-CZ" altLang="cs-CZ" sz="1800" b="1" i="1"/>
              <a:t/>
            </a:r>
            <a:br>
              <a:rPr lang="cs-CZ" altLang="cs-CZ" sz="1800" b="1" i="1"/>
            </a:br>
            <a:endParaRPr lang="cs-CZ" altLang="cs-CZ" sz="1800" b="1" i="1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Dítě má právo odmítnout jakékoli důvěrnosti. Nikdo nemá právo dotýkat se dítěte a mazlit se s ním, když nechce. Je nepřípustné dítě k něčemu takovému nutit.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Nikdo cizí nesmí na dítěti požadovat, aby se svléklo  (s výjimkou lékaře, za přítomnosti rodiče).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Žádný člověk kromě rodičů (při oblékání, koupání apod.) a lékaře (při vyšetření či ošetření) nemá právo prohlížet si pohlavní orgány dítěte nebo se jich dotýkat.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Nikdo nesmí po dítěti požadovat, aby si cizí tělo či pohlavní orgány prohlíželo, dotýkalo se jich apod. 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Varujme děti, před nebezpečím, která jim hrozí od „úchylných“, „zlých“ lidí. (Nepoužívat nemocných  - dětí mají sklon nemocné litovat.)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Pohlavně přenosná onemocnění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772400" cy="4679950"/>
          </a:xfrm>
        </p:spPr>
        <p:txBody>
          <a:bodyPr/>
          <a:lstStyle/>
          <a:p>
            <a:r>
              <a:rPr lang="cs-CZ" altLang="cs-CZ" sz="2000"/>
              <a:t>pohlavní nemoci – </a:t>
            </a:r>
            <a:r>
              <a:rPr lang="cs-CZ" altLang="cs-CZ" sz="2000" i="1"/>
              <a:t>venerické nemoci – pohlavně (sexuálně) přenosné – STD (sexually transmitted diseases) – STI (sexually transmitted infections)</a:t>
            </a:r>
            <a:r>
              <a:rPr lang="cs-CZ" altLang="cs-CZ" sz="2000"/>
              <a:t> jsou nemoci infekční </a:t>
            </a:r>
          </a:p>
          <a:p>
            <a:r>
              <a:rPr lang="cs-CZ" altLang="cs-CZ" sz="2000"/>
              <a:t>mají závažný zdravotní, sociální a ekonomický dopad (léčba  AIDS – 900tis.Kč/pacient/rok)</a:t>
            </a:r>
          </a:p>
          <a:p>
            <a:r>
              <a:rPr lang="cs-CZ" altLang="cs-CZ" sz="2000"/>
              <a:t>tzv. klasické pohlavní nemoci, které se vyskytují v ČR – kapavka, syfilis (přijíce, lues) – přenáší výhradně pohlavním stykem</a:t>
            </a:r>
          </a:p>
          <a:p>
            <a:r>
              <a:rPr lang="cs-CZ" altLang="cs-CZ" sz="2000"/>
              <a:t>další pohlavně přenosné nemoci – chlamydiové infekce (způsobují záněty), virové např. opar pohl. orgánů, kondylomata (bradavičnaté výrůstky),virová žloutenka typu B,C a HIV/AIDS, onemocnění způsobuje i celá řada dalších mikroorganismů – bakterie, kvasinky, houby, prvoci a jiní parazité (trichomoniáza, kandidóza, svrab, muňky)</a:t>
            </a:r>
          </a:p>
          <a:p>
            <a:endParaRPr lang="cs-CZ" altLang="cs-CZ" sz="2000"/>
          </a:p>
          <a:p>
            <a:endParaRPr lang="cs-CZ" altLang="cs-CZ" sz="2400"/>
          </a:p>
        </p:txBody>
      </p:sp>
      <p:pic>
        <p:nvPicPr>
          <p:cNvPr id="65544" name="Picture 8" descr="http://www.battlingaids.com/images/aids-virus_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33375"/>
            <a:ext cx="117157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Pohlavně přenosná onemocnění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mohou trvale poškodit reprodukční zdraví a také trvale nitroděložně poškodit plod a zanechat trvalé následky, jsou smrtelná </a:t>
            </a:r>
          </a:p>
          <a:p>
            <a:r>
              <a:rPr lang="cs-CZ" altLang="cs-CZ" sz="2800"/>
              <a:t>prevence</a:t>
            </a:r>
          </a:p>
          <a:p>
            <a:pPr lvl="1"/>
            <a:r>
              <a:rPr lang="cs-CZ" altLang="cs-CZ" sz="2400"/>
              <a:t>sexuální výchova</a:t>
            </a:r>
          </a:p>
          <a:p>
            <a:pPr lvl="1"/>
            <a:r>
              <a:rPr lang="cs-CZ" altLang="cs-CZ" sz="2400"/>
              <a:t>bezpečné sexuální chování </a:t>
            </a:r>
          </a:p>
          <a:p>
            <a:pPr lvl="2"/>
            <a:r>
              <a:rPr lang="cs-CZ" altLang="cs-CZ" sz="2000"/>
              <a:t>partnerská věrnost</a:t>
            </a:r>
          </a:p>
          <a:p>
            <a:pPr lvl="2"/>
            <a:r>
              <a:rPr lang="cs-CZ" altLang="cs-CZ" sz="2000"/>
              <a:t>kondom (snižuje riziko nákazy při styku do pochvy, konečníku i úst)</a:t>
            </a:r>
          </a:p>
          <a:p>
            <a:pPr lvl="2">
              <a:buFont typeface="Wingdings" panose="05000000000000000000" pitchFamily="2" charset="2"/>
              <a:buNone/>
            </a:pPr>
            <a:endParaRPr lang="cs-CZ" altLang="cs-CZ" sz="2000"/>
          </a:p>
          <a:p>
            <a:pPr lvl="1"/>
            <a:endParaRPr lang="cs-CZ" altLang="cs-CZ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Mezi životem a smrtí leží pouze 0,003 mm tlustý latex</a:t>
            </a:r>
          </a:p>
        </p:txBody>
      </p:sp>
      <p:pic>
        <p:nvPicPr>
          <p:cNvPr id="860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60588" y="2017713"/>
            <a:ext cx="5816600" cy="4114800"/>
          </a:xfrm>
          <a:ln w="31750">
            <a:solidFill>
              <a:srgbClr val="98F4FE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Pohlavně přenosná onemocnění - AIDS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AIDS Acquired Immunodeficiency Syndrome – syndrom získaného selhání imunity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AIDS je konečným stádiem infekce, způsobené virem HIV (Human Immunodeficienncy Virus, virus lidského imunodeficitu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Virus HIV se vyskytuje v tělesných tekutinách (krev, sperma, poševní sekret, mateřské mléko, malé množství ve slinách a ostatních tělesných tekutinách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Pozn. HIV je velmi citlivý na zevní vlivy – ničí jej běžné desinfekční přípravky, mýdlo, chlorové preparáty, teplota nad 60°C (již za několik minut), pozor neničí UV záření </a:t>
            </a:r>
          </a:p>
        </p:txBody>
      </p:sp>
      <p:pic>
        <p:nvPicPr>
          <p:cNvPr id="67593" name="Picture 9" descr="http://www.meguimaraes.com/subrosa/arquivo/world.ai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49275"/>
            <a:ext cx="18002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1" name="Picture 5" descr="croppercapture%5b271%5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175"/>
            <a:ext cx="8893175" cy="649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Pohlavně přenosná onemocnění - AIDS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Jak se virus přenáší?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pohlavním stykem homosexuálním i heterosexuálním (nejčastější přenos heterosexuálně, nejvyšší nárůst HIV+ je u dívek a mladých žen)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krví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injekční aplikace drog, rizikové tetování a piercing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transfůzí krve či krevních derivátů (v ČR vyloučeno)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kontaminací poraněné kůže nebo sliznice infikovanou krví (pozor u první pomoci)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z matky na dítě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</p:txBody>
      </p:sp>
      <p:pic>
        <p:nvPicPr>
          <p:cNvPr id="70661" name="Picture 5" descr="http://www.1de1.com/active/imagessaglik/ai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549275"/>
            <a:ext cx="1873250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je to sexuální výchova 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651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Sexuální výchova je výchovou k odpovědnému partnerství, manželství a rodičovství v tom smyslu, že je především výchovou prosociální, tedy výchovou k sociálním vztahům a k vztahům mezi lidmi založenou na citlivosti, úctě a odpovědnosti ve vztahu k druhým lidem.					</a:t>
            </a:r>
            <a:r>
              <a:rPr lang="cs-CZ" altLang="cs-CZ" sz="2000" i="1"/>
              <a:t>R. Hajnová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Sexuální výchova by měla vést jedince k tomu, aby si v dospělosti počínal v intimním životě „ s radostí, odvahou a náležitou dávkou odpovědnosti“ aby jeho počínání bylo lidskému jedinci k radosti a uspokojení, společnosti k užitku a nikomu ke škodě, bolesti a ponížení.					</a:t>
            </a:r>
            <a:r>
              <a:rPr lang="cs-CZ" altLang="cs-CZ" sz="2000" i="1"/>
              <a:t>Z. Matějček</a:t>
            </a:r>
            <a:endParaRPr lang="cs-CZ" altLang="cs-CZ" sz="2000"/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Podíl přenosu HIV sexuální cestou</a:t>
            </a:r>
            <a:r>
              <a:rPr lang="cs-CZ" altLang="cs-CZ" sz="38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z="3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jen občané ČR a rezidenti</a:t>
            </a:r>
            <a:r>
              <a:rPr lang="cs-CZ" altLang="cs-CZ" sz="32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z="32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data k 29. 2. 2008</a:t>
            </a:r>
          </a:p>
        </p:txBody>
      </p:sp>
      <p:graphicFrame>
        <p:nvGraphicFramePr>
          <p:cNvPr id="89091" name="Object 3"/>
          <p:cNvGraphicFramePr>
            <a:graphicFrameLocks noChangeAspect="1"/>
          </p:cNvGraphicFramePr>
          <p:nvPr>
            <p:ph idx="1"/>
          </p:nvPr>
        </p:nvGraphicFramePr>
        <p:xfrm>
          <a:off x="1376363" y="2058988"/>
          <a:ext cx="7383462" cy="403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2" name="Graf" r:id="rId3" imgW="8391347" imgH="4581549" progId="Excel.Chart.8">
                  <p:embed/>
                </p:oleObj>
              </mc:Choice>
              <mc:Fallback>
                <p:oleObj name="Graf" r:id="rId3" imgW="8391347" imgH="4581549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2058988"/>
                        <a:ext cx="7383462" cy="403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Co je to sexuální zneužívání?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/>
              <a:t>Bezkontatkní</a:t>
            </a:r>
            <a:r>
              <a:rPr lang="cs-CZ" altLang="cs-CZ" sz="2400"/>
              <a:t> – slovní obtěžování, exhibicionismus, expozice pornografických filmů, časopisů nebo fotografií, voyerismus nebo masturbace před dítětem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/>
              <a:t>Kontaktní </a:t>
            </a:r>
            <a:r>
              <a:rPr lang="cs-CZ" altLang="cs-CZ" sz="2400"/>
              <a:t>– dotýkání se či mazlení se s dětským tělem – oblečeným nebo nahým – rukou, nejrůznějšími předměty či genitáliemi, nucení dítěte, aby se podobným způsobem dotýkalo těla dospělého, pronikání do pochvy či konečníku dítěte prsty či předměty, pohlavní styk, anální či orální sex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Které děti jsou nejohroženější?</a:t>
            </a:r>
          </a:p>
          <a:p>
            <a:pPr lvl="1"/>
            <a:r>
              <a:rPr lang="cs-CZ" altLang="cs-CZ" sz="2400"/>
              <a:t>děti mladších věkových skupin</a:t>
            </a:r>
          </a:p>
          <a:p>
            <a:pPr lvl="1"/>
            <a:r>
              <a:rPr lang="cs-CZ" altLang="cs-CZ" sz="2400"/>
              <a:t>děti emočně deprivované, v rodině opomíjené</a:t>
            </a:r>
          </a:p>
          <a:p>
            <a:pPr lvl="1"/>
            <a:r>
              <a:rPr lang="cs-CZ" altLang="cs-CZ" sz="2400"/>
              <a:t> děti jejichž rodiče jsou násilní vůči sobě i dětem</a:t>
            </a:r>
          </a:p>
          <a:p>
            <a:pPr lvl="1"/>
            <a:r>
              <a:rPr lang="cs-CZ" altLang="cs-CZ" sz="2400"/>
              <a:t>děti fyzicky či psychicky handicapované</a:t>
            </a:r>
          </a:p>
          <a:p>
            <a:pPr lvl="1"/>
            <a:r>
              <a:rPr lang="cs-CZ" altLang="cs-CZ" sz="2400"/>
              <a:t>děti, jejichž matka je často delší dobu mimo domov</a:t>
            </a:r>
          </a:p>
          <a:p>
            <a:pPr lvl="1"/>
            <a:r>
              <a:rPr lang="cs-CZ" altLang="cs-CZ" sz="2400"/>
              <a:t>děti alkoholiků, narkomanů, psychotiků</a:t>
            </a:r>
          </a:p>
          <a:p>
            <a:pPr lvl="1"/>
            <a:r>
              <a:rPr lang="cs-CZ" altLang="cs-CZ" sz="2400"/>
              <a:t>děti, které nevědí, že jejich tělo patří jen jim </a:t>
            </a:r>
          </a:p>
          <a:p>
            <a:pPr lvl="1"/>
            <a:endParaRPr lang="cs-CZ" altLang="cs-CZ"/>
          </a:p>
          <a:p>
            <a:pPr lvl="1"/>
            <a:endParaRPr lang="cs-CZ" altLang="cs-CZ"/>
          </a:p>
          <a:p>
            <a:pPr lvl="1"/>
            <a:endParaRPr lang="cs-CZ" altLang="cs-CZ"/>
          </a:p>
          <a:p>
            <a:pPr lvl="1"/>
            <a:endParaRPr lang="cs-CZ" altLang="cs-CZ"/>
          </a:p>
          <a:p>
            <a:pPr lvl="1"/>
            <a:endParaRPr lang="cs-CZ" altLang="cs-CZ"/>
          </a:p>
          <a:p>
            <a:pPr lvl="1"/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64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/>
              <a:t>Kdo zneužívá?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jen výjimečně je dítě zneužito cizím člověkem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většinou jsou děti zneužívány dospělým, který dítě dobře zná a dítě k němu má důvěru (rodiče, nevlastní rodiče, starší sourozenci, příbuzní, známí, vedoucí zájmových kroužků, i učitelé a vychovatelé)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nejen muži, ale i ženy (oběti dívky i chlapci)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dospělí se sexuální kontakt s dítětem snaží utajit, k tomu nutí i dítě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Pozn. Náš právní řád nedovoluje sexuální kontakt s osobou mladší 15. let, v případě incestu sexuální aktivity vůbec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/>
              <a:t>Prevence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Škola (od MŠ)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dostatek informací o lidském těle a sexuálním chování, vysvětlit dětem nebezpečí sexuálního zneužívání, osobní bezpečí – obezřetnost k cizím lidem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Rodina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nenechávat mladší děti dlouho bez dozoru (hlavně večer), řádně si prověřit osobu, která dítě hlídá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atmosféra důvěry a vzájemného respektu v rodině, naplňování citových potřeb dítěte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rodiče by měli být dítěti oporou a vést ho, aby se samo svěřovalo, co prožilo, naslouchat dítěti</a:t>
            </a:r>
          </a:p>
          <a:p>
            <a:pPr lvl="2">
              <a:lnSpc>
                <a:spcPct val="90000"/>
              </a:lnSpc>
            </a:pPr>
            <a:endParaRPr lang="cs-CZ" altLang="cs-CZ" sz="2000"/>
          </a:p>
          <a:p>
            <a:pPr lvl="2">
              <a:lnSpc>
                <a:spcPct val="90000"/>
              </a:lnSpc>
            </a:pPr>
            <a:endParaRPr lang="cs-CZ" altLang="cs-CZ" sz="2000"/>
          </a:p>
          <a:p>
            <a:pPr lvl="2">
              <a:lnSpc>
                <a:spcPct val="90000"/>
              </a:lnSpc>
            </a:pPr>
            <a:endParaRPr lang="cs-CZ" altLang="cs-CZ" sz="2000"/>
          </a:p>
          <a:p>
            <a:pPr lvl="1">
              <a:lnSpc>
                <a:spcPct val="9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772400" cy="501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b="1"/>
              <a:t>Co udělat pokud bylo dítě sexuálně zneužito?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Sdělení dítěte přijměte pokud možno v klidu a věřte mu.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Dítě musí cítit, že jste na jeho straně a to, co se stalo není jeho vina.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Postarejte se, aby ten kdo dítěti ublížil, již k němu neměl přístup.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Poraďte se s odborníky, jaké nezbytné kroky je třeba učinit.</a:t>
            </a:r>
          </a:p>
          <a:p>
            <a:pPr lvl="1"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tx2"/>
                </a:solidFill>
              </a:rPr>
              <a:t>Dítě se může svěřit učiteli nebo kamarádovi – nutné kontaktovat policii!</a:t>
            </a:r>
            <a:endParaRPr lang="cs-CZ" altLang="cs-CZ"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Organizované (komerční) sexuální zneužívání</a:t>
            </a:r>
          </a:p>
          <a:p>
            <a:pPr lvl="1"/>
            <a:r>
              <a:rPr lang="cs-CZ" altLang="cs-CZ"/>
              <a:t>dětská pornografie, prostituce</a:t>
            </a:r>
          </a:p>
          <a:p>
            <a:pPr lvl="1"/>
            <a:r>
              <a:rPr lang="cs-CZ" altLang="cs-CZ"/>
              <a:t>rodičům (učitelům) by nemělo unikat:</a:t>
            </a:r>
          </a:p>
          <a:p>
            <a:pPr lvl="2"/>
            <a:r>
              <a:rPr lang="cs-CZ" altLang="cs-CZ"/>
              <a:t>děti jsou často mimo domov (dlouho do noci)</a:t>
            </a:r>
          </a:p>
          <a:p>
            <a:pPr lvl="2"/>
            <a:r>
              <a:rPr lang="cs-CZ" altLang="cs-CZ"/>
              <a:t>dítě dostává nákladné dárky či větší množství peněz</a:t>
            </a:r>
          </a:p>
          <a:p>
            <a:pPr lvl="1"/>
            <a:endParaRPr lang="cs-CZ" alt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Literatura, odkazy, kontakty, výukové programy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Literatura: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chemeClr val="tx2"/>
                </a:solidFill>
              </a:rPr>
              <a:t>Smolíková, K., Hajnová, R. </a:t>
            </a:r>
            <a:r>
              <a:rPr lang="cs-CZ" altLang="cs-CZ" sz="2000" b="1" i="1">
                <a:solidFill>
                  <a:schemeClr val="tx2"/>
                </a:solidFill>
              </a:rPr>
              <a:t>Než se dítě zeptá…Program sexuální výchovy dětí předškolního věku.  </a:t>
            </a:r>
            <a:r>
              <a:rPr lang="cs-CZ" altLang="cs-CZ" sz="2000">
                <a:solidFill>
                  <a:schemeClr val="tx2"/>
                </a:solidFill>
              </a:rPr>
              <a:t>Praha : Portál, 1997.</a:t>
            </a:r>
            <a:endParaRPr lang="cs-CZ" altLang="cs-CZ" sz="2000" b="1" i="1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altLang="cs-CZ" sz="200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2000"/>
              <a:t>Machová, J., Hamanová, J. </a:t>
            </a:r>
            <a:r>
              <a:rPr lang="cs-CZ" altLang="cs-CZ" sz="2000" b="1" i="1"/>
              <a:t>Reproduční zdraví v dospívání.</a:t>
            </a:r>
            <a:r>
              <a:rPr lang="cs-CZ" altLang="cs-CZ" sz="2000"/>
              <a:t> Praha : H+H, 2002.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Matějček, Z. </a:t>
            </a:r>
            <a:r>
              <a:rPr lang="cs-CZ" altLang="cs-CZ" sz="2000" b="1" i="1"/>
              <a:t>Co, kdy a jak ve výchově dětí.</a:t>
            </a:r>
            <a:r>
              <a:rPr lang="cs-CZ" altLang="cs-CZ" sz="2000" i="1"/>
              <a:t> </a:t>
            </a:r>
            <a:r>
              <a:rPr lang="cs-CZ" altLang="cs-CZ" sz="2000"/>
              <a:t>Praha : Portál, 1996.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Machová, J. </a:t>
            </a:r>
            <a:r>
              <a:rPr lang="cs-CZ" altLang="cs-CZ" sz="2000" b="1" i="1"/>
              <a:t>Biologie člověka pro učitele. </a:t>
            </a:r>
            <a:r>
              <a:rPr lang="cs-CZ" altLang="cs-CZ" sz="2000"/>
              <a:t>Praha : Karolinum 2002.</a:t>
            </a:r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Literatura, odkazy, kontakty, výukové programy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772400" cy="5013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>
                <a:solidFill>
                  <a:schemeClr val="tx2"/>
                </a:solidFill>
              </a:rPr>
              <a:t>Odkazy a kontakty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Národní program boje proti AIDS</a:t>
            </a:r>
            <a:r>
              <a:rPr lang="cs-CZ" altLang="cs-CZ" sz="2000"/>
              <a:t> </a:t>
            </a:r>
            <a:r>
              <a:rPr lang="cs-CZ" altLang="cs-CZ" sz="2000">
                <a:hlinkClick r:id="rId2"/>
              </a:rPr>
              <a:t>www.aids-hiv.cz</a:t>
            </a: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 b="1"/>
              <a:t>Státní zdravotní ústav</a:t>
            </a:r>
            <a:r>
              <a:rPr lang="cs-CZ" altLang="cs-CZ" sz="2000"/>
              <a:t> (nabídka preventivních materiálů týkajících se HIV/AIDS a pohlavně přenosných infekcí) </a:t>
            </a:r>
            <a:r>
              <a:rPr lang="cs-CZ" altLang="cs-CZ" sz="2000">
                <a:hlinkClick r:id="rId3"/>
              </a:rPr>
              <a:t>www.szu.cz</a:t>
            </a: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 b="1"/>
              <a:t>ADIS centrum</a:t>
            </a:r>
            <a:r>
              <a:rPr lang="cs-CZ" altLang="cs-CZ" sz="2000"/>
              <a:t> – Infekční klinika nemocnice na Bulovce, Praha, tel. 266 082 629, Infekční klinika FN, Jihlavská 20, Brno tel. 543 192 271 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hlinkClick r:id="rId4"/>
              </a:rPr>
              <a:t>www.zdraviprozeny.cz</a:t>
            </a:r>
            <a:r>
              <a:rPr lang="cs-CZ" altLang="cs-CZ" sz="200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Nadace naše dítě</a:t>
            </a:r>
            <a:r>
              <a:rPr lang="cs-CZ" altLang="cs-CZ" sz="2000"/>
              <a:t> – </a:t>
            </a:r>
            <a:r>
              <a:rPr lang="cs-CZ" altLang="cs-CZ" sz="2000">
                <a:hlinkClick r:id="rId5"/>
              </a:rPr>
              <a:t>www.nasedite.cz</a:t>
            </a:r>
            <a:r>
              <a:rPr lang="cs-CZ" altLang="cs-CZ" sz="2000"/>
              <a:t>, </a:t>
            </a:r>
            <a:r>
              <a:rPr lang="cs-CZ" altLang="cs-CZ" sz="2000">
                <a:hlinkClick r:id="rId6"/>
              </a:rPr>
              <a:t>www.detskaprava.cz</a:t>
            </a:r>
            <a:r>
              <a:rPr lang="cs-CZ" altLang="cs-CZ" sz="20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Linka bezpečí – 800 155 555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Rodičovská linka – 283 852 222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Modrá linka</a:t>
            </a:r>
            <a:r>
              <a:rPr lang="cs-CZ" altLang="cs-CZ" sz="2000"/>
              <a:t> (linka důvěry pro děti a mládež) – 549241010; CVČ Lužánky, Brno;  </a:t>
            </a:r>
            <a:r>
              <a:rPr lang="cs-CZ" altLang="cs-CZ" sz="2000">
                <a:hlinkClick r:id="rId7"/>
              </a:rPr>
              <a:t>www.modralinka.cz</a:t>
            </a:r>
            <a:r>
              <a:rPr lang="cs-CZ" altLang="cs-CZ" sz="200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Policie ČR</a:t>
            </a:r>
            <a:r>
              <a:rPr lang="cs-CZ" altLang="cs-CZ" sz="2000"/>
              <a:t> (158,112)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je to sexuální výchova ?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2563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Sexuální výchova je „umění připravit zvídavou bytost na párové soužití“. Jde tedy o to vytvářet a postupně budovat ve vědomí dítěte stále bohatší síť zdravých poučených a odpovědných vztahů a postojů k sexualitě, takových, které mu v dospělosti umožní žít plně a spokojeně v partnerském vztahu, v manželství a v rodině.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Sexualita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400"/>
              <a:t>Sexualita je souhrn projevů lidského chování  a cítění vyplývající z tělesných a psychických rozdílů mezi pohlavími. Zahrnuje rozdíly anatomické, hormonální, reprodukční i rozdílné sociální role získané učením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400"/>
              <a:t>Sexualita je fyziologické uspokojení a psychická slast spojená se sexuálními aktivitami sbližování, vzrušení, spojení.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/>
              <a:t>					</a:t>
            </a:r>
            <a:r>
              <a:rPr lang="cs-CZ" altLang="cs-CZ" sz="2000" i="1"/>
              <a:t>Hartl, P.: Psychologický slovník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Vývoj sexuálního chování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05038"/>
            <a:ext cx="7772400" cy="4032250"/>
          </a:xfrm>
        </p:spPr>
        <p:txBody>
          <a:bodyPr/>
          <a:lstStyle/>
          <a:p>
            <a:r>
              <a:rPr lang="cs-CZ" altLang="cs-CZ"/>
              <a:t>Sexuální chování se v ontogenetickém vývoji utváří v souladu s vývojem pohlavních žláz jednak pod vlivem dědičnosti a neurohormonálního vývoje, jednak společenského prostředí a jeho morálních norem a kulturních a náboženských tradic</a:t>
            </a:r>
            <a:r>
              <a:rPr lang="cs-CZ" altLang="cs-CZ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Vývoj sexuálního chování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>
                <a:solidFill>
                  <a:schemeClr val="tx2"/>
                </a:solidFill>
              </a:rPr>
              <a:t>Období předškolního věku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– nejvýznamnější období pro osvojování mužské a ženské role, sexuální chování patrné ve způsobu hry a rozvoji zájmů je dáno vrozenými vlohami, ale také posilováním způsobů chování, které jsou považovány za chlapecké a dívčí, na rozvoj sexuálního chování dítěte má výrazný vliv způsob života rodičů a zejména forma jejich vzájemné komunikace.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000">
                <a:solidFill>
                  <a:schemeClr val="tx2"/>
                </a:solidFill>
              </a:rPr>
              <a:t>Pozn. 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sexuální orientace je vrozená, ale neprojevuje se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rozdílné genderové chování x genderová rovnost</a:t>
            </a:r>
          </a:p>
          <a:p>
            <a:pPr lvl="2">
              <a:lnSpc>
                <a:spcPct val="90000"/>
              </a:lnSpc>
            </a:pPr>
            <a:endParaRPr lang="cs-CZ" altLang="cs-CZ"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Vývoj sexuálního chování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77240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>
                <a:solidFill>
                  <a:schemeClr val="tx2"/>
                </a:solidFill>
              </a:rPr>
              <a:t>Předškolní a mladší školní věk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sexuální chování do začátku puberty nemá ještě erotický charakter (asexuální)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časté bývají sexuální hry (zkoumání intimních částí těla, nápodoba sexuálního chování dospělých) </a:t>
            </a:r>
            <a:r>
              <a:rPr lang="en-US" altLang="cs-CZ" sz="2400">
                <a:solidFill>
                  <a:schemeClr val="folHlink"/>
                </a:solidFill>
              </a:rPr>
              <a:t>»»</a:t>
            </a:r>
            <a:r>
              <a:rPr lang="cs-CZ" altLang="cs-CZ" sz="2400"/>
              <a:t> </a:t>
            </a:r>
            <a:r>
              <a:rPr lang="cs-CZ" altLang="cs-CZ" sz="2400">
                <a:solidFill>
                  <a:schemeClr val="folHlink"/>
                </a:solidFill>
              </a:rPr>
              <a:t>při náhodném přistižení by učitelé a ani rodiče neměli děti trestat nebo zesměšňovat (ale např. ukázat na obrázku)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děti si často předávají informace (často zkreslené) o porodu, ke konci období také o pohlavním styku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puberta – první známky puberty u dívek v 10 letech, u chlapců ve 12 letech (+/- 2 roky tedy - dolní hranice D-8, CH10)</a:t>
            </a:r>
          </a:p>
        </p:txBody>
      </p:sp>
      <p:pic>
        <p:nvPicPr>
          <p:cNvPr id="53253" name="Picture 5" descr="http://www.marianne.cz/img/clanky/3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836613"/>
            <a:ext cx="1439863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výchova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	</a:t>
            </a:r>
            <a:r>
              <a:rPr lang="cs-CZ" altLang="cs-CZ" sz="2400"/>
              <a:t>Pro zlepšení reprodukčního zdraví je základním požadavkem sexuální výchova orientovaná na odsunutí začátku pohlavního života* do období fyzické, psychické a sociální zralosti, výchova k sebeovládání, plánování rodičovství, používání antikoncepce, snižování počtu interrupcí.**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V sexuální výchově by současně neměla být opomenuta podpora základní funkce lidské sexuality člověka – rodičovství, odpovědnosti a úcty za předání života.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/>
              <a:t>*Čípek děložní je u dospívajících dívek pokryt cylindrickým epitelem, který mnohem méně chrání před průnikem infekcí než dlaždicový epitel dospělé ženy (infekce přechází až v karcinom). Je to důvod proč výskyt pohlavně přenosných nemocí je na celém světě nejvyšší ve věkové skupině 15 -24 let.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/>
              <a:t>** Současná generace se chová mnohem odpovědněji něž generace jejich rodičů (zahájení pohl. života, antikoncepce, interrupce…)</a:t>
            </a:r>
          </a:p>
        </p:txBody>
      </p:sp>
      <p:pic>
        <p:nvPicPr>
          <p:cNvPr id="62472" name="Picture 8" descr="http://www.terasoft.cz/pic_proj/v_se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88913"/>
            <a:ext cx="2016125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výchova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Obecné principy sexuální výchovy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spolupráce rodiny a školy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nedílná součást výchovy (společná pro dívky i chlapce, bez tabuizace)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vychází z vědeckého poznání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princip etičnosti, přiměřenosti, (individuálního přístupu)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3 roviny – citová, mezilidských sociálních vztahů, rozumová </a:t>
            </a:r>
            <a:r>
              <a:rPr lang="cs-CZ" altLang="cs-CZ" sz="2000" i="1"/>
              <a:t>(Z. Matějček)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614</TotalTime>
  <Words>1569</Words>
  <Application>Microsoft Office PowerPoint</Application>
  <PresentationFormat>Předvádění na obrazovce (4:3)</PresentationFormat>
  <Paragraphs>169</Paragraphs>
  <Slides>28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Tahoma</vt:lpstr>
      <vt:lpstr>Wingdings</vt:lpstr>
      <vt:lpstr>Směsice</vt:lpstr>
      <vt:lpstr>Graf aplikace Microsoft Excel</vt:lpstr>
      <vt:lpstr>Sexuální výchova</vt:lpstr>
      <vt:lpstr>Co je to sexuální výchova ?</vt:lpstr>
      <vt:lpstr>Co je to sexuální výchova ?</vt:lpstr>
      <vt:lpstr>Sexualita</vt:lpstr>
      <vt:lpstr>Vývoj sexuálního chování</vt:lpstr>
      <vt:lpstr>Vývoj sexuálního chování</vt:lpstr>
      <vt:lpstr>Vývoj sexuálního chování</vt:lpstr>
      <vt:lpstr>Sexuální výchova</vt:lpstr>
      <vt:lpstr>Sexuální výchova</vt:lpstr>
      <vt:lpstr>Sexuální výchova</vt:lpstr>
      <vt:lpstr>Sexuální výchova   dětí předškolního věku </vt:lpstr>
      <vt:lpstr>Obsah sexuální výchovy v MŠ</vt:lpstr>
      <vt:lpstr>Mé tělo patří jen mně  (Smolíková, K., Hajnová, R. Než se dítě zeptá…Program sexuální výchovy dětí předškolního věku.  Praha : Portál, 1997.) </vt:lpstr>
      <vt:lpstr>Pohlavně přenosná onemocnění</vt:lpstr>
      <vt:lpstr>Pohlavně přenosná onemocnění</vt:lpstr>
      <vt:lpstr>Mezi životem a smrtí leží pouze 0,003 mm tlustý latex</vt:lpstr>
      <vt:lpstr>Pohlavně přenosná onemocnění - AIDS</vt:lpstr>
      <vt:lpstr>Prezentace aplikace PowerPoint</vt:lpstr>
      <vt:lpstr>Pohlavně přenosná onemocnění - AIDS</vt:lpstr>
      <vt:lpstr>Podíl přenosu HIV sexuální cestou jen občané ČR a rezidenti data k 29. 2. 2008</vt:lpstr>
      <vt:lpstr>Sexuální zneužívání</vt:lpstr>
      <vt:lpstr>Sexuální zneužívání</vt:lpstr>
      <vt:lpstr>Sexuální zneužívání</vt:lpstr>
      <vt:lpstr>Sexuální zneužívání</vt:lpstr>
      <vt:lpstr>Sexuální zneužívání</vt:lpstr>
      <vt:lpstr>Sexuální zneužívání</vt:lpstr>
      <vt:lpstr>Literatura, odkazy, kontakty, výukové programy</vt:lpstr>
      <vt:lpstr>Literatura, odkazy, kontakty, výukové programy</vt:lpstr>
    </vt:vector>
  </TitlesOfParts>
  <Company>PedF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Sexuální výchova</dc:title>
  <dc:creator>Leona Mužíková</dc:creator>
  <cp:lastModifiedBy>Muzikova</cp:lastModifiedBy>
  <cp:revision>39</cp:revision>
  <dcterms:created xsi:type="dcterms:W3CDTF">2008-05-21T13:02:16Z</dcterms:created>
  <dcterms:modified xsi:type="dcterms:W3CDTF">2015-12-03T11:42:16Z</dcterms:modified>
</cp:coreProperties>
</file>