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86" r:id="rId3"/>
    <p:sldId id="318" r:id="rId4"/>
    <p:sldId id="287" r:id="rId5"/>
    <p:sldId id="317" r:id="rId6"/>
    <p:sldId id="315" r:id="rId7"/>
    <p:sldId id="316" r:id="rId8"/>
    <p:sldId id="319" r:id="rId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7" d="100"/>
          <a:sy n="87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13. 4. 2016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13. 4. 2016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latin typeface="Calibri" panose="020F0502020204030204" pitchFamily="34" charset="0"/>
              </a:rPr>
              <a:t>Jak se schopnost řeči od dětství utváří?</a:t>
            </a:r>
          </a:p>
          <a:p>
            <a:endParaRPr lang="cs-CZ" sz="26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utváření řeči je u jedince součástí postupného vytváření celého souboru znakově reagovat na sebe a svět kolem sebe</a:t>
            </a: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kolem 9.-12. měsíce života vzniká schopnost nápodoby skutečných situací, v nichž se již dítě octlo (např. kolem příjmu potravy apod.), dále schopnost nápodoby symbolické hry, schopnost kresby</a:t>
            </a: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v tomto významovém „prostředí“ se vytváří schopnost obrazných představ, mechanismus paměti a vzpomínek a souběžně se tvoří předpoklady pro vznik schopnosti mluvit</a:t>
            </a:r>
          </a:p>
          <a:p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6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600" b="1" u="sng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600" b="1" u="sng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 řeč je tak vývojově spjata s rozvojem schopnosti myšlení a jednání</a:t>
            </a: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proto je nezbytné zabývat se řečí v těsných souvislostech s ostatními psychickými, sociálními a kulturními stránkami lidské osobnosti</a:t>
            </a:r>
          </a:p>
          <a:p>
            <a:pPr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7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 prvotní komunikační situace </a:t>
            </a:r>
            <a:r>
              <a:rPr lang="cs-CZ" sz="2500" dirty="0" smtClean="0">
                <a:latin typeface="Calibri" panose="020F0502020204030204" pitchFamily="34" charset="0"/>
              </a:rPr>
              <a:t>– rodina + výchovná a vzdělávací zařízení</a:t>
            </a:r>
          </a:p>
          <a:p>
            <a:pPr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 </a:t>
            </a:r>
            <a:r>
              <a:rPr lang="cs-CZ" sz="2500" dirty="0" smtClean="0">
                <a:latin typeface="Calibri" panose="020F0502020204030204" pitchFamily="34" charset="0"/>
              </a:rPr>
              <a:t>převažují situace běžně mluvené spontánní komunikace uskutečňované dle územní, případně sociální charakteristiky (obecná čeština, interdialekt, dialekt)</a:t>
            </a:r>
          </a:p>
          <a:p>
            <a:pPr>
              <a:buFontTx/>
              <a:buChar char="-"/>
            </a:pPr>
            <a:endParaRPr lang="cs-CZ" sz="25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posun k </a:t>
            </a:r>
            <a:r>
              <a:rPr lang="cs-CZ" sz="2500" u="sng" dirty="0" smtClean="0">
                <a:latin typeface="Calibri" panose="020F0502020204030204" pitchFamily="34" charset="0"/>
              </a:rPr>
              <a:t>uvědomování si odlišnosti komunikativních situací</a:t>
            </a:r>
            <a:r>
              <a:rPr lang="cs-CZ" sz="2500" dirty="0" smtClean="0">
                <a:latin typeface="Calibri" panose="020F0502020204030204" pitchFamily="34" charset="0"/>
              </a:rPr>
              <a:t> „mimo rodinu a nejbližší okolí“ a </a:t>
            </a:r>
            <a:r>
              <a:rPr lang="cs-CZ" sz="2500" u="sng" dirty="0" smtClean="0">
                <a:latin typeface="Calibri" panose="020F0502020204030204" pitchFamily="34" charset="0"/>
              </a:rPr>
              <a:t>v důsledku odlišností ve výrazových (jazykových) prostředcích</a:t>
            </a:r>
            <a:r>
              <a:rPr lang="cs-CZ" sz="2500" dirty="0" smtClean="0">
                <a:latin typeface="Calibri" panose="020F0502020204030204" pitchFamily="34" charset="0"/>
              </a:rPr>
              <a:t>, zejména hláskoslovných a tvaroslovných – posun ke spisovnému hovorovému vyjadřování</a:t>
            </a: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</a:t>
            </a:r>
            <a:r>
              <a:rPr lang="cs-CZ" sz="2500" b="1" dirty="0" smtClean="0">
                <a:latin typeface="Calibri" panose="020F0502020204030204" pitchFamily="34" charset="0"/>
              </a:rPr>
              <a:t>později</a:t>
            </a:r>
            <a:r>
              <a:rPr lang="cs-CZ" sz="2500" dirty="0" smtClean="0">
                <a:latin typeface="Calibri" panose="020F0502020204030204" pitchFamily="34" charset="0"/>
              </a:rPr>
              <a:t>: soustavné působení školy vyděluje ještě důsledněji situace, v nichž se vyžaduje užívání určitých vyjadřovacích prostředků, zcela se vyhraňuje vědomí diference mezi oficiální a neoficiální komunikací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uvědomování si rozdílů komunikačních situací (prostředí školy, nakupování, styk s úřady; komunikace psaná x komunikace mluvená aj.)</a:t>
            </a:r>
            <a:endParaRPr lang="cs-CZ" sz="25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5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 smtClean="0">
                <a:latin typeface="Calibri" panose="020F0502020204030204" pitchFamily="34" charset="0"/>
              </a:rPr>
              <a:t>Ve školách </a:t>
            </a:r>
            <a:r>
              <a:rPr lang="cs-CZ" sz="2500" dirty="0" smtClean="0">
                <a:latin typeface="Calibri" panose="020F0502020204030204" pitchFamily="34" charset="0"/>
              </a:rPr>
              <a:t>se upřednostňuje komunikace spisovná.</a:t>
            </a:r>
          </a:p>
          <a:p>
            <a:r>
              <a:rPr lang="cs-CZ" sz="2500" dirty="0" smtClean="0"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praktické vědomí komunikační úspěšnosti se utváří spíše zkušenostně (empiricky)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děje zpravidla při „pohybu“ (různá místa, různé situace)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některé komunikační situace jsou četnější, jiné méně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komunikační překážky, bariéry, šumy či omezení bránící dosažení komunikačních cílů</a:t>
            </a:r>
          </a:p>
          <a:p>
            <a:pPr>
              <a:buFontTx/>
              <a:buChar char="-"/>
            </a:pPr>
            <a:endParaRPr lang="cs-CZ" sz="25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hovorová spisovnost x nespisovnost</a:t>
            </a:r>
            <a:endParaRPr lang="cs-CZ" sz="2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3448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600" b="1" smtClean="0">
              <a:latin typeface="Calibri" panose="020F0502020204030204" pitchFamily="34" charset="0"/>
            </a:endParaRPr>
          </a:p>
          <a:p>
            <a:r>
              <a:rPr lang="cs-CZ" sz="2600" b="1" smtClean="0">
                <a:latin typeface="Calibri" panose="020F0502020204030204" pitchFamily="34" charset="0"/>
              </a:rPr>
              <a:t>Různé </a:t>
            </a:r>
            <a:r>
              <a:rPr lang="cs-CZ" sz="2600" b="1" dirty="0" smtClean="0">
                <a:latin typeface="Calibri" panose="020F0502020204030204" pitchFamily="34" charset="0"/>
              </a:rPr>
              <a:t>životní situace, různé vztahy mezi lidmi</a:t>
            </a:r>
          </a:p>
          <a:p>
            <a:endParaRPr lang="cs-CZ" sz="26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schopnost komunikace (resp. sdělování, sdílení) jako kritérium úspěšnosti v mezilidských vztazích</a:t>
            </a:r>
          </a:p>
          <a:p>
            <a:pPr marL="342900" indent="-342900"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společenské role </a:t>
            </a:r>
            <a:r>
              <a:rPr lang="cs-CZ" sz="2600" dirty="0" smtClean="0">
                <a:latin typeface="Calibri" panose="020F0502020204030204" pitchFamily="34" charset="0"/>
              </a:rPr>
              <a:t>a jejich vliv na komunikaci</a:t>
            </a:r>
          </a:p>
          <a:p>
            <a:pPr marL="342900" indent="-34290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zásady, pravidla, normy spjaté s rolemi</a:t>
            </a:r>
          </a:p>
          <a:p>
            <a:pPr marL="342900" indent="-34290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závislost nejen na životní roli, čase, ale do značné míry i na lokalitě</a:t>
            </a:r>
          </a:p>
          <a:p>
            <a:pPr marL="342900" indent="-342900"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různé soubory vyjadřovacích prostředků pro různé komunikační situace</a:t>
            </a:r>
          </a:p>
          <a:p>
            <a:pPr marL="342900" indent="-342900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endParaRPr lang="cs-CZ" sz="2600" u="sng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sz="2600" u="sng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generační rozdíly </a:t>
            </a:r>
            <a:r>
              <a:rPr lang="cs-CZ" sz="2600" dirty="0" smtClean="0">
                <a:latin typeface="Calibri" panose="020F0502020204030204" pitchFamily="34" charset="0"/>
              </a:rPr>
              <a:t>(odlišnosti nejen ve slovní zásobě, ale i v hláskosloví, tvarosloví, skladbě, ve vztahu k cizím jazykům, výrazný smysl pro jazykovou tvořivost, kreativitu, pro jazykovou hru, různé vnímání stylově odlišných prostředků, charakteristický způsob vyjadřování, citátové či </a:t>
            </a:r>
            <a:r>
              <a:rPr lang="cs-CZ" sz="2600" dirty="0" err="1" smtClean="0">
                <a:latin typeface="Calibri" panose="020F0502020204030204" pitchFamily="34" charset="0"/>
              </a:rPr>
              <a:t>parafrázové</a:t>
            </a:r>
            <a:r>
              <a:rPr lang="cs-CZ" sz="2600" dirty="0" smtClean="0">
                <a:latin typeface="Calibri" panose="020F0502020204030204" pitchFamily="34" charset="0"/>
              </a:rPr>
              <a:t> užívání vyjadřovacích prostředků + </a:t>
            </a:r>
            <a:r>
              <a:rPr lang="cs-CZ" sz="2600" u="sng" dirty="0" smtClean="0">
                <a:latin typeface="Calibri" panose="020F0502020204030204" pitchFamily="34" charset="0"/>
              </a:rPr>
              <a:t>vliv masových médií</a:t>
            </a:r>
          </a:p>
          <a:p>
            <a:pPr marL="342900" indent="-342900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8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429</Words>
  <Application>Microsoft Office PowerPoint</Application>
  <PresentationFormat>Předvádění na obrazovce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627</cp:revision>
  <dcterms:created xsi:type="dcterms:W3CDTF">2013-04-13T14:50:58Z</dcterms:created>
  <dcterms:modified xsi:type="dcterms:W3CDTF">2016-04-13T07:14:10Z</dcterms:modified>
</cp:coreProperties>
</file>